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1" r:id="rId14"/>
    <p:sldId id="273" r:id="rId15"/>
    <p:sldId id="274" r:id="rId16"/>
    <p:sldId id="267" r:id="rId17"/>
    <p:sldId id="268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7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2F762E-0841-43A4-B9BA-8BC22BF80596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3373D5-41D1-4D26-9219-1D18AA1776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6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7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png"/><Relationship Id="rId4" Type="http://schemas.openxmlformats.org/officeDocument/2006/relationships/image" Target="../media/image3.wmf"/><Relationship Id="rId9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oleObject" Target="../embeddings/oleObject10.bin"/><Relationship Id="rId7" Type="http://schemas.openxmlformats.org/officeDocument/2006/relationships/hyperlink" Target="http://upload.wikimedia.org/wikipedia/commons/8/89/Monte-Carlo_method_(errors).png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oleObject" Target="../embeddings/oleObject12.bin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Monte Carlo methods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387609"/>
          </a:xfrm>
        </p:spPr>
        <p:txBody>
          <a:bodyPr/>
          <a:lstStyle/>
          <a:p>
            <a:r>
              <a:rPr lang="en-US" dirty="0" smtClean="0"/>
              <a:t>Can be implemented on the GPU effectively</a:t>
            </a:r>
          </a:p>
          <a:p>
            <a:pPr lvl="1"/>
            <a:r>
              <a:rPr lang="en-US" sz="2400" dirty="0" smtClean="0"/>
              <a:t>Independent samples can be evaluated on different threads</a:t>
            </a:r>
          </a:p>
          <a:p>
            <a:pPr lvl="1"/>
            <a:r>
              <a:rPr lang="en-US" sz="2400" dirty="0" smtClean="0"/>
              <a:t>The result can be calculated with reduction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971800"/>
            <a:ext cx="8534400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itchFamily="49" charset="0"/>
                <a:cs typeface="Consolas" pitchFamily="49" charset="0"/>
              </a:rPr>
              <a:t>#define M_PIP2 1.57796327f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__kernel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void mcInt1D(const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sampleNumber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__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global float* integral){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(0);</a:t>
            </a:r>
          </a:p>
          <a:p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float w = 1.0f /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sampleNumber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partialIntegral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0.0f;</a:t>
            </a:r>
          </a:p>
          <a:p>
            <a:r>
              <a:rPr lang="nn-NO" dirty="0">
                <a:latin typeface="Consolas" pitchFamily="49" charset="0"/>
                <a:cs typeface="Consolas" pitchFamily="49" charset="0"/>
              </a:rPr>
              <a:t>  for(int i = 0; i &lt; sampleNumber; ++i){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  float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rnd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= (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float)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RAND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();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r>
              <a:rPr lang="sv-SE" dirty="0">
                <a:latin typeface="Consolas" pitchFamily="49" charset="0"/>
                <a:cs typeface="Consolas" pitchFamily="49" charset="0"/>
              </a:rPr>
              <a:t>    partialIntegral += sin(rnd * M_PIP2) * w * M_PIP2;</a:t>
            </a:r>
          </a:p>
          <a:p>
            <a:r>
              <a:rPr lang="en-US" dirty="0">
                <a:latin typeface="Consolas" pitchFamily="49" charset="0"/>
                <a:cs typeface="Consolas" pitchFamily="49" charset="0"/>
              </a:rPr>
              <a:t>  }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integral[id]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partialIntegral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46591"/>
            <a:ext cx="8991600" cy="5235209"/>
          </a:xfrm>
        </p:spPr>
        <p:txBody>
          <a:bodyPr/>
          <a:lstStyle/>
          <a:p>
            <a:r>
              <a:rPr lang="hu-HU" dirty="0" smtClean="0"/>
              <a:t>1D Monte Carlo </a:t>
            </a:r>
            <a:r>
              <a:rPr lang="en-US" dirty="0" smtClean="0"/>
              <a:t>integration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366800"/>
              </p:ext>
            </p:extLst>
          </p:nvPr>
        </p:nvGraphicFramePr>
        <p:xfrm>
          <a:off x="1600200" y="2443480"/>
          <a:ext cx="6096000" cy="29667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Samples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Integral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1+e1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0.981062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1+e</a:t>
                      </a:r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1.04901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1+e3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1.00353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1+e4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1.0059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1+e5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1.00888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1+e6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1.00751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1+e7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1.00716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334000"/>
          </a:xfrm>
        </p:spPr>
        <p:txBody>
          <a:bodyPr/>
          <a:lstStyle/>
          <a:p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dirty="0"/>
              <a:t>heart of the </a:t>
            </a:r>
            <a:r>
              <a:rPr lang="hu-HU" dirty="0" smtClean="0"/>
              <a:t>Monte Carl</a:t>
            </a:r>
            <a:r>
              <a:rPr lang="en-US" dirty="0" smtClean="0"/>
              <a:t>o method</a:t>
            </a:r>
            <a:endParaRPr lang="hu-HU" dirty="0" smtClean="0"/>
          </a:p>
          <a:p>
            <a:pPr lvl="1"/>
            <a:r>
              <a:rPr lang="en-US" dirty="0" smtClean="0"/>
              <a:t>How can we generate random numbers?</a:t>
            </a:r>
          </a:p>
          <a:p>
            <a:pPr lvl="1"/>
            <a:r>
              <a:rPr lang="en-US" dirty="0" smtClean="0"/>
              <a:t>What properties they have?</a:t>
            </a:r>
          </a:p>
        </p:txBody>
      </p:sp>
      <p:pic>
        <p:nvPicPr>
          <p:cNvPr id="4" name="Picture 2" descr="Random Numb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6938" y="3657600"/>
            <a:ext cx="6561662" cy="23622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715000" y="609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http://xkcd.com/221/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Generating Random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9067800" cy="5334000"/>
          </a:xfrm>
        </p:spPr>
        <p:txBody>
          <a:bodyPr/>
          <a:lstStyle/>
          <a:p>
            <a:r>
              <a:rPr lang="en-US" dirty="0" smtClean="0"/>
              <a:t>True random number generators</a:t>
            </a:r>
          </a:p>
          <a:p>
            <a:pPr lvl="1"/>
            <a:r>
              <a:rPr lang="en-US" dirty="0" smtClean="0"/>
              <a:t>Based on physical processes</a:t>
            </a:r>
          </a:p>
          <a:p>
            <a:pPr lvl="2"/>
            <a:r>
              <a:rPr lang="en-US" dirty="0" smtClean="0"/>
              <a:t>Atmospheric noise (random.org)</a:t>
            </a:r>
          </a:p>
          <a:p>
            <a:pPr lvl="2"/>
            <a:r>
              <a:rPr lang="en-US" dirty="0" smtClean="0"/>
              <a:t>Hardware interruption (</a:t>
            </a:r>
            <a:r>
              <a:rPr lang="en-US" dirty="0" err="1" smtClean="0"/>
              <a:t>linux</a:t>
            </a:r>
            <a:r>
              <a:rPr lang="en-US" dirty="0" smtClean="0"/>
              <a:t> kernel)</a:t>
            </a:r>
          </a:p>
          <a:p>
            <a:pPr lvl="2"/>
            <a:r>
              <a:rPr lang="en-US" dirty="0" smtClean="0"/>
              <a:t>Radioactive decay</a:t>
            </a:r>
          </a:p>
          <a:p>
            <a:pPr lvl="2"/>
            <a:r>
              <a:rPr lang="en-US" dirty="0" smtClean="0"/>
              <a:t>Quantum mechanic processes</a:t>
            </a:r>
          </a:p>
          <a:p>
            <a:pPr lvl="1"/>
            <a:r>
              <a:rPr lang="en-US" dirty="0" smtClean="0"/>
              <a:t>Primary usage in encryption</a:t>
            </a:r>
          </a:p>
          <a:p>
            <a:pPr lvl="1"/>
            <a:r>
              <a:rPr lang="en-US" dirty="0" smtClean="0"/>
              <a:t>Their usage can be slow and difficult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Quasi random generator</a:t>
            </a:r>
          </a:p>
          <a:p>
            <a:pPr lvl="1"/>
            <a:r>
              <a:rPr lang="en-US" dirty="0" smtClean="0"/>
              <a:t>The goal is to fill the n-dimensional space uniformly</a:t>
            </a:r>
          </a:p>
          <a:p>
            <a:pPr lvl="1"/>
            <a:r>
              <a:rPr lang="en-US" dirty="0" smtClean="0"/>
              <a:t>Low discrepancy</a:t>
            </a:r>
          </a:p>
          <a:p>
            <a:pPr lvl="1"/>
            <a:endParaRPr lang="hu-HU" dirty="0" smtClean="0"/>
          </a:p>
          <a:p>
            <a:pPr lvl="1"/>
            <a:r>
              <a:rPr lang="hu-HU" dirty="0" smtClean="0"/>
              <a:t>Halton </a:t>
            </a:r>
            <a:r>
              <a:rPr lang="en-US" dirty="0" smtClean="0"/>
              <a:t>sequence</a:t>
            </a:r>
            <a:endParaRPr lang="hu-HU" dirty="0" smtClean="0"/>
          </a:p>
          <a:p>
            <a:pPr lvl="1"/>
            <a:r>
              <a:rPr lang="hu-HU" dirty="0" err="1" smtClean="0"/>
              <a:t>Sobol</a:t>
            </a:r>
            <a:r>
              <a:rPr lang="hu-HU" dirty="0" smtClean="0"/>
              <a:t> </a:t>
            </a:r>
            <a:r>
              <a:rPr lang="en-US" dirty="0" smtClean="0"/>
              <a:t>sequence</a:t>
            </a:r>
            <a:endParaRPr lang="hu-HU" dirty="0" smtClean="0"/>
          </a:p>
          <a:p>
            <a:pPr lvl="1"/>
            <a:r>
              <a:rPr lang="hu-HU" dirty="0" smtClean="0"/>
              <a:t>van der </a:t>
            </a:r>
            <a:r>
              <a:rPr lang="hu-HU" dirty="0" err="1" smtClean="0"/>
              <a:t>Corput</a:t>
            </a:r>
            <a:r>
              <a:rPr lang="hu-HU" dirty="0" smtClean="0"/>
              <a:t> </a:t>
            </a:r>
            <a:r>
              <a:rPr lang="en-US" dirty="0" smtClean="0"/>
              <a:t>sequence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The usage can be difficult in higher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>
            <a:normAutofit/>
          </a:bodyPr>
          <a:lstStyle/>
          <a:p>
            <a:r>
              <a:rPr lang="en-US" dirty="0" smtClean="0"/>
              <a:t>Pseudorandom generator</a:t>
            </a:r>
            <a:endParaRPr lang="hu-HU" dirty="0" smtClean="0"/>
          </a:p>
          <a:p>
            <a:pPr lvl="1"/>
            <a:r>
              <a:rPr lang="en-US" dirty="0" smtClean="0"/>
              <a:t>Deterministic algorithms</a:t>
            </a:r>
          </a:p>
          <a:p>
            <a:pPr lvl="1"/>
            <a:r>
              <a:rPr lang="en-US" dirty="0" smtClean="0"/>
              <a:t>Shall be chaotic as in the real life</a:t>
            </a:r>
          </a:p>
          <a:p>
            <a:pPr lvl="1"/>
            <a:r>
              <a:rPr lang="en-US" dirty="0" smtClean="0"/>
              <a:t>Shall have long periodicity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Problems</a:t>
            </a:r>
          </a:p>
          <a:p>
            <a:pPr lvl="2"/>
            <a:r>
              <a:rPr lang="en-US" dirty="0" smtClean="0"/>
              <a:t>For specific seed points the periods get shorter</a:t>
            </a:r>
          </a:p>
          <a:p>
            <a:pPr lvl="2"/>
            <a:r>
              <a:rPr lang="en-US" dirty="0" smtClean="0"/>
              <a:t>For large number of samples the distribution can differ</a:t>
            </a:r>
          </a:p>
          <a:p>
            <a:pPr lvl="2"/>
            <a:r>
              <a:rPr lang="en-US" dirty="0" smtClean="0"/>
              <a:t>The samples can correlate</a:t>
            </a:r>
          </a:p>
          <a:p>
            <a:pPr lvl="2"/>
            <a:r>
              <a:rPr lang="en-US" dirty="0" smtClean="0"/>
              <a:t>Extension to higher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25609"/>
          </a:xfrm>
        </p:spPr>
        <p:txBody>
          <a:bodyPr>
            <a:normAutofit/>
          </a:bodyPr>
          <a:lstStyle/>
          <a:p>
            <a:r>
              <a:rPr lang="en-US" dirty="0" smtClean="0"/>
              <a:t>The quality of the random numbers is important!</a:t>
            </a:r>
            <a:endParaRPr lang="hu-HU" dirty="0" smtClean="0"/>
          </a:p>
          <a:p>
            <a:pPr lvl="1"/>
            <a:r>
              <a:rPr lang="en-US" dirty="0" smtClean="0"/>
              <a:t>Statistical quality</a:t>
            </a:r>
          </a:p>
          <a:p>
            <a:pPr lvl="2"/>
            <a:r>
              <a:rPr lang="en-US" dirty="0" smtClean="0"/>
              <a:t>How chaotic?</a:t>
            </a:r>
          </a:p>
          <a:p>
            <a:pPr lvl="2"/>
            <a:r>
              <a:rPr lang="en-US" dirty="0" smtClean="0"/>
              <a:t>How good is its distribution?</a:t>
            </a:r>
          </a:p>
          <a:p>
            <a:pPr lvl="1"/>
            <a:r>
              <a:rPr lang="en-US" dirty="0" smtClean="0"/>
              <a:t>Period Length</a:t>
            </a:r>
          </a:p>
          <a:p>
            <a:pPr lvl="2"/>
            <a:r>
              <a:rPr lang="en-US" dirty="0" smtClean="0"/>
              <a:t>When does a previous sample sequence come back?</a:t>
            </a:r>
          </a:p>
          <a:p>
            <a:pPr lvl="1"/>
            <a:r>
              <a:rPr lang="en-US" dirty="0" smtClean="0"/>
              <a:t>Discrepancy</a:t>
            </a:r>
          </a:p>
          <a:p>
            <a:pPr lvl="2"/>
            <a:r>
              <a:rPr lang="en-US" dirty="0" smtClean="0"/>
              <a:t>Is the space uniformly sampled?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Diehard</a:t>
            </a:r>
            <a:r>
              <a:rPr lang="hu-HU" dirty="0" smtClean="0"/>
              <a:t> </a:t>
            </a:r>
            <a:r>
              <a:rPr lang="en-US" dirty="0" smtClean="0"/>
              <a:t>tests</a:t>
            </a:r>
            <a:endParaRPr lang="hu-HU" dirty="0" smtClean="0"/>
          </a:p>
          <a:p>
            <a:pPr lvl="1"/>
            <a:r>
              <a:rPr lang="en-US" dirty="0" smtClean="0"/>
              <a:t>Birthday spacing</a:t>
            </a:r>
          </a:p>
          <a:p>
            <a:pPr lvl="2"/>
            <a:r>
              <a:rPr lang="en-US" dirty="0"/>
              <a:t>Choose random points on a large interval. The </a:t>
            </a:r>
            <a:r>
              <a:rPr lang="en-US" dirty="0" err="1"/>
              <a:t>spacings</a:t>
            </a:r>
            <a:r>
              <a:rPr lang="en-US" dirty="0"/>
              <a:t> between the points should be asymptotically exponentially distributed.</a:t>
            </a:r>
          </a:p>
          <a:p>
            <a:pPr lvl="1"/>
            <a:r>
              <a:rPr lang="hu-HU" dirty="0" err="1" smtClean="0"/>
              <a:t>Squeeze</a:t>
            </a:r>
            <a:r>
              <a:rPr lang="hu-HU" dirty="0" smtClean="0"/>
              <a:t> </a:t>
            </a:r>
            <a:r>
              <a:rPr lang="en-US" dirty="0" smtClean="0"/>
              <a:t>test</a:t>
            </a:r>
          </a:p>
          <a:p>
            <a:pPr lvl="2"/>
            <a:r>
              <a:rPr lang="en-US" dirty="0"/>
              <a:t>Multiply 2³¹ by random floats on (0,1) until you reach 1. Repeat this 100000 times. The number of floats needed to reach 1 should follow a certain distribution.</a:t>
            </a:r>
            <a:endParaRPr lang="hu-HU" dirty="0" smtClean="0"/>
          </a:p>
          <a:p>
            <a:pPr lvl="1"/>
            <a:r>
              <a:rPr lang="en-US" dirty="0" smtClean="0"/>
              <a:t>Parking lot test</a:t>
            </a:r>
          </a:p>
          <a:p>
            <a:pPr lvl="2"/>
            <a:r>
              <a:rPr lang="en-US" dirty="0"/>
              <a:t>Randomly place unit circles in a 100×100 square. A circle is successfully parked if it does not overlap an existing successfully parked one. After 12,000 tries, the number of successfully parked circles should follow a certain normal distribution.</a:t>
            </a:r>
            <a:endParaRPr lang="hu-HU" dirty="0" smtClean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19800" y="6636014"/>
            <a:ext cx="32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Source: https://en.wikipedia.org/wiki/Diehard_tests</a:t>
            </a:r>
            <a:endParaRPr lang="hu-H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Period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>
            <a:normAutofit/>
          </a:bodyPr>
          <a:lstStyle/>
          <a:p>
            <a:r>
              <a:rPr lang="en-US" dirty="0" smtClean="0"/>
              <a:t>A deterministic generator will always roll over!</a:t>
            </a:r>
          </a:p>
          <a:p>
            <a:pPr lvl="1"/>
            <a:r>
              <a:rPr lang="en-US" dirty="0" smtClean="0"/>
              <a:t>The question is its period length</a:t>
            </a:r>
          </a:p>
          <a:p>
            <a:endParaRPr lang="hu-HU" dirty="0" smtClean="0"/>
          </a:p>
          <a:p>
            <a:r>
              <a:rPr lang="en-US" dirty="0" smtClean="0"/>
              <a:t>What does the period length depend on?</a:t>
            </a:r>
          </a:p>
          <a:p>
            <a:r>
              <a:rPr lang="en-US" dirty="0" smtClean="0"/>
              <a:t>How can it be increased?</a:t>
            </a:r>
            <a:endParaRPr lang="hu-HU" dirty="0" smtClean="0"/>
          </a:p>
          <a:p>
            <a:endParaRPr lang="en-US" dirty="0" smtClean="0"/>
          </a:p>
          <a:p>
            <a:r>
              <a:rPr lang="en-US" dirty="0" smtClean="0"/>
              <a:t>What period length is acceptable?</a:t>
            </a:r>
            <a:endParaRPr lang="hu-HU" dirty="0" smtClean="0"/>
          </a:p>
          <a:p>
            <a:pPr lvl="1"/>
            <a:r>
              <a:rPr lang="en-US" dirty="0" smtClean="0"/>
              <a:t>If we need </a:t>
            </a:r>
            <a:r>
              <a:rPr lang="en-US" i="1" dirty="0" smtClean="0"/>
              <a:t>n</a:t>
            </a:r>
            <a:r>
              <a:rPr lang="en-US" dirty="0" smtClean="0"/>
              <a:t> random samples, the period length shall be over 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en-US" dirty="0" smtClean="0"/>
              <a:t>How uniform the generated samples are?</a:t>
            </a:r>
            <a:endParaRPr lang="hu-HU" dirty="0" smtClean="0"/>
          </a:p>
          <a:p>
            <a:endParaRPr lang="en-US" dirty="0" smtClean="0"/>
          </a:p>
          <a:p>
            <a:endParaRPr lang="hu-HU" dirty="0" smtClean="0"/>
          </a:p>
          <a:p>
            <a:r>
              <a:rPr lang="en-US" dirty="0" smtClean="0"/>
              <a:t>Discrepancy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r>
              <a:rPr lang="en-US" dirty="0" smtClean="0"/>
              <a:t>A sequence has uniform distribution if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" y="2133600"/>
          <a:ext cx="337127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4" name="Equation" r:id="rId3" imgW="1854000" imgH="419040" progId="Equation.3">
                  <p:embed/>
                </p:oleObj>
              </mc:Choice>
              <mc:Fallback>
                <p:oleObj name="Equation" r:id="rId3" imgW="185400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3371273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85799" y="3581400"/>
          <a:ext cx="449418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5" name="Equation" r:id="rId5" imgW="2514600" imgH="596880" progId="Equation.3">
                  <p:embed/>
                </p:oleObj>
              </mc:Choice>
              <mc:Fallback>
                <p:oleObj name="Equation" r:id="rId5" imgW="2514600" imgH="596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3581400"/>
                        <a:ext cx="449418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720539"/>
              </p:ext>
            </p:extLst>
          </p:nvPr>
        </p:nvGraphicFramePr>
        <p:xfrm>
          <a:off x="6477000" y="4572000"/>
          <a:ext cx="1814945" cy="58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26" name="Equation" r:id="rId7" imgW="863280" imgH="279360" progId="Equation.3">
                  <p:embed/>
                </p:oleObj>
              </mc:Choice>
              <mc:Fallback>
                <p:oleObj name="Equation" r:id="rId7" imgW="863280" imgH="2793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572000"/>
                        <a:ext cx="1814945" cy="58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>
            <a:normAutofit/>
          </a:bodyPr>
          <a:lstStyle/>
          <a:p>
            <a:r>
              <a:rPr lang="en-US" dirty="0" smtClean="0"/>
              <a:t>Based on the evaluation of random samples</a:t>
            </a:r>
          </a:p>
          <a:p>
            <a:pPr lvl="1"/>
            <a:r>
              <a:rPr lang="en-US" dirty="0" smtClean="0"/>
              <a:t>Mathematic systems</a:t>
            </a:r>
          </a:p>
          <a:p>
            <a:pPr lvl="1"/>
            <a:r>
              <a:rPr lang="en-US" dirty="0" smtClean="0"/>
              <a:t>Physical simulations</a:t>
            </a:r>
          </a:p>
          <a:p>
            <a:endParaRPr lang="en-US" dirty="0" smtClean="0"/>
          </a:p>
          <a:p>
            <a:r>
              <a:rPr lang="en-US" dirty="0" smtClean="0"/>
              <a:t>Coupled systems with high degree of freedom</a:t>
            </a:r>
            <a:endParaRPr lang="hu-HU" dirty="0" smtClean="0"/>
          </a:p>
          <a:p>
            <a:pPr lvl="1"/>
            <a:r>
              <a:rPr lang="en-US" dirty="0" smtClean="0"/>
              <a:t>Fluids, cell structures, coupled solid-state systems</a:t>
            </a:r>
            <a:endParaRPr lang="hu-HU" dirty="0" smtClean="0"/>
          </a:p>
          <a:p>
            <a:r>
              <a:rPr lang="en-US" dirty="0" smtClean="0"/>
              <a:t>Systems with high uncertainty</a:t>
            </a:r>
          </a:p>
          <a:p>
            <a:pPr lvl="1"/>
            <a:r>
              <a:rPr lang="en-US" dirty="0" smtClean="0"/>
              <a:t>Business models, risk analysis</a:t>
            </a:r>
          </a:p>
          <a:p>
            <a:r>
              <a:rPr lang="en-US" dirty="0" smtClean="0"/>
              <a:t>High dimensional integrals</a:t>
            </a:r>
          </a:p>
          <a:p>
            <a:pPr lvl="1"/>
            <a:r>
              <a:rPr lang="en-US" dirty="0" smtClean="0"/>
              <a:t>Complex boundary conditions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sequence with low discrepancy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hu-HU" dirty="0" smtClean="0"/>
              <a:t>Halton </a:t>
            </a:r>
            <a:r>
              <a:rPr lang="en-US" dirty="0" smtClean="0"/>
              <a:t>sequence</a:t>
            </a:r>
            <a:endParaRPr lang="hu-HU" dirty="0" smtClean="0"/>
          </a:p>
          <a:p>
            <a:pPr lvl="1"/>
            <a:r>
              <a:rPr lang="en-US" dirty="0"/>
              <a:t>Quasi </a:t>
            </a:r>
            <a:r>
              <a:rPr lang="en-US" dirty="0" smtClean="0"/>
              <a:t>random sequence with low discrepancy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783681"/>
            <a:ext cx="5334000" cy="36933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FUNCTION(index, base)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BEGIN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result = 0;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  f = 1 / base;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i = index;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WHILE (i &gt; 0)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BEGIN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result = result + f * (i % base);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i = FLOOR(i / base);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    f = f / base;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END</a:t>
            </a:r>
          </a:p>
          <a:p>
            <a:r>
              <a:rPr lang="hu-HU" dirty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 RETURN result;</a:t>
            </a:r>
          </a:p>
          <a:p>
            <a:r>
              <a:rPr lang="hu-HU" dirty="0" smtClean="0">
                <a:latin typeface="Consolas" pitchFamily="49" charset="0"/>
                <a:cs typeface="Consolas" pitchFamily="49" charset="0"/>
              </a:rPr>
              <a:t>END  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629400" y="2908280"/>
            <a:ext cx="8382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hu-HU" dirty="0" smtClean="0">
                <a:cs typeface="Arial" charset="0"/>
              </a:rPr>
              <a:t>b = 2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1/2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1/4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3/4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1/8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5/8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3/8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7/8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1/16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9/16</a:t>
            </a:r>
            <a:endParaRPr lang="hu-HU" dirty="0" smtClean="0"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cs typeface="Arial" charset="0"/>
              </a:rPr>
              <a:t>…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6200" y="2908280"/>
            <a:ext cx="623889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 smtClean="0"/>
              <a:t>b = 3</a:t>
            </a:r>
          </a:p>
          <a:p>
            <a:endParaRPr lang="hu-HU" dirty="0" smtClean="0"/>
          </a:p>
          <a:p>
            <a:r>
              <a:rPr lang="en-US" dirty="0" smtClean="0"/>
              <a:t>1/3</a:t>
            </a:r>
            <a:endParaRPr lang="hu-HU" dirty="0" smtClean="0"/>
          </a:p>
          <a:p>
            <a:r>
              <a:rPr lang="en-US" dirty="0" smtClean="0"/>
              <a:t>2/3</a:t>
            </a:r>
            <a:endParaRPr lang="hu-HU" dirty="0" smtClean="0"/>
          </a:p>
          <a:p>
            <a:r>
              <a:rPr lang="en-US" dirty="0" smtClean="0"/>
              <a:t>1/9</a:t>
            </a:r>
            <a:endParaRPr lang="hu-HU" dirty="0" smtClean="0"/>
          </a:p>
          <a:p>
            <a:r>
              <a:rPr lang="en-US" dirty="0" smtClean="0"/>
              <a:t>4/9</a:t>
            </a:r>
            <a:endParaRPr lang="hu-HU" dirty="0" smtClean="0"/>
          </a:p>
          <a:p>
            <a:r>
              <a:rPr lang="en-US" dirty="0" smtClean="0"/>
              <a:t>7/9</a:t>
            </a:r>
            <a:endParaRPr lang="hu-HU" dirty="0" smtClean="0"/>
          </a:p>
          <a:p>
            <a:r>
              <a:rPr lang="en-US" dirty="0" smtClean="0"/>
              <a:t>2/9</a:t>
            </a:r>
            <a:endParaRPr lang="hu-HU" dirty="0" smtClean="0"/>
          </a:p>
          <a:p>
            <a:r>
              <a:rPr lang="en-US" dirty="0" smtClean="0"/>
              <a:t>5/9</a:t>
            </a:r>
            <a:endParaRPr lang="hu-HU" dirty="0" smtClean="0"/>
          </a:p>
          <a:p>
            <a:r>
              <a:rPr lang="en-US" dirty="0" smtClean="0"/>
              <a:t>8/9</a:t>
            </a:r>
            <a:endParaRPr lang="hu-HU" dirty="0" smtClean="0"/>
          </a:p>
          <a:p>
            <a:r>
              <a:rPr lang="en-US" dirty="0" smtClean="0"/>
              <a:t>1/27</a:t>
            </a:r>
            <a:endParaRPr lang="hu-HU" dirty="0" smtClean="0"/>
          </a:p>
          <a:p>
            <a:r>
              <a:rPr lang="en-US" dirty="0" smtClean="0">
                <a:latin typeface="Arial" charset="0"/>
                <a:cs typeface="Arial" charset="0"/>
              </a:rPr>
              <a:t>…</a:t>
            </a:r>
            <a:endParaRPr lang="en-US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sequence with low discrepancy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39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haltonSequence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         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const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base, __global float*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float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= 0.0;</a:t>
            </a:r>
          </a:p>
          <a:p>
            <a:pPr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seedHalton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(id *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base,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id+i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*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]=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stepHalton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,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sequence with low discrepancy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39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seedHalton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ulong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base,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float*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float* value){</a:t>
            </a:r>
          </a:p>
          <a:p>
            <a:pPr>
              <a:buNone/>
            </a:pP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float f = (*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 = 1.0/base;</a:t>
            </a:r>
          </a:p>
          <a:p>
            <a:pPr>
              <a:buNone/>
            </a:pP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(*value) = 0.0;</a:t>
            </a:r>
          </a:p>
          <a:p>
            <a:pPr>
              <a:buNone/>
            </a:pP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while(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&gt; 0){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(*value) += f * (float)(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% base);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/= base;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f *= (*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sequence with low discrepancy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39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stepHalton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(float *value, float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float r = 1.0 - (*value) - 0.0000000001;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if(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&lt; r) 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(*value) +=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} else 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float h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do{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h;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  h *=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inv_base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} while (h &gt;= r);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(*value) +=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hh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+ h - 1.0;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return (*value);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Pseudorandom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Linear congruence generator</a:t>
            </a:r>
          </a:p>
          <a:p>
            <a:pPr lvl="1"/>
            <a:r>
              <a:rPr lang="hu-HU" dirty="0" err="1" smtClean="0"/>
              <a:t>Knuth</a:t>
            </a:r>
            <a:r>
              <a:rPr lang="hu-HU" dirty="0" smtClean="0"/>
              <a:t> (1969)</a:t>
            </a:r>
          </a:p>
          <a:p>
            <a:pPr lvl="1"/>
            <a:r>
              <a:rPr lang="en-US" dirty="0" smtClean="0"/>
              <a:t>Transition</a:t>
            </a:r>
            <a:r>
              <a:rPr lang="hu-HU" dirty="0" smtClean="0"/>
              <a:t> </a:t>
            </a:r>
            <a:r>
              <a:rPr lang="en-US" dirty="0" smtClean="0"/>
              <a:t>function</a:t>
            </a:r>
            <a:r>
              <a:rPr lang="hu-HU" dirty="0" smtClean="0"/>
              <a:t>:</a:t>
            </a:r>
          </a:p>
          <a:p>
            <a:pPr lvl="1"/>
            <a:r>
              <a:rPr lang="en-US" dirty="0" smtClean="0"/>
              <a:t>Easy to implement</a:t>
            </a:r>
            <a:endParaRPr lang="hu-HU" dirty="0" smtClean="0"/>
          </a:p>
          <a:p>
            <a:pPr lvl="1"/>
            <a:r>
              <a:rPr lang="en-US" dirty="0" smtClean="0"/>
              <a:t>Known statistical </a:t>
            </a:r>
            <a:r>
              <a:rPr lang="en-US" dirty="0" smtClean="0"/>
              <a:t>errors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992147"/>
              </p:ext>
            </p:extLst>
          </p:nvPr>
        </p:nvGraphicFramePr>
        <p:xfrm>
          <a:off x="3810000" y="2667000"/>
          <a:ext cx="2692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2" name="Equation" r:id="rId3" imgW="1346040" imgH="228600" progId="Equation.3">
                  <p:embed/>
                </p:oleObj>
              </mc:Choice>
              <mc:Fallback>
                <p:oleObj name="Equation" r:id="rId3" imgW="13460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2692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Linear </a:t>
            </a:r>
            <a:r>
              <a:rPr lang="en-US" dirty="0" smtClean="0"/>
              <a:t>Congruence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39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*z,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C){</a:t>
            </a:r>
          </a:p>
          <a:p>
            <a:pPr>
              <a:buNone/>
            </a:pPr>
            <a:r>
              <a:rPr lang="pl-PL" sz="2400" dirty="0" smtClean="0">
                <a:latin typeface="Consolas" pitchFamily="49" charset="0"/>
                <a:cs typeface="Consolas" pitchFamily="49" charset="0"/>
              </a:rPr>
              <a:t>  return (*z) = (A * (*z) + C);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randomLCG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[id];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] =</a:t>
            </a:r>
            <a:endParaRPr lang="hu-HU" sz="24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4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(float)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, 1664525, 1013904223UL) / 0xffffffff;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Pseudorandom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en-US" dirty="0" smtClean="0"/>
              <a:t>Lagged Fibonacci Generator</a:t>
            </a:r>
          </a:p>
          <a:p>
            <a:pPr lvl="1"/>
            <a:r>
              <a:rPr lang="hu-HU" dirty="0" err="1" smtClean="0"/>
              <a:t>Knuth</a:t>
            </a:r>
            <a:r>
              <a:rPr lang="hu-HU" dirty="0" smtClean="0"/>
              <a:t> (1969)</a:t>
            </a:r>
          </a:p>
          <a:p>
            <a:pPr lvl="1"/>
            <a:r>
              <a:rPr lang="en-US" dirty="0" smtClean="0"/>
              <a:t>Transition function</a:t>
            </a:r>
            <a:r>
              <a:rPr lang="hu-HU" dirty="0" smtClean="0"/>
              <a:t>:</a:t>
            </a:r>
          </a:p>
          <a:p>
            <a:pPr lvl="1"/>
            <a:r>
              <a:rPr lang="en-US" dirty="0" smtClean="0"/>
              <a:t>Good statistical properties if </a:t>
            </a:r>
            <a:r>
              <a:rPr lang="en-US" i="1" dirty="0" smtClean="0"/>
              <a:t>k</a:t>
            </a:r>
            <a:r>
              <a:rPr lang="en-US" dirty="0" smtClean="0"/>
              <a:t> is large enough</a:t>
            </a:r>
          </a:p>
          <a:p>
            <a:pPr lvl="1"/>
            <a:r>
              <a:rPr lang="en-US" dirty="0" smtClean="0"/>
              <a:t>Large state space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10000" y="2667000"/>
          <a:ext cx="2971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16" name="Equation" r:id="rId3" imgW="1485720" imgH="228600" progId="Equation.3">
                  <p:embed/>
                </p:oleObj>
              </mc:Choice>
              <mc:Fallback>
                <p:oleObj name="Equation" r:id="rId3" imgW="148572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667000"/>
                        <a:ext cx="2971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Lagged Fibonacci Generator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39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stepLFG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*z, __global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znmk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A,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C){</a:t>
            </a:r>
          </a:p>
          <a:p>
            <a:pPr>
              <a:buNone/>
            </a:pPr>
            <a:r>
              <a:rPr lang="pl-PL" sz="2000" dirty="0" smtClean="0">
                <a:latin typeface="Consolas" pitchFamily="49" charset="0"/>
                <a:cs typeface="Consolas" pitchFamily="49" charset="0"/>
              </a:rPr>
              <a:t>  return (*znmk) = (*z) = (A * (*z) + C) + (*znmk);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randomLFG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__global float*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const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randomStateSize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__global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// bootstrap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[id];</a:t>
            </a:r>
          </a:p>
          <a:p>
            <a:pPr>
              <a:buNone/>
            </a:pPr>
            <a:r>
              <a:rPr lang="nn-NO" sz="2000" dirty="0" smtClean="0">
                <a:latin typeface="Consolas" pitchFamily="49" charset="0"/>
                <a:cs typeface="Consolas" pitchFamily="49" charset="0"/>
              </a:rPr>
              <a:t>  for(int i=0; i &lt; randomStateSize; ++i){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] =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1664525, 1013904223UL);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// Lagged Fibonacci Generator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] = </a:t>
            </a: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2000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(float)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stepLFG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, &amp;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randomState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], 1664525, 1013904223UL) / 0xffffffff;</a:t>
            </a:r>
          </a:p>
          <a:p>
            <a:pPr>
              <a:buNone/>
            </a:pPr>
            <a:endParaRPr lang="hu-HU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= 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nmkIndex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+ 1) %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randomStateSize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endParaRPr lang="en-US" sz="20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Pseudorandom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Combined</a:t>
            </a:r>
            <a:r>
              <a:rPr lang="hu-HU" dirty="0" smtClean="0"/>
              <a:t> Tausworthe Generátor</a:t>
            </a:r>
          </a:p>
          <a:p>
            <a:pPr lvl="1"/>
            <a:r>
              <a:rPr lang="en-US" dirty="0" smtClean="0"/>
              <a:t>Based on a binary matrix transform</a:t>
            </a:r>
          </a:p>
          <a:p>
            <a:pPr lvl="1"/>
            <a:r>
              <a:rPr lang="en-US" dirty="0" smtClean="0"/>
              <a:t>Generates sequence of vectors</a:t>
            </a:r>
          </a:p>
          <a:p>
            <a:pPr lvl="1"/>
            <a:r>
              <a:rPr lang="en-US" dirty="0" smtClean="0"/>
              <a:t>Combines independent sequences</a:t>
            </a:r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Large period length (e.g. 2</a:t>
            </a:r>
            <a:r>
              <a:rPr lang="en-US" baseline="30000" dirty="0" smtClean="0"/>
              <a:t>113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Can show correlation in higher 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Combined</a:t>
            </a:r>
            <a:r>
              <a:rPr lang="hu-HU" dirty="0" smtClean="0"/>
              <a:t> </a:t>
            </a:r>
            <a:r>
              <a:rPr lang="hu-HU" dirty="0" err="1" smtClean="0"/>
              <a:t>Tausworthe</a:t>
            </a:r>
            <a:r>
              <a:rPr lang="hu-HU" dirty="0" smtClean="0"/>
              <a:t> </a:t>
            </a:r>
            <a:r>
              <a:rPr lang="en-US" dirty="0" smtClean="0"/>
              <a:t>Generator</a:t>
            </a:r>
            <a:endParaRPr lang="hu-HU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5105399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nl-NL" sz="1600" dirty="0" smtClean="0">
                <a:latin typeface="Consolas" pitchFamily="49" charset="0"/>
                <a:cs typeface="Consolas" pitchFamily="49" charset="0"/>
              </a:rPr>
              <a:t>uint stepCTG(uint *z, uint S1, uint S2, uint S3, uint M){</a:t>
            </a:r>
          </a:p>
          <a:p>
            <a:pPr>
              <a:buNone/>
            </a:pP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uint b=((((*z)&lt;&lt;S1)^(*z))&gt;&gt;S2);</a:t>
            </a:r>
          </a:p>
          <a:p>
            <a:pPr>
              <a:buNone/>
            </a:pP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return (*z) = ((((*z)&amp;M)&lt;&lt;S3)^b);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__kernel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void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randomCTG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(const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__global float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            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__global float*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id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get_global_size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[id]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.x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2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randomsSeed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[id]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.y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for(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=0;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randomNumbers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; ++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){</a:t>
            </a:r>
            <a:endParaRPr lang="hu-HU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	 uint randNum =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stepCTG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(&amp;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rng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, 13, 19, 12, 4294967294UL)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^</a:t>
            </a:r>
          </a:p>
          <a:p>
            <a:pPr>
              <a:buNone/>
            </a:pP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 stepCTG(&amp;rng2,  2, 25,  4, 4294967288UL);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randomGPU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[id +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*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maxID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] =  (float)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randNum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/ 0xffffffff;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>
              <a:buNone/>
            </a:pP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History</a:t>
            </a:r>
            <a:endParaRPr lang="hu-HU" dirty="0" smtClean="0"/>
          </a:p>
          <a:p>
            <a:pPr lvl="1"/>
            <a:r>
              <a:rPr lang="hu-HU" dirty="0" smtClean="0"/>
              <a:t>1930, Enrico Fermi</a:t>
            </a:r>
          </a:p>
          <a:p>
            <a:pPr lvl="2"/>
            <a:r>
              <a:rPr lang="hu-HU" dirty="0" smtClean="0"/>
              <a:t>Neutron </a:t>
            </a:r>
            <a:r>
              <a:rPr lang="en-US" dirty="0" smtClean="0"/>
              <a:t>diffusion</a:t>
            </a:r>
            <a:endParaRPr lang="hu-HU" dirty="0" smtClean="0"/>
          </a:p>
          <a:p>
            <a:pPr lvl="1"/>
            <a:r>
              <a:rPr lang="hu-HU" dirty="0" smtClean="0"/>
              <a:t>1946, Stanislaw Ulam</a:t>
            </a:r>
          </a:p>
          <a:p>
            <a:pPr lvl="2"/>
            <a:r>
              <a:rPr lang="hu-HU" dirty="0" smtClean="0"/>
              <a:t>Manhattan </a:t>
            </a:r>
            <a:r>
              <a:rPr lang="en-US" dirty="0" smtClean="0"/>
              <a:t>project</a:t>
            </a:r>
            <a:endParaRPr lang="hu-HU" dirty="0" smtClean="0"/>
          </a:p>
          <a:p>
            <a:pPr lvl="2"/>
            <a:r>
              <a:rPr lang="en-US" dirty="0" smtClean="0"/>
              <a:t>Nuclear shielding</a:t>
            </a:r>
          </a:p>
          <a:p>
            <a:pPr lvl="3"/>
            <a:r>
              <a:rPr lang="en-US" dirty="0" smtClean="0"/>
              <a:t>Free path of neutrons in different materials</a:t>
            </a:r>
          </a:p>
          <a:p>
            <a:pPr lvl="3"/>
            <a:r>
              <a:rPr lang="en-US" dirty="0" smtClean="0"/>
              <a:t>Change in the energy during scattering</a:t>
            </a:r>
          </a:p>
          <a:p>
            <a:pPr lvl="3"/>
            <a:r>
              <a:rPr lang="en-US" dirty="0" smtClean="0"/>
              <a:t>Has not analytic solution</a:t>
            </a:r>
            <a:endParaRPr lang="hu-HU" dirty="0" smtClean="0"/>
          </a:p>
          <a:p>
            <a:pPr lvl="2"/>
            <a:r>
              <a:rPr lang="en-US" dirty="0" smtClean="0"/>
              <a:t>Named by </a:t>
            </a:r>
            <a:r>
              <a:rPr lang="hu-HU" dirty="0"/>
              <a:t>János </a:t>
            </a:r>
            <a:r>
              <a:rPr lang="hu-HU" dirty="0" smtClean="0"/>
              <a:t>Neumann</a:t>
            </a:r>
            <a:endParaRPr lang="en-US" dirty="0" smtClean="0"/>
          </a:p>
          <a:p>
            <a:pPr lvl="3"/>
            <a:r>
              <a:rPr lang="en-US" dirty="0" smtClean="0"/>
              <a:t>Casino de Monte Carlo in Monaco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Pseudorandom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Hybrid Generator</a:t>
            </a:r>
            <a:endParaRPr lang="hu-HU" dirty="0" smtClean="0"/>
          </a:p>
          <a:p>
            <a:pPr lvl="1"/>
            <a:r>
              <a:rPr lang="en-US" dirty="0" smtClean="0"/>
              <a:t>Combining different generator types</a:t>
            </a:r>
          </a:p>
          <a:p>
            <a:pPr lvl="1"/>
            <a:r>
              <a:rPr lang="en-US" dirty="0" smtClean="0"/>
              <a:t>E.g.</a:t>
            </a:r>
            <a:r>
              <a:rPr lang="hu-HU" dirty="0" smtClean="0"/>
              <a:t> </a:t>
            </a:r>
            <a:r>
              <a:rPr lang="en-US" dirty="0" smtClean="0"/>
              <a:t>Linear Congruence</a:t>
            </a:r>
            <a:r>
              <a:rPr lang="hu-HU" dirty="0" smtClean="0"/>
              <a:t> </a:t>
            </a:r>
            <a:r>
              <a:rPr lang="en-US" dirty="0" smtClean="0"/>
              <a:t>and</a:t>
            </a:r>
            <a:r>
              <a:rPr lang="hu-HU" dirty="0" smtClean="0"/>
              <a:t> Tausworthe</a:t>
            </a:r>
          </a:p>
          <a:p>
            <a:pPr lvl="1"/>
            <a:r>
              <a:rPr lang="en-US" dirty="0" smtClean="0"/>
              <a:t>Better statistical quality and larger period length</a:t>
            </a:r>
            <a:br>
              <a:rPr lang="en-US" dirty="0" smtClean="0"/>
            </a:br>
            <a:endParaRPr lang="hu-HU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3733800"/>
            <a:ext cx="8534400" cy="23622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54864" tIns="91440" rtlCol="0">
            <a:norm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float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stepHybrid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rng1,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rng2,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rng3,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uint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 rng4){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 return 2.3283064365387e-10 *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           // 2^121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      stepCTG(rng1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13, 19, 12, 4294967294UL)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^  // 2^31-1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      stepCTG(rng2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2, 25, 4, 4294967288UL)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^  // 2^30-1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         stepCTG(rng3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, 3, 11, 17, 4294967280UL)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 ^  // 2^28-1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stepLCG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(rng4,1664525,1013904223UL)</a:t>
            </a:r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// 2^32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hu-HU" sz="16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);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Pseudorandom generators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Mersenne Twister</a:t>
            </a:r>
          </a:p>
          <a:p>
            <a:pPr lvl="1"/>
            <a:r>
              <a:rPr lang="hu-HU" dirty="0" smtClean="0"/>
              <a:t>Makoto </a:t>
            </a:r>
            <a:r>
              <a:rPr lang="hu-HU" dirty="0" err="1" smtClean="0"/>
              <a:t>Matsumo</a:t>
            </a:r>
            <a:r>
              <a:rPr lang="hu-HU" dirty="0" smtClean="0"/>
              <a:t> </a:t>
            </a:r>
            <a:r>
              <a:rPr lang="en-US" dirty="0" smtClean="0"/>
              <a:t>and</a:t>
            </a:r>
            <a:r>
              <a:rPr lang="hu-HU" dirty="0" smtClean="0"/>
              <a:t> Takuji Nishimura (1997)</a:t>
            </a:r>
          </a:p>
          <a:p>
            <a:pPr lvl="1"/>
            <a:r>
              <a:rPr lang="en-US" dirty="0" smtClean="0"/>
              <a:t>Its period length is a </a:t>
            </a:r>
            <a:r>
              <a:rPr lang="en-US" dirty="0" err="1" smtClean="0"/>
              <a:t>Mersenne</a:t>
            </a:r>
            <a:r>
              <a:rPr lang="en-US" dirty="0" smtClean="0"/>
              <a:t> prime</a:t>
            </a:r>
          </a:p>
          <a:p>
            <a:pPr lvl="2"/>
            <a:r>
              <a:rPr lang="hu-HU" dirty="0" err="1" smtClean="0"/>
              <a:t>Mersenne</a:t>
            </a:r>
            <a:r>
              <a:rPr lang="hu-HU" dirty="0" smtClean="0"/>
              <a:t> </a:t>
            </a:r>
            <a:r>
              <a:rPr lang="en-US" dirty="0" smtClean="0"/>
              <a:t>prime</a:t>
            </a:r>
            <a:r>
              <a:rPr lang="hu-HU" dirty="0" smtClean="0"/>
              <a:t>: </a:t>
            </a:r>
          </a:p>
          <a:p>
            <a:pPr lvl="2"/>
            <a:endParaRPr lang="hu-HU" dirty="0" smtClean="0"/>
          </a:p>
          <a:p>
            <a:pPr lvl="1"/>
            <a:r>
              <a:rPr lang="en-US" dirty="0" smtClean="0"/>
              <a:t>Extra large period length </a:t>
            </a:r>
            <a:r>
              <a:rPr lang="hu-HU" dirty="0"/>
              <a:t>(2</a:t>
            </a:r>
            <a:r>
              <a:rPr lang="hu-HU" baseline="30000" dirty="0"/>
              <a:t>19937</a:t>
            </a:r>
            <a:r>
              <a:rPr lang="hu-HU" dirty="0"/>
              <a:t>-1</a:t>
            </a:r>
            <a:r>
              <a:rPr lang="hu-HU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Has very good statistical properties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4620946"/>
              </p:ext>
            </p:extLst>
          </p:nvPr>
        </p:nvGraphicFramePr>
        <p:xfrm>
          <a:off x="3276600" y="3124200"/>
          <a:ext cx="137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40" name="Equation" r:id="rId3" imgW="761760" imgH="253800" progId="Equation.3">
                  <p:embed/>
                </p:oleObj>
              </mc:Choice>
              <mc:Fallback>
                <p:oleObj name="Equation" r:id="rId3" imgW="761760" imgH="253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124200"/>
                        <a:ext cx="1371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Mersenne Twister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8991600" cy="5257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__kernel void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MersenneTwister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(__global float*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d_Rand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                      __global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mt_struct_stripped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*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d_MT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,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                  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nPerRng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){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globalID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get_global_id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(0);</a:t>
            </a:r>
          </a:p>
          <a:p>
            <a:pPr>
              <a:buNone/>
            </a:pPr>
            <a:endParaRPr lang="en-US" sz="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, iState1,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iStateM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iOut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unsigned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mti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, mti1,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mtiM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, x;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unsigned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[MT_NN],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matrix_a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mask_b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mask_c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sz="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//Load bit-vector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Mersenne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Twister parameters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matrix_a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d_MT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globalID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].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matrix_a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mask_b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d_MT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globalID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].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mask_b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mask_c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d_MT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globalID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].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mask_c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endParaRPr lang="en-US" sz="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//Initialize current state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[0]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d_MT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globalID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].seed;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= 1;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&lt; MT_NN;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pPr>
              <a:buNone/>
            </a:pPr>
            <a:r>
              <a:rPr lang="nb-NO" sz="700" dirty="0" smtClean="0">
                <a:latin typeface="Consolas" pitchFamily="49" charset="0"/>
                <a:cs typeface="Consolas" pitchFamily="49" charset="0"/>
              </a:rPr>
              <a:t>        mt[iState] = (1812433253U * (mt[iState - 1] ^ (mt[iState - 1] &gt;&gt; 30)) + iState) &amp; MT_WMASK;</a:t>
            </a:r>
          </a:p>
          <a:p>
            <a:pPr>
              <a:buNone/>
            </a:pPr>
            <a:endParaRPr lang="en-US" sz="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= 0;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mti1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[0];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for (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iOut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= 0;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iOut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nPerRng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iOut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iState1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+ 1;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iStateM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+ MT_MM;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if(iState1 &gt;= MT_NN) iState1 -= MT_NN;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if(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iStateM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&gt;= MT_NN)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iStateM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-= MT_NN;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mti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= mti1;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mti1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[iState1];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mtiM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iStateM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>
              <a:buNone/>
            </a:pPr>
            <a:endParaRPr lang="en-US" sz="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    // MT recurrence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x = (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mti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&amp; MT_UMASK) | (mti1 &amp; MT_LMASK);</a:t>
            </a:r>
          </a:p>
          <a:p>
            <a:pPr>
              <a:buNone/>
            </a:pPr>
            <a:r>
              <a:rPr lang="pt-BR" sz="700" dirty="0" smtClean="0">
                <a:latin typeface="Consolas" pitchFamily="49" charset="0"/>
                <a:cs typeface="Consolas" pitchFamily="49" charset="0"/>
              </a:rPr>
              <a:t>            x = mtiM ^ (x &gt;&gt; 1) ^ ((x &amp; 1) ? matrix_a : 0);</a:t>
            </a:r>
          </a:p>
          <a:p>
            <a:pPr>
              <a:buNone/>
            </a:pPr>
            <a:endParaRPr lang="en-US" sz="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] = x;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iState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= iState1;</a:t>
            </a:r>
          </a:p>
          <a:p>
            <a:pPr>
              <a:buNone/>
            </a:pPr>
            <a:endParaRPr lang="en-US" sz="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//Tempering transformation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x ^= (x &gt;&gt; MT_SHIFT0);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x ^= (x &lt;&lt; MT_SHIFTB) &amp;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mask_b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x ^= (x &lt;&lt; MT_SHIFTC) &amp;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mask_c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x ^= (x &gt;&gt; MT_SHIFT1);</a:t>
            </a:r>
          </a:p>
          <a:p>
            <a:pPr>
              <a:buNone/>
            </a:pPr>
            <a:endParaRPr lang="en-US" sz="700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//Convert to (0, 1] float and write to global memory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   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d_Rand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globalID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n-US" sz="700" dirty="0" err="1" smtClean="0">
                <a:latin typeface="Consolas" pitchFamily="49" charset="0"/>
                <a:cs typeface="Consolas" pitchFamily="49" charset="0"/>
              </a:rPr>
              <a:t>iOut</a:t>
            </a: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* MT_RNG_COUNT] = ((float)x + 1.0f) / 4294967296.0f;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    }</a:t>
            </a:r>
          </a:p>
          <a:p>
            <a:pPr>
              <a:buNone/>
            </a:pPr>
            <a:r>
              <a:rPr lang="en-US" sz="7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method</a:t>
            </a:r>
            <a:r>
              <a:rPr lang="hu-HU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simulation</a:t>
            </a:r>
            <a:endParaRPr lang="hu-HU" dirty="0" smtClean="0"/>
          </a:p>
          <a:p>
            <a:pPr lvl="1"/>
            <a:r>
              <a:rPr lang="en-US" dirty="0" smtClean="0"/>
              <a:t>Sampling of a probability distribution function</a:t>
            </a:r>
          </a:p>
          <a:p>
            <a:pPr lvl="1"/>
            <a:r>
              <a:rPr lang="en-US" dirty="0" smtClean="0"/>
              <a:t>Determine the possible outcomes based on the samples</a:t>
            </a:r>
          </a:p>
          <a:p>
            <a:pPr lvl="1"/>
            <a:r>
              <a:rPr lang="en-US" dirty="0" smtClean="0"/>
              <a:t>Calculating the probability of different outcomes </a:t>
            </a:r>
          </a:p>
          <a:p>
            <a:endParaRPr lang="hu-HU" dirty="0" smtClean="0"/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Numerical integration</a:t>
            </a:r>
          </a:p>
          <a:p>
            <a:pPr lvl="1"/>
            <a:r>
              <a:rPr lang="en-US" dirty="0" smtClean="0"/>
              <a:t>Works well for small dimensional problems</a:t>
            </a:r>
          </a:p>
          <a:p>
            <a:pPr lvl="1"/>
            <a:r>
              <a:rPr lang="en-US" dirty="0" smtClean="0"/>
              <a:t>For high dimensional cases can be problematic</a:t>
            </a:r>
          </a:p>
          <a:p>
            <a:pPr lvl="2"/>
            <a:r>
              <a:rPr lang="en-US" dirty="0" smtClean="0"/>
              <a:t>The number of function evaluations grows rapidly</a:t>
            </a:r>
          </a:p>
          <a:p>
            <a:pPr lvl="2"/>
            <a:r>
              <a:rPr lang="en-US" dirty="0" smtClean="0"/>
              <a:t>It is hard to reduce the boundary conditions to one dimensional integrals</a:t>
            </a:r>
          </a:p>
          <a:p>
            <a:pPr marL="118872" indent="0">
              <a:buNone/>
            </a:pPr>
            <a:endParaRPr lang="hu-HU" dirty="0" smtClean="0"/>
          </a:p>
          <a:p>
            <a:r>
              <a:rPr lang="en-US" dirty="0" smtClean="0"/>
              <a:t>Monte Carlo integration</a:t>
            </a:r>
          </a:p>
          <a:p>
            <a:pPr lvl="1"/>
            <a:r>
              <a:rPr lang="en-US" dirty="0" smtClean="0"/>
              <a:t>Evaluating the integrand in random points</a:t>
            </a:r>
          </a:p>
          <a:p>
            <a:pPr lvl="1"/>
            <a:r>
              <a:rPr lang="en-US" dirty="0" smtClean="0"/>
              <a:t>“Averaging” the samples</a:t>
            </a:r>
          </a:p>
          <a:p>
            <a:pPr lvl="1"/>
            <a:r>
              <a:rPr lang="en-US" dirty="0" smtClean="0"/>
              <a:t>Convergence is:             according to the Law of Large Numbers</a:t>
            </a:r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600670"/>
              </p:ext>
            </p:extLst>
          </p:nvPr>
        </p:nvGraphicFramePr>
        <p:xfrm>
          <a:off x="3242733" y="6019800"/>
          <a:ext cx="71966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3" imgW="431640" imgH="228600" progId="Equation.3">
                  <p:embed/>
                </p:oleObj>
              </mc:Choice>
              <mc:Fallback>
                <p:oleObj name="Equation" r:id="rId3" imgW="43164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2733" y="6019800"/>
                        <a:ext cx="71966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Monte Carlo </a:t>
            </a:r>
            <a:r>
              <a:rPr lang="en-US" smtClean="0"/>
              <a:t>integration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85800" y="2133600"/>
          <a:ext cx="5744308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Equation" r:id="rId3" imgW="3047760" imgH="495000" progId="Equation.3">
                  <p:embed/>
                </p:oleObj>
              </mc:Choice>
              <mc:Fallback>
                <p:oleObj name="Equation" r:id="rId3" imgW="3047760" imgH="495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133600"/>
                        <a:ext cx="5744308" cy="933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85799" y="3200400"/>
          <a:ext cx="292473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Equation" r:id="rId5" imgW="1841400" imgH="431640" progId="Equation.3">
                  <p:embed/>
                </p:oleObj>
              </mc:Choice>
              <mc:Fallback>
                <p:oleObj name="Equation" r:id="rId5" imgW="1841400" imgH="43164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3200400"/>
                        <a:ext cx="292473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237182" y="3276600"/>
          <a:ext cx="1706418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Equation" r:id="rId7" imgW="711000" imgH="279360" progId="Equation.3">
                  <p:embed/>
                </p:oleObj>
              </mc:Choice>
              <mc:Fallback>
                <p:oleObj name="Equation" r:id="rId7" imgW="711000" imgH="27936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182" y="3276600"/>
                        <a:ext cx="1706418" cy="5207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mc1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09600" y="4038600"/>
            <a:ext cx="2396190" cy="2360337"/>
          </a:xfrm>
          <a:prstGeom prst="rect">
            <a:avLst/>
          </a:prstGeom>
        </p:spPr>
      </p:pic>
      <p:pic>
        <p:nvPicPr>
          <p:cNvPr id="11" name="Picture 10" descr="mc2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00400" y="4038600"/>
            <a:ext cx="2396190" cy="2360337"/>
          </a:xfrm>
          <a:prstGeom prst="rect">
            <a:avLst/>
          </a:prstGeom>
        </p:spPr>
      </p:pic>
      <p:pic>
        <p:nvPicPr>
          <p:cNvPr id="12" name="Picture 11" descr="mc3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791200" y="4038600"/>
            <a:ext cx="2396190" cy="236033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70391"/>
            <a:ext cx="9144000" cy="5387609"/>
          </a:xfrm>
        </p:spPr>
        <p:txBody>
          <a:bodyPr>
            <a:normAutofit/>
          </a:bodyPr>
          <a:lstStyle/>
          <a:p>
            <a:r>
              <a:rPr lang="en-US" dirty="0" smtClean="0"/>
              <a:t>Error of the </a:t>
            </a:r>
            <a:r>
              <a:rPr lang="hu-HU" dirty="0" smtClean="0"/>
              <a:t>Monte Carlo </a:t>
            </a:r>
            <a:r>
              <a:rPr lang="en-US" dirty="0" smtClean="0"/>
              <a:t>integration</a:t>
            </a:r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If the</a:t>
            </a:r>
            <a:r>
              <a:rPr lang="hu-HU" dirty="0" smtClean="0"/>
              <a:t>                             </a:t>
            </a:r>
            <a:r>
              <a:rPr lang="en-US" dirty="0" smtClean="0"/>
              <a:t>sequence is bounded, than its variance converges to zero asymptotically by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33400" y="2133600"/>
          <a:ext cx="4814052" cy="914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8" name="Equation" r:id="rId3" imgW="2273040" imgH="431640" progId="Equation.3">
                  <p:embed/>
                </p:oleObj>
              </mc:Choice>
              <mc:Fallback>
                <p:oleObj name="Equation" r:id="rId3" imgW="22730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33600"/>
                        <a:ext cx="4814052" cy="9144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93533" y="3276600"/>
          <a:ext cx="1964267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29" name="Equation" r:id="rId5" imgW="1473120" imgH="457200" progId="Equation.3">
                  <p:embed/>
                </p:oleObj>
              </mc:Choice>
              <mc:Fallback>
                <p:oleObj name="Equation" r:id="rId5" imgW="147312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3533" y="3276600"/>
                        <a:ext cx="1964267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own Arrow 5"/>
          <p:cNvSpPr/>
          <p:nvPr/>
        </p:nvSpPr>
        <p:spPr>
          <a:xfrm>
            <a:off x="2819400" y="3124200"/>
            <a:ext cx="381000" cy="9144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9200" y="4055364"/>
          <a:ext cx="3733800" cy="821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30" name="Equation" r:id="rId7" imgW="1904760" imgH="419040" progId="Equation.3">
                  <p:embed/>
                </p:oleObj>
              </mc:Choice>
              <mc:Fallback>
                <p:oleObj name="Equation" r:id="rId7" imgW="1904760" imgH="4190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055364"/>
                        <a:ext cx="3733800" cy="821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5888420"/>
              </p:ext>
            </p:extLst>
          </p:nvPr>
        </p:nvGraphicFramePr>
        <p:xfrm>
          <a:off x="1676400" y="5181600"/>
          <a:ext cx="18047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31" name="Equation" r:id="rId9" imgW="952200" imgH="241200" progId="Equation.3">
                  <p:embed/>
                </p:oleObj>
              </mc:Choice>
              <mc:Fallback>
                <p:oleObj name="Equation" r:id="rId9" imgW="952200" imgH="241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181600"/>
                        <a:ext cx="1804737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951191"/>
              </p:ext>
            </p:extLst>
          </p:nvPr>
        </p:nvGraphicFramePr>
        <p:xfrm>
          <a:off x="7391400" y="5638800"/>
          <a:ext cx="707109" cy="395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32" name="Equation" r:id="rId11" imgW="317160" imgH="177480" progId="Equation.3">
                  <p:embed/>
                </p:oleObj>
              </mc:Choice>
              <mc:Fallback>
                <p:oleObj name="Equation" r:id="rId11" imgW="317160" imgH="177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5638800"/>
                        <a:ext cx="707109" cy="39598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Error of the </a:t>
            </a:r>
            <a:r>
              <a:rPr lang="hu-HU" dirty="0" smtClean="0"/>
              <a:t>Monte Carlo </a:t>
            </a:r>
            <a:r>
              <a:rPr lang="en-US" dirty="0" smtClean="0"/>
              <a:t>integration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lvl="1"/>
            <a:endParaRPr lang="hu-HU" dirty="0" smtClean="0"/>
          </a:p>
          <a:p>
            <a:pPr lvl="1"/>
            <a:r>
              <a:rPr lang="en-US" dirty="0" smtClean="0"/>
              <a:t>The error decreases by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801255" y="2209800"/>
          <a:ext cx="4913745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0" name="Equation" r:id="rId3" imgW="1688760" imgH="419040" progId="Equation.3">
                  <p:embed/>
                </p:oleObj>
              </mc:Choice>
              <mc:Fallback>
                <p:oleObj name="Equation" r:id="rId3" imgW="168876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255" y="2209800"/>
                        <a:ext cx="4913745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895507"/>
              </p:ext>
            </p:extLst>
          </p:nvPr>
        </p:nvGraphicFramePr>
        <p:xfrm>
          <a:off x="801255" y="3962400"/>
          <a:ext cx="86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1" name="Equation" r:id="rId5" imgW="431640" imgH="228600" progId="Equation.3">
                  <p:embed/>
                </p:oleObj>
              </mc:Choice>
              <mc:Fallback>
                <p:oleObj name="Equation" r:id="rId5" imgW="4316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1255" y="3962400"/>
                        <a:ext cx="863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485" name="Picture 5" descr="File:Monte-Carlo method (errors)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953000" y="3429000"/>
            <a:ext cx="4038600" cy="3314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Monte Carlo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hu-HU" dirty="0" smtClean="0"/>
              <a:t>1D Monte Carlo </a:t>
            </a:r>
            <a:r>
              <a:rPr lang="en-US" dirty="0" smtClean="0"/>
              <a:t>integration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38200" y="2087033"/>
          <a:ext cx="1676400" cy="8847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4" name="Equation" r:id="rId3" imgW="914400" imgH="482400" progId="Equation.3">
                  <p:embed/>
                </p:oleObj>
              </mc:Choice>
              <mc:Fallback>
                <p:oleObj name="Equation" r:id="rId3" imgW="91440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087033"/>
                        <a:ext cx="1676400" cy="8847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41587" y="2282297"/>
          <a:ext cx="48498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5" name="Equation" r:id="rId5" imgW="2539800" imgH="279360" progId="Equation.3">
                  <p:embed/>
                </p:oleObj>
              </mc:Choice>
              <mc:Fallback>
                <p:oleObj name="Equation" r:id="rId5" imgW="2539800" imgH="279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1587" y="2282297"/>
                        <a:ext cx="484981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 descr="mcosx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46601" y="3048000"/>
            <a:ext cx="4445000" cy="2667000"/>
          </a:xfrm>
          <a:prstGeom prst="rect">
            <a:avLst/>
          </a:prstGeom>
        </p:spPr>
      </p:pic>
      <p:pic>
        <p:nvPicPr>
          <p:cNvPr id="7" name="Picture 6" descr="sinx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9400" y="3048000"/>
            <a:ext cx="4445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799</TotalTime>
  <Words>2008</Words>
  <Application>Microsoft Office PowerPoint</Application>
  <PresentationFormat>On-screen Show (4:3)</PresentationFormat>
  <Paragraphs>411</Paragraphs>
  <Slides>32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Consolas</vt:lpstr>
      <vt:lpstr>Corbel</vt:lpstr>
      <vt:lpstr>Wingdings</vt:lpstr>
      <vt:lpstr>Wingdings 2</vt:lpstr>
      <vt:lpstr>Wingdings 3</vt:lpstr>
      <vt:lpstr>Module</vt:lpstr>
      <vt:lpstr>Equation</vt:lpstr>
      <vt:lpstr>Monte Carlo methods</vt:lpstr>
      <vt:lpstr>Monte Carlo methods</vt:lpstr>
      <vt:lpstr>Monte Carlo methods</vt:lpstr>
      <vt:lpstr>Monte Carlo methods</vt:lpstr>
      <vt:lpstr>Monte Carlo methods</vt:lpstr>
      <vt:lpstr>Monte Carlo methods</vt:lpstr>
      <vt:lpstr>Monte Carlo methods</vt:lpstr>
      <vt:lpstr>Monte Carlo method</vt:lpstr>
      <vt:lpstr>Monte Carlo integration</vt:lpstr>
      <vt:lpstr>Monte Carlo integration</vt:lpstr>
      <vt:lpstr>Monte Carlo integration</vt:lpstr>
      <vt:lpstr>Random numbers</vt:lpstr>
      <vt:lpstr>Generating Random Numbers</vt:lpstr>
      <vt:lpstr>Generating Random Numbers</vt:lpstr>
      <vt:lpstr>Generating Random Numbers</vt:lpstr>
      <vt:lpstr>Generating Random Numbers</vt:lpstr>
      <vt:lpstr>Statistical quality</vt:lpstr>
      <vt:lpstr>Period length</vt:lpstr>
      <vt:lpstr>Discrepancy</vt:lpstr>
      <vt:lpstr>A sequence with low discrepancy</vt:lpstr>
      <vt:lpstr>A sequence with low discrepancy</vt:lpstr>
      <vt:lpstr>A sequence with low discrepancy</vt:lpstr>
      <vt:lpstr>A sequence with low discrepancy</vt:lpstr>
      <vt:lpstr>Pseudorandom generators</vt:lpstr>
      <vt:lpstr>Linear Congruence Generator</vt:lpstr>
      <vt:lpstr>Pseudorandom generators</vt:lpstr>
      <vt:lpstr>Lagged Fibonacci Generator</vt:lpstr>
      <vt:lpstr>Pseudorandom generators</vt:lpstr>
      <vt:lpstr>Combined Tausworthe Generator</vt:lpstr>
      <vt:lpstr>Pseudorandom generators</vt:lpstr>
      <vt:lpstr>Pseudorandom generators</vt:lpstr>
      <vt:lpstr>Mersenne Twister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Monte Carlo módszerek</dc:title>
  <dc:creator>tbalazs</dc:creator>
  <cp:lastModifiedBy>Márton Tóth</cp:lastModifiedBy>
  <cp:revision>175</cp:revision>
  <dcterms:created xsi:type="dcterms:W3CDTF">2011-04-12T06:41:53Z</dcterms:created>
  <dcterms:modified xsi:type="dcterms:W3CDTF">2018-03-19T09:35:07Z</dcterms:modified>
</cp:coreProperties>
</file>