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48"/>
  </p:notesMasterIdLst>
  <p:sldIdLst>
    <p:sldId id="256" r:id="rId2"/>
    <p:sldId id="329" r:id="rId3"/>
    <p:sldId id="327" r:id="rId4"/>
    <p:sldId id="328" r:id="rId5"/>
    <p:sldId id="320" r:id="rId6"/>
    <p:sldId id="323" r:id="rId7"/>
    <p:sldId id="324" r:id="rId8"/>
    <p:sldId id="338" r:id="rId9"/>
    <p:sldId id="339" r:id="rId10"/>
    <p:sldId id="257" r:id="rId11"/>
    <p:sldId id="285" r:id="rId12"/>
    <p:sldId id="290" r:id="rId13"/>
    <p:sldId id="281" r:id="rId14"/>
    <p:sldId id="282" r:id="rId15"/>
    <p:sldId id="284" r:id="rId16"/>
    <p:sldId id="315" r:id="rId17"/>
    <p:sldId id="316" r:id="rId18"/>
    <p:sldId id="283" r:id="rId19"/>
    <p:sldId id="286" r:id="rId20"/>
    <p:sldId id="288" r:id="rId21"/>
    <p:sldId id="289" r:id="rId22"/>
    <p:sldId id="287" r:id="rId23"/>
    <p:sldId id="291" r:id="rId24"/>
    <p:sldId id="292" r:id="rId25"/>
    <p:sldId id="294" r:id="rId26"/>
    <p:sldId id="293" r:id="rId27"/>
    <p:sldId id="295" r:id="rId28"/>
    <p:sldId id="296" r:id="rId29"/>
    <p:sldId id="297" r:id="rId30"/>
    <p:sldId id="298" r:id="rId31"/>
    <p:sldId id="261" r:id="rId32"/>
    <p:sldId id="317" r:id="rId33"/>
    <p:sldId id="263" r:id="rId34"/>
    <p:sldId id="264" r:id="rId35"/>
    <p:sldId id="265" r:id="rId36"/>
    <p:sldId id="325" r:id="rId37"/>
    <p:sldId id="310" r:id="rId38"/>
    <p:sldId id="311" r:id="rId39"/>
    <p:sldId id="312" r:id="rId40"/>
    <p:sldId id="313" r:id="rId41"/>
    <p:sldId id="314" r:id="rId42"/>
    <p:sldId id="330" r:id="rId43"/>
    <p:sldId id="331" r:id="rId44"/>
    <p:sldId id="332" r:id="rId45"/>
    <p:sldId id="333" r:id="rId46"/>
    <p:sldId id="33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AA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8D804-D73C-4F7F-A2E2-C61CDCE70A59}" type="datetimeFigureOut">
              <a:rPr lang="hu-HU" smtClean="0"/>
              <a:pPr/>
              <a:t>2018.02.04.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BA65B-B5A5-4E87-9621-C0BD8B56F87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General Purpose </a:t>
            </a:r>
            <a:r>
              <a:rPr lang="en-US" noProof="0" dirty="0" smtClean="0"/>
              <a:t>Graphics </a:t>
            </a:r>
            <a:r>
              <a:rPr lang="en-US" noProof="0" dirty="0" smtClean="0"/>
              <a:t>Processing Unit – solving non </a:t>
            </a:r>
            <a:r>
              <a:rPr lang="en-US" noProof="0" dirty="0" smtClean="0"/>
              <a:t>graphics </a:t>
            </a:r>
            <a:r>
              <a:rPr lang="en-US" noProof="0" dirty="0" smtClean="0"/>
              <a:t>problems on the GPU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A65B-B5A5-4E87-9621-C0BD8B56F876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82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workload</a:t>
            </a:r>
            <a:r>
              <a:rPr lang="hu-HU" dirty="0" smtClean="0"/>
              <a:t> is fixed, </a:t>
            </a: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much</a:t>
            </a:r>
            <a:r>
              <a:rPr lang="hu-HU" dirty="0" smtClean="0"/>
              <a:t> </a:t>
            </a:r>
            <a:r>
              <a:rPr lang="hu-HU" dirty="0" err="1" smtClean="0"/>
              <a:t>faster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we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 is we </a:t>
            </a:r>
            <a:r>
              <a:rPr lang="hu-HU" dirty="0" err="1" smtClean="0"/>
              <a:t>increase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processing</a:t>
            </a:r>
            <a:r>
              <a:rPr lang="hu-HU" dirty="0" smtClean="0"/>
              <a:t> </a:t>
            </a:r>
            <a:r>
              <a:rPr lang="hu-HU" dirty="0" err="1" smtClean="0"/>
              <a:t>units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A65B-B5A5-4E87-9621-C0BD8B56F876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244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workload</a:t>
            </a:r>
            <a:r>
              <a:rPr lang="hu-HU" dirty="0" smtClean="0"/>
              <a:t> is </a:t>
            </a:r>
            <a:r>
              <a:rPr lang="hu-HU" dirty="0" err="1" smtClean="0"/>
              <a:t>scaled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maintain</a:t>
            </a:r>
            <a:r>
              <a:rPr lang="hu-HU" dirty="0" smtClean="0"/>
              <a:t> fixed </a:t>
            </a:r>
            <a:r>
              <a:rPr lang="hu-HU" dirty="0" err="1" smtClean="0"/>
              <a:t>exeuction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processors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increased</a:t>
            </a:r>
            <a:r>
              <a:rPr lang="en-US" dirty="0" smtClean="0"/>
              <a:t>, </a:t>
            </a:r>
            <a:r>
              <a:rPr lang="en-US" dirty="0" err="1" smtClean="0"/>
              <a:t>steppness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A65B-B5A5-4E87-9621-C0BD8B56F876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24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A65B-B5A5-4E87-9621-C0BD8B56F876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 pixel</a:t>
            </a:r>
            <a:r>
              <a:rPr lang="hu-HU" baseline="0" dirty="0" smtClean="0"/>
              <a:t> / 1 </a:t>
            </a:r>
            <a:r>
              <a:rPr lang="hu-HU" baseline="0" smtClean="0"/>
              <a:t>sor = 1 összeadás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A65B-B5A5-4E87-9621-C0BD8B56F876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A65B-B5A5-4E87-9621-C0BD8B56F876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8EF-FC67-4A78-81B7-779598CD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FECB-E6E9-403B-84BF-33F42E48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A12B-8E8E-4434-9206-89C84D7FF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183048-BC1A-47D2-960E-6FFEF06BB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7DF5-EF37-4937-9FD5-83B3A7E0E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0D81-578D-41F4-83B9-7508D392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C301-D757-4F90-B97C-0810B91AE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374-0456-4A7E-A753-33D12ED94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43FE-BD86-4265-871A-6F8D315D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A678-CA6F-4578-AA49-8E930B7FF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762000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143001"/>
            <a:ext cx="5920641" cy="5159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143000"/>
            <a:ext cx="2468880" cy="51590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6B6C-21CA-4B66-9A9E-58AE304BB1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758952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07C641-62C8-4DC0-B843-067BD3330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8382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8381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8229600" cy="5486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105F7CC-F410-4EBB-85B0-4EDF36877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upload.wikimedia.org/wikipedia/commons/5/59/CUDA_processing_flow_(En)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5848"/>
            <a:ext cx="8458200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GPGPU Applications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GPU = Graphics Processing Unit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hardware realization of the incremental rendering algorithm of computer graphics</a:t>
            </a:r>
          </a:p>
          <a:p>
            <a:r>
              <a:rPr lang="en-US" dirty="0" smtClean="0"/>
              <a:t>Required performance:</a:t>
            </a:r>
          </a:p>
          <a:p>
            <a:pPr lvl="1"/>
            <a:r>
              <a:rPr lang="en-US" dirty="0" smtClean="0"/>
              <a:t>Animation: few </a:t>
            </a:r>
            <a:r>
              <a:rPr lang="en-US" dirty="0" err="1" smtClean="0"/>
              <a:t>nsec</a:t>
            </a:r>
            <a:r>
              <a:rPr lang="en-US" dirty="0" smtClean="0"/>
              <a:t> / pixel</a:t>
            </a:r>
          </a:p>
          <a:p>
            <a:r>
              <a:rPr lang="en-US" dirty="0" smtClean="0"/>
              <a:t>Massively parallel:</a:t>
            </a:r>
          </a:p>
          <a:p>
            <a:pPr lvl="1"/>
            <a:r>
              <a:rPr lang="en-US" dirty="0" smtClean="0"/>
              <a:t>Pipeline (stream processor)</a:t>
            </a:r>
          </a:p>
          <a:p>
            <a:pPr lvl="1"/>
            <a:r>
              <a:rPr lang="en-US" dirty="0" smtClean="0"/>
              <a:t>Parallel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Incremental rendering</a:t>
            </a:r>
            <a:endParaRPr lang="en-US" dirty="0"/>
          </a:p>
        </p:txBody>
      </p:sp>
      <p:sp>
        <p:nvSpPr>
          <p:cNvPr id="3" name="Freeform 207"/>
          <p:cNvSpPr>
            <a:spLocks/>
          </p:cNvSpPr>
          <p:nvPr/>
        </p:nvSpPr>
        <p:spPr bwMode="auto">
          <a:xfrm>
            <a:off x="3851275" y="4775200"/>
            <a:ext cx="576263" cy="892175"/>
          </a:xfrm>
          <a:custGeom>
            <a:avLst/>
            <a:gdLst>
              <a:gd name="T0" fmla="*/ 0 w 912"/>
              <a:gd name="T1" fmla="*/ 2147483647 h 1152"/>
              <a:gd name="T2" fmla="*/ 2147483647 w 912"/>
              <a:gd name="T3" fmla="*/ 0 h 1152"/>
              <a:gd name="T4" fmla="*/ 2147483647 w 912"/>
              <a:gd name="T5" fmla="*/ 2147483647 h 1152"/>
              <a:gd name="T6" fmla="*/ 0 w 912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1152"/>
              <a:gd name="T14" fmla="*/ 912 w 912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1152">
                <a:moveTo>
                  <a:pt x="0" y="1152"/>
                </a:moveTo>
                <a:lnTo>
                  <a:pt x="480" y="0"/>
                </a:lnTo>
                <a:lnTo>
                  <a:pt x="912" y="960"/>
                </a:lnTo>
                <a:lnTo>
                  <a:pt x="0" y="1152"/>
                </a:lnTo>
                <a:close/>
              </a:path>
            </a:pathLst>
          </a:custGeom>
          <a:solidFill>
            <a:srgbClr val="35C955">
              <a:alpha val="50195"/>
            </a:srgbClr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19" name="Csoportba foglalás 118"/>
          <p:cNvGrpSpPr/>
          <p:nvPr/>
        </p:nvGrpSpPr>
        <p:grpSpPr>
          <a:xfrm>
            <a:off x="6477000" y="4419600"/>
            <a:ext cx="1944688" cy="1600200"/>
            <a:chOff x="6156325" y="4365625"/>
            <a:chExt cx="1944688" cy="1600200"/>
          </a:xfrm>
        </p:grpSpPr>
        <p:sp>
          <p:nvSpPr>
            <p:cNvPr id="4" name="Rectangle 208"/>
            <p:cNvSpPr>
              <a:spLocks noChangeArrowheads="1"/>
            </p:cNvSpPr>
            <p:nvPr/>
          </p:nvSpPr>
          <p:spPr bwMode="auto">
            <a:xfrm>
              <a:off x="6156325" y="4365625"/>
              <a:ext cx="1944688" cy="1600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" name="Freeform 209"/>
            <p:cNvSpPr>
              <a:spLocks/>
            </p:cNvSpPr>
            <p:nvPr/>
          </p:nvSpPr>
          <p:spPr bwMode="auto">
            <a:xfrm>
              <a:off x="7235825" y="4365625"/>
              <a:ext cx="838200" cy="1600200"/>
            </a:xfrm>
            <a:custGeom>
              <a:avLst/>
              <a:gdLst>
                <a:gd name="T0" fmla="*/ 2147483647 w 528"/>
                <a:gd name="T1" fmla="*/ 2147483647 h 1008"/>
                <a:gd name="T2" fmla="*/ 0 w 528"/>
                <a:gd name="T3" fmla="*/ 0 h 1008"/>
                <a:gd name="T4" fmla="*/ 2147483647 w 528"/>
                <a:gd name="T5" fmla="*/ 2147483647 h 1008"/>
                <a:gd name="T6" fmla="*/ 2147483647 w 528"/>
                <a:gd name="T7" fmla="*/ 2147483647 h 1008"/>
                <a:gd name="T8" fmla="*/ 2147483647 w 528"/>
                <a:gd name="T9" fmla="*/ 2147483647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008"/>
                <a:gd name="T17" fmla="*/ 528 w 528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008">
                  <a:moveTo>
                    <a:pt x="528" y="432"/>
                  </a:moveTo>
                  <a:lnTo>
                    <a:pt x="0" y="0"/>
                  </a:lnTo>
                  <a:lnTo>
                    <a:pt x="96" y="1008"/>
                  </a:lnTo>
                  <a:lnTo>
                    <a:pt x="528" y="720"/>
                  </a:lnTo>
                  <a:lnTo>
                    <a:pt x="528" y="432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" name="Freeform 210"/>
            <p:cNvSpPr>
              <a:spLocks/>
            </p:cNvSpPr>
            <p:nvPr/>
          </p:nvSpPr>
          <p:spPr bwMode="auto">
            <a:xfrm>
              <a:off x="6732588" y="4508500"/>
              <a:ext cx="1358900" cy="1447800"/>
            </a:xfrm>
            <a:custGeom>
              <a:avLst/>
              <a:gdLst>
                <a:gd name="T0" fmla="*/ 0 w 912"/>
                <a:gd name="T1" fmla="*/ 2147483647 h 1008"/>
                <a:gd name="T2" fmla="*/ 2147483647 w 912"/>
                <a:gd name="T3" fmla="*/ 0 h 1008"/>
                <a:gd name="T4" fmla="*/ 2147483647 w 912"/>
                <a:gd name="T5" fmla="*/ 2147483647 h 1008"/>
                <a:gd name="T6" fmla="*/ 2147483647 w 912"/>
                <a:gd name="T7" fmla="*/ 2147483647 h 1008"/>
                <a:gd name="T8" fmla="*/ 2147483647 w 912"/>
                <a:gd name="T9" fmla="*/ 2147483647 h 1008"/>
                <a:gd name="T10" fmla="*/ 0 w 912"/>
                <a:gd name="T11" fmla="*/ 2147483647 h 10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2"/>
                <a:gd name="T19" fmla="*/ 0 h 1008"/>
                <a:gd name="T20" fmla="*/ 912 w 912"/>
                <a:gd name="T21" fmla="*/ 1008 h 10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2" h="1008">
                  <a:moveTo>
                    <a:pt x="0" y="1008"/>
                  </a:moveTo>
                  <a:lnTo>
                    <a:pt x="96" y="0"/>
                  </a:lnTo>
                  <a:lnTo>
                    <a:pt x="912" y="288"/>
                  </a:lnTo>
                  <a:lnTo>
                    <a:pt x="912" y="480"/>
                  </a:lnTo>
                  <a:lnTo>
                    <a:pt x="192" y="1008"/>
                  </a:lnTo>
                  <a:lnTo>
                    <a:pt x="0" y="100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35C955"/>
                </a:gs>
              </a:gsLst>
              <a:lin ang="2700000" scaled="1"/>
            </a:gra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" name="Freeform 212"/>
          <p:cNvSpPr>
            <a:spLocks/>
          </p:cNvSpPr>
          <p:nvPr/>
        </p:nvSpPr>
        <p:spPr bwMode="auto">
          <a:xfrm>
            <a:off x="1498600" y="1762125"/>
            <a:ext cx="1524000" cy="1679575"/>
          </a:xfrm>
          <a:custGeom>
            <a:avLst/>
            <a:gdLst>
              <a:gd name="T0" fmla="*/ 0 w 960"/>
              <a:gd name="T1" fmla="*/ 2147483647 h 1058"/>
              <a:gd name="T2" fmla="*/ 2147483647 w 960"/>
              <a:gd name="T3" fmla="*/ 0 h 1058"/>
              <a:gd name="T4" fmla="*/ 2147483647 w 960"/>
              <a:gd name="T5" fmla="*/ 2147483647 h 1058"/>
              <a:gd name="T6" fmla="*/ 0 w 960"/>
              <a:gd name="T7" fmla="*/ 2147483647 h 1058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058"/>
              <a:gd name="T14" fmla="*/ 960 w 960"/>
              <a:gd name="T15" fmla="*/ 1058 h 1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058">
                <a:moveTo>
                  <a:pt x="0" y="1058"/>
                </a:moveTo>
                <a:lnTo>
                  <a:pt x="568" y="0"/>
                </a:lnTo>
                <a:lnTo>
                  <a:pt x="960" y="1056"/>
                </a:lnTo>
                <a:lnTo>
                  <a:pt x="0" y="1058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8" name="Group 213"/>
          <p:cNvGrpSpPr>
            <a:grpSpLocks/>
          </p:cNvGrpSpPr>
          <p:nvPr/>
        </p:nvGrpSpPr>
        <p:grpSpPr bwMode="auto">
          <a:xfrm rot="2187463">
            <a:off x="279400" y="923925"/>
            <a:ext cx="833438" cy="820738"/>
            <a:chOff x="261" y="1629"/>
            <a:chExt cx="525" cy="517"/>
          </a:xfrm>
        </p:grpSpPr>
        <p:sp>
          <p:nvSpPr>
            <p:cNvPr id="9" name="Line 214"/>
            <p:cNvSpPr>
              <a:spLocks noChangeShapeType="1"/>
            </p:cNvSpPr>
            <p:nvPr/>
          </p:nvSpPr>
          <p:spPr bwMode="auto">
            <a:xfrm flipV="1">
              <a:off x="261" y="1743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" name="Line 215"/>
            <p:cNvSpPr>
              <a:spLocks noChangeShapeType="1"/>
            </p:cNvSpPr>
            <p:nvPr/>
          </p:nvSpPr>
          <p:spPr bwMode="auto">
            <a:xfrm>
              <a:off x="261" y="1894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" name="Oval 216"/>
            <p:cNvSpPr>
              <a:spLocks noChangeArrowheads="1"/>
            </p:cNvSpPr>
            <p:nvPr/>
          </p:nvSpPr>
          <p:spPr bwMode="auto">
            <a:xfrm>
              <a:off x="565" y="1768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" name="Oval 217"/>
            <p:cNvSpPr>
              <a:spLocks noChangeArrowheads="1"/>
            </p:cNvSpPr>
            <p:nvPr/>
          </p:nvSpPr>
          <p:spPr bwMode="auto">
            <a:xfrm>
              <a:off x="626" y="1818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" name="Freeform 218"/>
            <p:cNvSpPr>
              <a:spLocks/>
            </p:cNvSpPr>
            <p:nvPr/>
          </p:nvSpPr>
          <p:spPr bwMode="auto">
            <a:xfrm>
              <a:off x="626" y="1642"/>
              <a:ext cx="92" cy="101"/>
            </a:xfrm>
            <a:custGeom>
              <a:avLst/>
              <a:gdLst>
                <a:gd name="T0" fmla="*/ 0 w 144"/>
                <a:gd name="T1" fmla="*/ 4 h 192"/>
                <a:gd name="T2" fmla="*/ 6 w 144"/>
                <a:gd name="T3" fmla="*/ 3 h 192"/>
                <a:gd name="T4" fmla="*/ 1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" name="Freeform 219"/>
            <p:cNvSpPr>
              <a:spLocks/>
            </p:cNvSpPr>
            <p:nvPr/>
          </p:nvSpPr>
          <p:spPr bwMode="auto">
            <a:xfrm>
              <a:off x="657" y="1661"/>
              <a:ext cx="122" cy="82"/>
            </a:xfrm>
            <a:custGeom>
              <a:avLst/>
              <a:gdLst>
                <a:gd name="T0" fmla="*/ 0 w 192"/>
                <a:gd name="T1" fmla="*/ 3 h 156"/>
                <a:gd name="T2" fmla="*/ 9 w 192"/>
                <a:gd name="T3" fmla="*/ 3 h 156"/>
                <a:gd name="T4" fmla="*/ 13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" name="Freeform 220"/>
            <p:cNvSpPr>
              <a:spLocks/>
            </p:cNvSpPr>
            <p:nvPr/>
          </p:nvSpPr>
          <p:spPr bwMode="auto">
            <a:xfrm>
              <a:off x="626" y="2020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0 w 252"/>
                <a:gd name="T3" fmla="*/ 1 h 144"/>
                <a:gd name="T4" fmla="*/ 17 w 252"/>
                <a:gd name="T5" fmla="*/ 3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" name="Freeform 221"/>
            <p:cNvSpPr>
              <a:spLocks/>
            </p:cNvSpPr>
            <p:nvPr/>
          </p:nvSpPr>
          <p:spPr bwMode="auto">
            <a:xfrm>
              <a:off x="626" y="2020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8 w 144"/>
                <a:gd name="T3" fmla="*/ 3 h 240"/>
                <a:gd name="T4" fmla="*/ 10 w 144"/>
                <a:gd name="T5" fmla="*/ 5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" name="Freeform 222"/>
            <p:cNvSpPr>
              <a:spLocks/>
            </p:cNvSpPr>
            <p:nvPr/>
          </p:nvSpPr>
          <p:spPr bwMode="auto">
            <a:xfrm>
              <a:off x="626" y="2020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3 w 48"/>
                <a:gd name="T3" fmla="*/ 3 h 240"/>
                <a:gd name="T4" fmla="*/ 0 w 48"/>
                <a:gd name="T5" fmla="*/ 5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" name="Freeform 223"/>
            <p:cNvSpPr>
              <a:spLocks/>
            </p:cNvSpPr>
            <p:nvPr/>
          </p:nvSpPr>
          <p:spPr bwMode="auto">
            <a:xfrm>
              <a:off x="642" y="1629"/>
              <a:ext cx="33" cy="114"/>
            </a:xfrm>
            <a:custGeom>
              <a:avLst/>
              <a:gdLst>
                <a:gd name="T0" fmla="*/ 0 w 52"/>
                <a:gd name="T1" fmla="*/ 5 h 216"/>
                <a:gd name="T2" fmla="*/ 3 w 52"/>
                <a:gd name="T3" fmla="*/ 2 h 216"/>
                <a:gd name="T4" fmla="*/ 2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9" name="Line 224"/>
          <p:cNvSpPr>
            <a:spLocks noChangeShapeType="1"/>
          </p:cNvSpPr>
          <p:nvPr/>
        </p:nvSpPr>
        <p:spPr bwMode="auto">
          <a:xfrm flipV="1">
            <a:off x="279400" y="2371725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Line 225"/>
          <p:cNvSpPr>
            <a:spLocks noChangeShapeType="1"/>
          </p:cNvSpPr>
          <p:nvPr/>
        </p:nvSpPr>
        <p:spPr bwMode="auto">
          <a:xfrm flipV="1">
            <a:off x="279400" y="2981325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Line 226"/>
          <p:cNvSpPr>
            <a:spLocks noChangeShapeType="1"/>
          </p:cNvSpPr>
          <p:nvPr/>
        </p:nvSpPr>
        <p:spPr bwMode="auto">
          <a:xfrm>
            <a:off x="279400" y="3590925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" name="Freeform 227"/>
          <p:cNvSpPr>
            <a:spLocks/>
          </p:cNvSpPr>
          <p:nvPr/>
        </p:nvSpPr>
        <p:spPr bwMode="auto">
          <a:xfrm>
            <a:off x="965200" y="1762125"/>
            <a:ext cx="1905000" cy="990600"/>
          </a:xfrm>
          <a:custGeom>
            <a:avLst/>
            <a:gdLst>
              <a:gd name="T0" fmla="*/ 0 w 1200"/>
              <a:gd name="T1" fmla="*/ 2147483647 h 1056"/>
              <a:gd name="T2" fmla="*/ 2147483647 w 1200"/>
              <a:gd name="T3" fmla="*/ 0 h 1056"/>
              <a:gd name="T4" fmla="*/ 2147483647 w 1200"/>
              <a:gd name="T5" fmla="*/ 2147483647 h 1056"/>
              <a:gd name="T6" fmla="*/ 0 w 1200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056"/>
              <a:gd name="T14" fmla="*/ 1200 w 1200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056">
                <a:moveTo>
                  <a:pt x="0" y="960"/>
                </a:moveTo>
                <a:lnTo>
                  <a:pt x="624" y="0"/>
                </a:lnTo>
                <a:lnTo>
                  <a:pt x="1200" y="1056"/>
                </a:lnTo>
                <a:lnTo>
                  <a:pt x="0" y="960"/>
                </a:lnTo>
                <a:close/>
              </a:path>
            </a:pathLst>
          </a:custGeom>
          <a:solidFill>
            <a:srgbClr val="35C955">
              <a:alpha val="50195"/>
            </a:srgb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Line 228"/>
          <p:cNvSpPr>
            <a:spLocks noChangeShapeType="1"/>
          </p:cNvSpPr>
          <p:nvPr/>
        </p:nvSpPr>
        <p:spPr bwMode="auto">
          <a:xfrm>
            <a:off x="889000" y="1609725"/>
            <a:ext cx="53340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" name="Line 229"/>
          <p:cNvSpPr>
            <a:spLocks noChangeShapeType="1"/>
          </p:cNvSpPr>
          <p:nvPr/>
        </p:nvSpPr>
        <p:spPr bwMode="auto">
          <a:xfrm>
            <a:off x="889000" y="1533525"/>
            <a:ext cx="19050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" name="Freeform 230"/>
          <p:cNvSpPr>
            <a:spLocks/>
          </p:cNvSpPr>
          <p:nvPr/>
        </p:nvSpPr>
        <p:spPr bwMode="auto">
          <a:xfrm>
            <a:off x="5086350" y="1536700"/>
            <a:ext cx="1511300" cy="1973263"/>
          </a:xfrm>
          <a:custGeom>
            <a:avLst/>
            <a:gdLst>
              <a:gd name="T0" fmla="*/ 2147483647 w 952"/>
              <a:gd name="T1" fmla="*/ 2147483647 h 1243"/>
              <a:gd name="T2" fmla="*/ 0 w 952"/>
              <a:gd name="T3" fmla="*/ 0 h 1243"/>
              <a:gd name="T4" fmla="*/ 2147483647 w 952"/>
              <a:gd name="T5" fmla="*/ 2147483647 h 1243"/>
              <a:gd name="T6" fmla="*/ 2147483647 w 952"/>
              <a:gd name="T7" fmla="*/ 2147483647 h 1243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243"/>
              <a:gd name="T14" fmla="*/ 952 w 952"/>
              <a:gd name="T15" fmla="*/ 1243 h 12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243">
                <a:moveTo>
                  <a:pt x="200" y="1243"/>
                </a:moveTo>
                <a:lnTo>
                  <a:pt x="0" y="0"/>
                </a:lnTo>
                <a:lnTo>
                  <a:pt x="952" y="602"/>
                </a:lnTo>
                <a:lnTo>
                  <a:pt x="200" y="1243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" name="Freeform 231"/>
          <p:cNvSpPr>
            <a:spLocks/>
          </p:cNvSpPr>
          <p:nvPr/>
        </p:nvSpPr>
        <p:spPr bwMode="auto">
          <a:xfrm rot="19361196">
            <a:off x="4089400" y="1838325"/>
            <a:ext cx="1905000" cy="990600"/>
          </a:xfrm>
          <a:custGeom>
            <a:avLst/>
            <a:gdLst>
              <a:gd name="T0" fmla="*/ 0 w 1200"/>
              <a:gd name="T1" fmla="*/ 2147483647 h 1056"/>
              <a:gd name="T2" fmla="*/ 2147483647 w 1200"/>
              <a:gd name="T3" fmla="*/ 0 h 1056"/>
              <a:gd name="T4" fmla="*/ 2147483647 w 1200"/>
              <a:gd name="T5" fmla="*/ 2147483647 h 1056"/>
              <a:gd name="T6" fmla="*/ 0 w 1200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056"/>
              <a:gd name="T14" fmla="*/ 1200 w 1200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056">
                <a:moveTo>
                  <a:pt x="0" y="960"/>
                </a:moveTo>
                <a:lnTo>
                  <a:pt x="624" y="0"/>
                </a:lnTo>
                <a:lnTo>
                  <a:pt x="1200" y="1056"/>
                </a:lnTo>
                <a:lnTo>
                  <a:pt x="0" y="960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" name="Line 232"/>
          <p:cNvSpPr>
            <a:spLocks noChangeShapeType="1"/>
          </p:cNvSpPr>
          <p:nvPr/>
        </p:nvSpPr>
        <p:spPr bwMode="auto">
          <a:xfrm rot="19361196">
            <a:off x="4432300" y="2008188"/>
            <a:ext cx="673100" cy="22177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" name="Line 233"/>
          <p:cNvSpPr>
            <a:spLocks noChangeShapeType="1"/>
          </p:cNvSpPr>
          <p:nvPr/>
        </p:nvSpPr>
        <p:spPr bwMode="auto">
          <a:xfrm rot="19361196">
            <a:off x="3556000" y="1609725"/>
            <a:ext cx="2452688" cy="952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Line 234"/>
          <p:cNvSpPr>
            <a:spLocks noChangeShapeType="1"/>
          </p:cNvSpPr>
          <p:nvPr/>
        </p:nvSpPr>
        <p:spPr bwMode="auto">
          <a:xfrm flipH="1" flipV="1">
            <a:off x="3708400" y="1412875"/>
            <a:ext cx="0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Line 235"/>
          <p:cNvSpPr>
            <a:spLocks noChangeShapeType="1"/>
          </p:cNvSpPr>
          <p:nvPr/>
        </p:nvSpPr>
        <p:spPr bwMode="auto">
          <a:xfrm flipV="1">
            <a:off x="3779838" y="2349500"/>
            <a:ext cx="7604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31" name="Group 236"/>
          <p:cNvGrpSpPr>
            <a:grpSpLocks/>
          </p:cNvGrpSpPr>
          <p:nvPr/>
        </p:nvGrpSpPr>
        <p:grpSpPr bwMode="auto">
          <a:xfrm rot="-51341">
            <a:off x="3094038" y="1928813"/>
            <a:ext cx="833437" cy="820737"/>
            <a:chOff x="261" y="1629"/>
            <a:chExt cx="525" cy="517"/>
          </a:xfrm>
        </p:grpSpPr>
        <p:sp>
          <p:nvSpPr>
            <p:cNvPr id="32" name="Line 237"/>
            <p:cNvSpPr>
              <a:spLocks noChangeShapeType="1"/>
            </p:cNvSpPr>
            <p:nvPr/>
          </p:nvSpPr>
          <p:spPr bwMode="auto">
            <a:xfrm flipV="1">
              <a:off x="261" y="1743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" name="Line 238"/>
            <p:cNvSpPr>
              <a:spLocks noChangeShapeType="1"/>
            </p:cNvSpPr>
            <p:nvPr/>
          </p:nvSpPr>
          <p:spPr bwMode="auto">
            <a:xfrm>
              <a:off x="261" y="1894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" name="Oval 239"/>
            <p:cNvSpPr>
              <a:spLocks noChangeArrowheads="1"/>
            </p:cNvSpPr>
            <p:nvPr/>
          </p:nvSpPr>
          <p:spPr bwMode="auto">
            <a:xfrm>
              <a:off x="565" y="1768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5" name="Oval 240"/>
            <p:cNvSpPr>
              <a:spLocks noChangeArrowheads="1"/>
            </p:cNvSpPr>
            <p:nvPr/>
          </p:nvSpPr>
          <p:spPr bwMode="auto">
            <a:xfrm>
              <a:off x="626" y="1818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6" name="Freeform 241"/>
            <p:cNvSpPr>
              <a:spLocks/>
            </p:cNvSpPr>
            <p:nvPr/>
          </p:nvSpPr>
          <p:spPr bwMode="auto">
            <a:xfrm>
              <a:off x="626" y="1642"/>
              <a:ext cx="92" cy="101"/>
            </a:xfrm>
            <a:custGeom>
              <a:avLst/>
              <a:gdLst>
                <a:gd name="T0" fmla="*/ 0 w 144"/>
                <a:gd name="T1" fmla="*/ 4 h 192"/>
                <a:gd name="T2" fmla="*/ 6 w 144"/>
                <a:gd name="T3" fmla="*/ 3 h 192"/>
                <a:gd name="T4" fmla="*/ 1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7" name="Freeform 242"/>
            <p:cNvSpPr>
              <a:spLocks/>
            </p:cNvSpPr>
            <p:nvPr/>
          </p:nvSpPr>
          <p:spPr bwMode="auto">
            <a:xfrm>
              <a:off x="657" y="1661"/>
              <a:ext cx="122" cy="82"/>
            </a:xfrm>
            <a:custGeom>
              <a:avLst/>
              <a:gdLst>
                <a:gd name="T0" fmla="*/ 0 w 192"/>
                <a:gd name="T1" fmla="*/ 3 h 156"/>
                <a:gd name="T2" fmla="*/ 9 w 192"/>
                <a:gd name="T3" fmla="*/ 3 h 156"/>
                <a:gd name="T4" fmla="*/ 13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8" name="Freeform 243"/>
            <p:cNvSpPr>
              <a:spLocks/>
            </p:cNvSpPr>
            <p:nvPr/>
          </p:nvSpPr>
          <p:spPr bwMode="auto">
            <a:xfrm>
              <a:off x="626" y="2020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0 w 252"/>
                <a:gd name="T3" fmla="*/ 1 h 144"/>
                <a:gd name="T4" fmla="*/ 17 w 252"/>
                <a:gd name="T5" fmla="*/ 3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9" name="Freeform 244"/>
            <p:cNvSpPr>
              <a:spLocks/>
            </p:cNvSpPr>
            <p:nvPr/>
          </p:nvSpPr>
          <p:spPr bwMode="auto">
            <a:xfrm>
              <a:off x="626" y="2020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8 w 144"/>
                <a:gd name="T3" fmla="*/ 3 h 240"/>
                <a:gd name="T4" fmla="*/ 10 w 144"/>
                <a:gd name="T5" fmla="*/ 5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" name="Freeform 245"/>
            <p:cNvSpPr>
              <a:spLocks/>
            </p:cNvSpPr>
            <p:nvPr/>
          </p:nvSpPr>
          <p:spPr bwMode="auto">
            <a:xfrm>
              <a:off x="626" y="2020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3 w 48"/>
                <a:gd name="T3" fmla="*/ 3 h 240"/>
                <a:gd name="T4" fmla="*/ 0 w 48"/>
                <a:gd name="T5" fmla="*/ 5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" name="Freeform 246"/>
            <p:cNvSpPr>
              <a:spLocks/>
            </p:cNvSpPr>
            <p:nvPr/>
          </p:nvSpPr>
          <p:spPr bwMode="auto">
            <a:xfrm>
              <a:off x="642" y="1629"/>
              <a:ext cx="33" cy="114"/>
            </a:xfrm>
            <a:custGeom>
              <a:avLst/>
              <a:gdLst>
                <a:gd name="T0" fmla="*/ 0 w 52"/>
                <a:gd name="T1" fmla="*/ 5 h 216"/>
                <a:gd name="T2" fmla="*/ 3 w 52"/>
                <a:gd name="T3" fmla="*/ 2 h 216"/>
                <a:gd name="T4" fmla="*/ 2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2" name="Line 247"/>
          <p:cNvSpPr>
            <a:spLocks noChangeShapeType="1"/>
          </p:cNvSpPr>
          <p:nvPr/>
        </p:nvSpPr>
        <p:spPr bwMode="auto">
          <a:xfrm>
            <a:off x="4191000" y="16764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Line 248"/>
          <p:cNvSpPr>
            <a:spLocks noChangeShapeType="1"/>
          </p:cNvSpPr>
          <p:nvPr/>
        </p:nvSpPr>
        <p:spPr bwMode="auto">
          <a:xfrm>
            <a:off x="5792788" y="993775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4" name="Freeform 249"/>
          <p:cNvSpPr>
            <a:spLocks/>
          </p:cNvSpPr>
          <p:nvPr/>
        </p:nvSpPr>
        <p:spPr bwMode="auto">
          <a:xfrm>
            <a:off x="7948613" y="1214438"/>
            <a:ext cx="1016000" cy="1557337"/>
          </a:xfrm>
          <a:custGeom>
            <a:avLst/>
            <a:gdLst>
              <a:gd name="T0" fmla="*/ 2147483647 w 753"/>
              <a:gd name="T1" fmla="*/ 2147483647 h 981"/>
              <a:gd name="T2" fmla="*/ 0 w 753"/>
              <a:gd name="T3" fmla="*/ 0 h 981"/>
              <a:gd name="T4" fmla="*/ 2147483647 w 753"/>
              <a:gd name="T5" fmla="*/ 2147483647 h 981"/>
              <a:gd name="T6" fmla="*/ 2147483647 w 753"/>
              <a:gd name="T7" fmla="*/ 2147483647 h 981"/>
              <a:gd name="T8" fmla="*/ 0 60000 65536"/>
              <a:gd name="T9" fmla="*/ 0 60000 65536"/>
              <a:gd name="T10" fmla="*/ 0 60000 65536"/>
              <a:gd name="T11" fmla="*/ 0 60000 65536"/>
              <a:gd name="T12" fmla="*/ 0 w 753"/>
              <a:gd name="T13" fmla="*/ 0 h 981"/>
              <a:gd name="T14" fmla="*/ 753 w 753"/>
              <a:gd name="T15" fmla="*/ 981 h 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3" h="981">
                <a:moveTo>
                  <a:pt x="101" y="981"/>
                </a:moveTo>
                <a:lnTo>
                  <a:pt x="0" y="0"/>
                </a:lnTo>
                <a:lnTo>
                  <a:pt x="753" y="593"/>
                </a:lnTo>
                <a:lnTo>
                  <a:pt x="101" y="981"/>
                </a:lnTo>
                <a:close/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5" name="Freeform 250"/>
          <p:cNvSpPr>
            <a:spLocks/>
          </p:cNvSpPr>
          <p:nvPr/>
        </p:nvSpPr>
        <p:spPr bwMode="auto">
          <a:xfrm>
            <a:off x="7308850" y="1308100"/>
            <a:ext cx="1774825" cy="1689100"/>
          </a:xfrm>
          <a:custGeom>
            <a:avLst/>
            <a:gdLst>
              <a:gd name="T0" fmla="*/ 0 w 1109"/>
              <a:gd name="T1" fmla="*/ 2147483647 h 1132"/>
              <a:gd name="T2" fmla="*/ 2147483647 w 1109"/>
              <a:gd name="T3" fmla="*/ 0 h 1132"/>
              <a:gd name="T4" fmla="*/ 2147483647 w 1109"/>
              <a:gd name="T5" fmla="*/ 2147483647 h 1132"/>
              <a:gd name="T6" fmla="*/ 0 w 1109"/>
              <a:gd name="T7" fmla="*/ 2147483647 h 1132"/>
              <a:gd name="T8" fmla="*/ 0 60000 65536"/>
              <a:gd name="T9" fmla="*/ 0 60000 65536"/>
              <a:gd name="T10" fmla="*/ 0 60000 65536"/>
              <a:gd name="T11" fmla="*/ 0 60000 65536"/>
              <a:gd name="T12" fmla="*/ 0 w 1109"/>
              <a:gd name="T13" fmla="*/ 0 h 1132"/>
              <a:gd name="T14" fmla="*/ 1109 w 1109"/>
              <a:gd name="T15" fmla="*/ 1132 h 1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9" h="1132">
                <a:moveTo>
                  <a:pt x="0" y="1132"/>
                </a:moveTo>
                <a:lnTo>
                  <a:pt x="79" y="0"/>
                </a:lnTo>
                <a:lnTo>
                  <a:pt x="1109" y="325"/>
                </a:lnTo>
                <a:lnTo>
                  <a:pt x="0" y="1132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" name="Line 251"/>
          <p:cNvSpPr>
            <a:spLocks noChangeShapeType="1"/>
          </p:cNvSpPr>
          <p:nvPr/>
        </p:nvSpPr>
        <p:spPr bwMode="auto">
          <a:xfrm flipV="1">
            <a:off x="7812088" y="836613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7" name="Line 252"/>
          <p:cNvSpPr>
            <a:spLocks noChangeShapeType="1"/>
          </p:cNvSpPr>
          <p:nvPr/>
        </p:nvSpPr>
        <p:spPr bwMode="auto">
          <a:xfrm>
            <a:off x="6877050" y="2060575"/>
            <a:ext cx="201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8" name="Line 253"/>
          <p:cNvSpPr>
            <a:spLocks noChangeShapeType="1"/>
          </p:cNvSpPr>
          <p:nvPr/>
        </p:nvSpPr>
        <p:spPr bwMode="auto">
          <a:xfrm>
            <a:off x="6908800" y="1241425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" name="Line 254"/>
          <p:cNvSpPr>
            <a:spLocks noChangeShapeType="1"/>
          </p:cNvSpPr>
          <p:nvPr/>
        </p:nvSpPr>
        <p:spPr bwMode="auto">
          <a:xfrm>
            <a:off x="6908800" y="2841625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0" name="Rectangle 255"/>
          <p:cNvSpPr>
            <a:spLocks noChangeArrowheads="1"/>
          </p:cNvSpPr>
          <p:nvPr/>
        </p:nvSpPr>
        <p:spPr bwMode="auto">
          <a:xfrm>
            <a:off x="6908800" y="1066800"/>
            <a:ext cx="182880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1" name="Rectangle 256"/>
          <p:cNvSpPr>
            <a:spLocks noChangeArrowheads="1"/>
          </p:cNvSpPr>
          <p:nvPr/>
        </p:nvSpPr>
        <p:spPr bwMode="auto">
          <a:xfrm>
            <a:off x="0" y="914400"/>
            <a:ext cx="3048000" cy="3235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2" name="Text Box 257"/>
          <p:cNvSpPr txBox="1">
            <a:spLocks noChangeArrowheads="1"/>
          </p:cNvSpPr>
          <p:nvPr/>
        </p:nvSpPr>
        <p:spPr bwMode="auto">
          <a:xfrm>
            <a:off x="990600" y="3657600"/>
            <a:ext cx="193142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/>
              <a:t>Virtual World</a:t>
            </a:r>
            <a:endParaRPr lang="en-US" sz="2200" b="1" dirty="0"/>
          </a:p>
        </p:txBody>
      </p:sp>
      <p:sp>
        <p:nvSpPr>
          <p:cNvPr id="53" name="Rectangle 258"/>
          <p:cNvSpPr>
            <a:spLocks noChangeArrowheads="1"/>
          </p:cNvSpPr>
          <p:nvPr/>
        </p:nvSpPr>
        <p:spPr bwMode="auto">
          <a:xfrm>
            <a:off x="3048000" y="914400"/>
            <a:ext cx="3581400" cy="3235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4" name="Text Box 259"/>
          <p:cNvSpPr txBox="1">
            <a:spLocks noChangeArrowheads="1"/>
          </p:cNvSpPr>
          <p:nvPr/>
        </p:nvSpPr>
        <p:spPr bwMode="auto">
          <a:xfrm>
            <a:off x="3203575" y="3429000"/>
            <a:ext cx="2693366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/>
              <a:t>Camera transform,</a:t>
            </a:r>
          </a:p>
          <a:p>
            <a:r>
              <a:rPr lang="en-US" sz="2200" b="1" dirty="0" smtClean="0"/>
              <a:t>illumination</a:t>
            </a:r>
            <a:endParaRPr lang="en-US" sz="2200" b="1" dirty="0"/>
          </a:p>
        </p:txBody>
      </p:sp>
      <p:sp>
        <p:nvSpPr>
          <p:cNvPr id="55" name="Rectangle 260"/>
          <p:cNvSpPr>
            <a:spLocks noChangeArrowheads="1"/>
          </p:cNvSpPr>
          <p:nvPr/>
        </p:nvSpPr>
        <p:spPr bwMode="auto">
          <a:xfrm>
            <a:off x="6629400" y="908050"/>
            <a:ext cx="2514600" cy="3241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6" name="Text Box 261"/>
          <p:cNvSpPr txBox="1">
            <a:spLocks noChangeArrowheads="1"/>
          </p:cNvSpPr>
          <p:nvPr/>
        </p:nvSpPr>
        <p:spPr bwMode="auto">
          <a:xfrm>
            <a:off x="6550458" y="2907054"/>
            <a:ext cx="3143871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Perspective transform</a:t>
            </a:r>
          </a:p>
          <a:p>
            <a:r>
              <a:rPr lang="en-US" sz="2000" b="1" dirty="0" smtClean="0"/>
              <a:t>Clipping with </a:t>
            </a:r>
            <a:br>
              <a:rPr lang="en-US" sz="2000" b="1" dirty="0" smtClean="0"/>
            </a:br>
            <a:r>
              <a:rPr lang="en-US" sz="2000" b="1" dirty="0" smtClean="0"/>
              <a:t>homogeneous coordinates</a:t>
            </a:r>
            <a:endParaRPr lang="en-US" sz="2000" b="1" dirty="0"/>
          </a:p>
        </p:txBody>
      </p:sp>
      <p:sp>
        <p:nvSpPr>
          <p:cNvPr id="57" name="Freeform 262"/>
          <p:cNvSpPr>
            <a:spLocks/>
          </p:cNvSpPr>
          <p:nvPr/>
        </p:nvSpPr>
        <p:spPr bwMode="auto">
          <a:xfrm>
            <a:off x="3995738" y="4630738"/>
            <a:ext cx="431800" cy="12192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8" name="Freeform 263"/>
          <p:cNvSpPr>
            <a:spLocks/>
          </p:cNvSpPr>
          <p:nvPr/>
        </p:nvSpPr>
        <p:spPr bwMode="auto">
          <a:xfrm>
            <a:off x="755650" y="4630738"/>
            <a:ext cx="417513" cy="12192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9" name="Freeform 264"/>
          <p:cNvSpPr>
            <a:spLocks/>
          </p:cNvSpPr>
          <p:nvPr/>
        </p:nvSpPr>
        <p:spPr bwMode="auto">
          <a:xfrm>
            <a:off x="354013" y="4233863"/>
            <a:ext cx="1092200" cy="2144712"/>
          </a:xfrm>
          <a:custGeom>
            <a:avLst/>
            <a:gdLst>
              <a:gd name="T0" fmla="*/ 0 w 624"/>
              <a:gd name="T1" fmla="*/ 0 h 2194"/>
              <a:gd name="T2" fmla="*/ 0 w 624"/>
              <a:gd name="T3" fmla="*/ 2147483647 h 2194"/>
              <a:gd name="T4" fmla="*/ 2147483647 w 624"/>
              <a:gd name="T5" fmla="*/ 2147483647 h 2194"/>
              <a:gd name="T6" fmla="*/ 2147483647 w 624"/>
              <a:gd name="T7" fmla="*/ 2147483647 h 2194"/>
              <a:gd name="T8" fmla="*/ 0 w 624"/>
              <a:gd name="T9" fmla="*/ 0 h 2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2194"/>
              <a:gd name="T17" fmla="*/ 624 w 624"/>
              <a:gd name="T18" fmla="*/ 2194 h 2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2194">
                <a:moveTo>
                  <a:pt x="0" y="0"/>
                </a:moveTo>
                <a:lnTo>
                  <a:pt x="0" y="1282"/>
                </a:lnTo>
                <a:lnTo>
                  <a:pt x="624" y="2194"/>
                </a:lnTo>
                <a:lnTo>
                  <a:pt x="624" y="898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0" name="Freeform 265"/>
          <p:cNvSpPr>
            <a:spLocks/>
          </p:cNvSpPr>
          <p:nvPr/>
        </p:nvSpPr>
        <p:spPr bwMode="auto">
          <a:xfrm>
            <a:off x="1790700" y="4656138"/>
            <a:ext cx="819150" cy="1127125"/>
          </a:xfrm>
          <a:custGeom>
            <a:avLst/>
            <a:gdLst>
              <a:gd name="T0" fmla="*/ 0 w 912"/>
              <a:gd name="T1" fmla="*/ 2147483647 h 1152"/>
              <a:gd name="T2" fmla="*/ 2147483647 w 912"/>
              <a:gd name="T3" fmla="*/ 0 h 1152"/>
              <a:gd name="T4" fmla="*/ 2147483647 w 912"/>
              <a:gd name="T5" fmla="*/ 2147483647 h 1152"/>
              <a:gd name="T6" fmla="*/ 0 w 912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1152"/>
              <a:gd name="T14" fmla="*/ 912 w 912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1152">
                <a:moveTo>
                  <a:pt x="0" y="1152"/>
                </a:moveTo>
                <a:lnTo>
                  <a:pt x="480" y="0"/>
                </a:lnTo>
                <a:lnTo>
                  <a:pt x="912" y="960"/>
                </a:lnTo>
                <a:lnTo>
                  <a:pt x="0" y="1152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1" name="Freeform 266"/>
          <p:cNvSpPr>
            <a:spLocks/>
          </p:cNvSpPr>
          <p:nvPr/>
        </p:nvSpPr>
        <p:spPr bwMode="auto">
          <a:xfrm>
            <a:off x="2782888" y="4562475"/>
            <a:ext cx="515937" cy="1266825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2" name="Line 267"/>
          <p:cNvSpPr>
            <a:spLocks noChangeShapeType="1"/>
          </p:cNvSpPr>
          <p:nvPr/>
        </p:nvSpPr>
        <p:spPr bwMode="auto">
          <a:xfrm>
            <a:off x="2482850" y="5207000"/>
            <a:ext cx="47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3" name="Freeform 268"/>
          <p:cNvSpPr>
            <a:spLocks/>
          </p:cNvSpPr>
          <p:nvPr/>
        </p:nvSpPr>
        <p:spPr bwMode="auto">
          <a:xfrm>
            <a:off x="3644900" y="4281488"/>
            <a:ext cx="1214438" cy="2144712"/>
          </a:xfrm>
          <a:custGeom>
            <a:avLst/>
            <a:gdLst>
              <a:gd name="T0" fmla="*/ 0 w 624"/>
              <a:gd name="T1" fmla="*/ 0 h 2194"/>
              <a:gd name="T2" fmla="*/ 0 w 624"/>
              <a:gd name="T3" fmla="*/ 2147483647 h 2194"/>
              <a:gd name="T4" fmla="*/ 2147483647 w 624"/>
              <a:gd name="T5" fmla="*/ 2147483647 h 2194"/>
              <a:gd name="T6" fmla="*/ 2147483647 w 624"/>
              <a:gd name="T7" fmla="*/ 2147483647 h 2194"/>
              <a:gd name="T8" fmla="*/ 0 w 624"/>
              <a:gd name="T9" fmla="*/ 0 h 2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2194"/>
              <a:gd name="T17" fmla="*/ 624 w 624"/>
              <a:gd name="T18" fmla="*/ 2194 h 2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2194">
                <a:moveTo>
                  <a:pt x="0" y="0"/>
                </a:moveTo>
                <a:lnTo>
                  <a:pt x="0" y="1282"/>
                </a:lnTo>
                <a:lnTo>
                  <a:pt x="624" y="2194"/>
                </a:lnTo>
                <a:lnTo>
                  <a:pt x="624" y="898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4" name="Line 269"/>
          <p:cNvSpPr>
            <a:spLocks noChangeShapeType="1"/>
          </p:cNvSpPr>
          <p:nvPr/>
        </p:nvSpPr>
        <p:spPr bwMode="auto">
          <a:xfrm>
            <a:off x="3059113" y="5207000"/>
            <a:ext cx="936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5" name="Freeform 270"/>
          <p:cNvSpPr>
            <a:spLocks/>
          </p:cNvSpPr>
          <p:nvPr/>
        </p:nvSpPr>
        <p:spPr bwMode="auto">
          <a:xfrm>
            <a:off x="4067175" y="5064125"/>
            <a:ext cx="179388" cy="328613"/>
          </a:xfrm>
          <a:custGeom>
            <a:avLst/>
            <a:gdLst>
              <a:gd name="T0" fmla="*/ 0 w 96"/>
              <a:gd name="T1" fmla="*/ 0 h 336"/>
              <a:gd name="T2" fmla="*/ 0 w 96"/>
              <a:gd name="T3" fmla="*/ 2147483647 h 336"/>
              <a:gd name="T4" fmla="*/ 2147483647 w 96"/>
              <a:gd name="T5" fmla="*/ 2147483647 h 336"/>
              <a:gd name="T6" fmla="*/ 2147483647 w 96"/>
              <a:gd name="T7" fmla="*/ 2147483647 h 336"/>
              <a:gd name="T8" fmla="*/ 0 w 96"/>
              <a:gd name="T9" fmla="*/ 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36"/>
              <a:gd name="T17" fmla="*/ 96 w 9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36">
                <a:moveTo>
                  <a:pt x="0" y="0"/>
                </a:moveTo>
                <a:lnTo>
                  <a:pt x="0" y="192"/>
                </a:lnTo>
                <a:lnTo>
                  <a:pt x="96" y="336"/>
                </a:lnTo>
                <a:lnTo>
                  <a:pt x="96" y="144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6" name="Freeform 271"/>
          <p:cNvSpPr>
            <a:spLocks/>
          </p:cNvSpPr>
          <p:nvPr/>
        </p:nvSpPr>
        <p:spPr bwMode="auto">
          <a:xfrm>
            <a:off x="611188" y="4703763"/>
            <a:ext cx="576262" cy="1008062"/>
          </a:xfrm>
          <a:custGeom>
            <a:avLst/>
            <a:gdLst>
              <a:gd name="T0" fmla="*/ 0 w 912"/>
              <a:gd name="T1" fmla="*/ 2147483647 h 1152"/>
              <a:gd name="T2" fmla="*/ 2147483647 w 912"/>
              <a:gd name="T3" fmla="*/ 0 h 1152"/>
              <a:gd name="T4" fmla="*/ 2147483647 w 912"/>
              <a:gd name="T5" fmla="*/ 2147483647 h 1152"/>
              <a:gd name="T6" fmla="*/ 0 w 912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1152"/>
              <a:gd name="T14" fmla="*/ 912 w 912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1152">
                <a:moveTo>
                  <a:pt x="0" y="1152"/>
                </a:moveTo>
                <a:lnTo>
                  <a:pt x="480" y="0"/>
                </a:lnTo>
                <a:lnTo>
                  <a:pt x="912" y="960"/>
                </a:lnTo>
                <a:lnTo>
                  <a:pt x="0" y="1152"/>
                </a:lnTo>
                <a:close/>
              </a:path>
            </a:pathLst>
          </a:custGeom>
          <a:gradFill rotWithShape="1">
            <a:gsLst>
              <a:gs pos="0">
                <a:srgbClr val="35C955"/>
              </a:gs>
              <a:gs pos="50000">
                <a:srgbClr val="195D27"/>
              </a:gs>
              <a:gs pos="100000">
                <a:srgbClr val="35C955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7" name="Text Box 272"/>
          <p:cNvSpPr txBox="1">
            <a:spLocks noChangeArrowheads="1"/>
          </p:cNvSpPr>
          <p:nvPr/>
        </p:nvSpPr>
        <p:spPr bwMode="auto">
          <a:xfrm>
            <a:off x="2695575" y="4140200"/>
            <a:ext cx="41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1.</a:t>
            </a:r>
          </a:p>
        </p:txBody>
      </p:sp>
      <p:sp>
        <p:nvSpPr>
          <p:cNvPr id="68" name="Text Box 273"/>
          <p:cNvSpPr txBox="1">
            <a:spLocks noChangeArrowheads="1"/>
          </p:cNvSpPr>
          <p:nvPr/>
        </p:nvSpPr>
        <p:spPr bwMode="auto">
          <a:xfrm>
            <a:off x="2049463" y="4140200"/>
            <a:ext cx="41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2.</a:t>
            </a:r>
          </a:p>
        </p:txBody>
      </p:sp>
      <p:sp>
        <p:nvSpPr>
          <p:cNvPr id="69" name="Rectangle 274"/>
          <p:cNvSpPr>
            <a:spLocks noChangeArrowheads="1"/>
          </p:cNvSpPr>
          <p:nvPr/>
        </p:nvSpPr>
        <p:spPr bwMode="auto">
          <a:xfrm>
            <a:off x="5638800" y="4149725"/>
            <a:ext cx="3505200" cy="2708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0" name="Text Box 275"/>
          <p:cNvSpPr txBox="1">
            <a:spLocks noChangeArrowheads="1"/>
          </p:cNvSpPr>
          <p:nvPr/>
        </p:nvSpPr>
        <p:spPr bwMode="auto">
          <a:xfrm>
            <a:off x="0" y="6456363"/>
            <a:ext cx="570079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Viewport</a:t>
            </a:r>
            <a:r>
              <a:rPr lang="hu-HU" sz="2000" b="1" dirty="0" smtClean="0"/>
              <a:t> </a:t>
            </a:r>
            <a:r>
              <a:rPr lang="en-US" sz="2000" b="1" dirty="0" smtClean="0"/>
              <a:t>trans</a:t>
            </a:r>
            <a:r>
              <a:rPr lang="hu-HU" sz="2000" b="1" dirty="0" smtClean="0"/>
              <a:t>.</a:t>
            </a:r>
            <a:r>
              <a:rPr lang="en-US" sz="2000" b="1" dirty="0" smtClean="0"/>
              <a:t>+</a:t>
            </a:r>
            <a:r>
              <a:rPr lang="hu-HU" sz="2000" b="1" dirty="0" smtClean="0"/>
              <a:t> </a:t>
            </a:r>
            <a:r>
              <a:rPr lang="en-US" sz="2000" b="1" dirty="0" smtClean="0"/>
              <a:t>Rasterization</a:t>
            </a:r>
            <a:r>
              <a:rPr lang="hu-HU" sz="2000" b="1" dirty="0" smtClean="0"/>
              <a:t> </a:t>
            </a:r>
            <a:r>
              <a:rPr lang="en-US" sz="2000" b="1" dirty="0" smtClean="0"/>
              <a:t>+</a:t>
            </a:r>
            <a:r>
              <a:rPr lang="hu-HU" sz="2000" b="1" dirty="0" smtClean="0"/>
              <a:t> </a:t>
            </a:r>
            <a:r>
              <a:rPr lang="en-US" sz="2000" b="1" dirty="0" smtClean="0"/>
              <a:t>Interpolation</a:t>
            </a:r>
            <a:endParaRPr lang="en-US" sz="2000" b="1" dirty="0"/>
          </a:p>
        </p:txBody>
      </p:sp>
      <p:sp>
        <p:nvSpPr>
          <p:cNvPr id="71" name="Text Box 276"/>
          <p:cNvSpPr txBox="1">
            <a:spLocks noChangeArrowheads="1"/>
          </p:cNvSpPr>
          <p:nvPr/>
        </p:nvSpPr>
        <p:spPr bwMode="auto">
          <a:xfrm>
            <a:off x="6705937" y="6240919"/>
            <a:ext cx="173957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/>
              <a:t>Final image</a:t>
            </a:r>
            <a:endParaRPr lang="en-US" sz="2200" b="1" dirty="0"/>
          </a:p>
        </p:txBody>
      </p:sp>
      <p:sp>
        <p:nvSpPr>
          <p:cNvPr id="72" name="Freeform 277"/>
          <p:cNvSpPr>
            <a:spLocks/>
          </p:cNvSpPr>
          <p:nvPr/>
        </p:nvSpPr>
        <p:spPr bwMode="auto">
          <a:xfrm rot="21017614">
            <a:off x="0" y="2667000"/>
            <a:ext cx="1066800" cy="685800"/>
          </a:xfrm>
          <a:custGeom>
            <a:avLst/>
            <a:gdLst>
              <a:gd name="T0" fmla="*/ 0 w 1200"/>
              <a:gd name="T1" fmla="*/ 2147483647 h 1056"/>
              <a:gd name="T2" fmla="*/ 2147483647 w 1200"/>
              <a:gd name="T3" fmla="*/ 0 h 1056"/>
              <a:gd name="T4" fmla="*/ 2147483647 w 1200"/>
              <a:gd name="T5" fmla="*/ 2147483647 h 1056"/>
              <a:gd name="T6" fmla="*/ 0 w 1200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056"/>
              <a:gd name="T14" fmla="*/ 1200 w 1200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056">
                <a:moveTo>
                  <a:pt x="0" y="960"/>
                </a:moveTo>
                <a:lnTo>
                  <a:pt x="624" y="0"/>
                </a:lnTo>
                <a:lnTo>
                  <a:pt x="1200" y="1056"/>
                </a:lnTo>
                <a:lnTo>
                  <a:pt x="0" y="960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3" name="Freeform 278"/>
          <p:cNvSpPr>
            <a:spLocks/>
          </p:cNvSpPr>
          <p:nvPr/>
        </p:nvSpPr>
        <p:spPr bwMode="auto">
          <a:xfrm rot="1506515">
            <a:off x="228600" y="3200400"/>
            <a:ext cx="787400" cy="698500"/>
          </a:xfrm>
          <a:custGeom>
            <a:avLst/>
            <a:gdLst>
              <a:gd name="T0" fmla="*/ 0 w 960"/>
              <a:gd name="T1" fmla="*/ 2147483647 h 1058"/>
              <a:gd name="T2" fmla="*/ 2147483647 w 960"/>
              <a:gd name="T3" fmla="*/ 0 h 1058"/>
              <a:gd name="T4" fmla="*/ 2147483647 w 960"/>
              <a:gd name="T5" fmla="*/ 2147483647 h 1058"/>
              <a:gd name="T6" fmla="*/ 0 w 960"/>
              <a:gd name="T7" fmla="*/ 2147483647 h 1058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058"/>
              <a:gd name="T14" fmla="*/ 960 w 960"/>
              <a:gd name="T15" fmla="*/ 1058 h 1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058">
                <a:moveTo>
                  <a:pt x="0" y="1058"/>
                </a:moveTo>
                <a:lnTo>
                  <a:pt x="568" y="0"/>
                </a:lnTo>
                <a:lnTo>
                  <a:pt x="960" y="1056"/>
                </a:lnTo>
                <a:lnTo>
                  <a:pt x="0" y="1058"/>
                </a:lnTo>
                <a:close/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4" name="Line 279"/>
          <p:cNvSpPr>
            <a:spLocks noChangeShapeType="1"/>
          </p:cNvSpPr>
          <p:nvPr/>
        </p:nvSpPr>
        <p:spPr bwMode="auto">
          <a:xfrm flipV="1">
            <a:off x="533400" y="2362200"/>
            <a:ext cx="1143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5" name="Line 280"/>
          <p:cNvSpPr>
            <a:spLocks noChangeShapeType="1"/>
          </p:cNvSpPr>
          <p:nvPr/>
        </p:nvSpPr>
        <p:spPr bwMode="auto">
          <a:xfrm flipV="1">
            <a:off x="685800" y="3048000"/>
            <a:ext cx="1447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6" name="Line 281"/>
          <p:cNvSpPr>
            <a:spLocks noChangeShapeType="1"/>
          </p:cNvSpPr>
          <p:nvPr/>
        </p:nvSpPr>
        <p:spPr bwMode="auto">
          <a:xfrm flipH="1">
            <a:off x="762000" y="1219200"/>
            <a:ext cx="8382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7" name="Line 282"/>
          <p:cNvSpPr>
            <a:spLocks noChangeShapeType="1"/>
          </p:cNvSpPr>
          <p:nvPr/>
        </p:nvSpPr>
        <p:spPr bwMode="auto">
          <a:xfrm>
            <a:off x="914400" y="15240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8" name="Line 283"/>
          <p:cNvSpPr>
            <a:spLocks noChangeShapeType="1"/>
          </p:cNvSpPr>
          <p:nvPr/>
        </p:nvSpPr>
        <p:spPr bwMode="auto">
          <a:xfrm flipV="1">
            <a:off x="914400" y="9144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79" name="Object 284"/>
          <p:cNvGraphicFramePr>
            <a:graphicFrameLocks noChangeAspect="1"/>
          </p:cNvGraphicFramePr>
          <p:nvPr/>
        </p:nvGraphicFramePr>
        <p:xfrm>
          <a:off x="3886200" y="990600"/>
          <a:ext cx="55721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Klip" r:id="rId3" imgW="2478240" imgH="4461120" progId="">
                  <p:embed/>
                </p:oleObj>
              </mc:Choice>
              <mc:Fallback>
                <p:oleObj name="Klip" r:id="rId3" imgW="2478240" imgH="4461120" progId="">
                  <p:embed/>
                  <p:pic>
                    <p:nvPicPr>
                      <p:cNvPr id="0" name="Object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90600"/>
                        <a:ext cx="557212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Line 285"/>
          <p:cNvSpPr>
            <a:spLocks noChangeShapeType="1"/>
          </p:cNvSpPr>
          <p:nvPr/>
        </p:nvSpPr>
        <p:spPr bwMode="auto">
          <a:xfrm>
            <a:off x="4356100" y="1341438"/>
            <a:ext cx="431800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81" name="Oval 286"/>
          <p:cNvSpPr>
            <a:spLocks noChangeArrowheads="1"/>
          </p:cNvSpPr>
          <p:nvPr/>
        </p:nvSpPr>
        <p:spPr bwMode="auto">
          <a:xfrm>
            <a:off x="395288" y="2636838"/>
            <a:ext cx="215900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2" name="Oval 287"/>
          <p:cNvSpPr>
            <a:spLocks noChangeArrowheads="1"/>
          </p:cNvSpPr>
          <p:nvPr/>
        </p:nvSpPr>
        <p:spPr bwMode="auto">
          <a:xfrm>
            <a:off x="1042988" y="3213100"/>
            <a:ext cx="215900" cy="144463"/>
          </a:xfrm>
          <a:prstGeom prst="ellipse">
            <a:avLst/>
          </a:prstGeom>
          <a:solidFill>
            <a:srgbClr val="35C955"/>
          </a:solidFill>
          <a:ln w="12700" algn="ctr">
            <a:solidFill>
              <a:srgbClr val="35C955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3" name="Oval 288"/>
          <p:cNvSpPr>
            <a:spLocks noChangeArrowheads="1"/>
          </p:cNvSpPr>
          <p:nvPr/>
        </p:nvSpPr>
        <p:spPr bwMode="auto">
          <a:xfrm>
            <a:off x="0" y="3284538"/>
            <a:ext cx="250825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4" name="Oval 289"/>
          <p:cNvSpPr>
            <a:spLocks noChangeArrowheads="1"/>
          </p:cNvSpPr>
          <p:nvPr/>
        </p:nvSpPr>
        <p:spPr bwMode="auto">
          <a:xfrm>
            <a:off x="1835150" y="1700213"/>
            <a:ext cx="215900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5" name="Oval 290"/>
          <p:cNvSpPr>
            <a:spLocks noChangeArrowheads="1"/>
          </p:cNvSpPr>
          <p:nvPr/>
        </p:nvSpPr>
        <p:spPr bwMode="auto">
          <a:xfrm>
            <a:off x="900113" y="2565400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6" name="Oval 291"/>
          <p:cNvSpPr>
            <a:spLocks noChangeArrowheads="1"/>
          </p:cNvSpPr>
          <p:nvPr/>
        </p:nvSpPr>
        <p:spPr bwMode="auto">
          <a:xfrm>
            <a:off x="2771775" y="2636838"/>
            <a:ext cx="215900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7" name="Oval 292"/>
          <p:cNvSpPr>
            <a:spLocks noChangeArrowheads="1"/>
          </p:cNvSpPr>
          <p:nvPr/>
        </p:nvSpPr>
        <p:spPr bwMode="auto">
          <a:xfrm>
            <a:off x="2843213" y="3357563"/>
            <a:ext cx="215900" cy="142875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88" name="Oval 293"/>
          <p:cNvSpPr>
            <a:spLocks noChangeArrowheads="1"/>
          </p:cNvSpPr>
          <p:nvPr/>
        </p:nvSpPr>
        <p:spPr bwMode="auto">
          <a:xfrm>
            <a:off x="1403350" y="3357563"/>
            <a:ext cx="215900" cy="142875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9" name="Freeform 294"/>
          <p:cNvSpPr>
            <a:spLocks/>
          </p:cNvSpPr>
          <p:nvPr/>
        </p:nvSpPr>
        <p:spPr bwMode="auto">
          <a:xfrm>
            <a:off x="898525" y="5064125"/>
            <a:ext cx="144463" cy="328613"/>
          </a:xfrm>
          <a:custGeom>
            <a:avLst/>
            <a:gdLst>
              <a:gd name="T0" fmla="*/ 0 w 96"/>
              <a:gd name="T1" fmla="*/ 0 h 336"/>
              <a:gd name="T2" fmla="*/ 0 w 96"/>
              <a:gd name="T3" fmla="*/ 2147483647 h 336"/>
              <a:gd name="T4" fmla="*/ 2147483647 w 96"/>
              <a:gd name="T5" fmla="*/ 2147483647 h 336"/>
              <a:gd name="T6" fmla="*/ 2147483647 w 96"/>
              <a:gd name="T7" fmla="*/ 2147483647 h 336"/>
              <a:gd name="T8" fmla="*/ 0 w 96"/>
              <a:gd name="T9" fmla="*/ 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36"/>
              <a:gd name="T17" fmla="*/ 96 w 9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36">
                <a:moveTo>
                  <a:pt x="0" y="0"/>
                </a:moveTo>
                <a:lnTo>
                  <a:pt x="0" y="192"/>
                </a:lnTo>
                <a:lnTo>
                  <a:pt x="96" y="336"/>
                </a:lnTo>
                <a:lnTo>
                  <a:pt x="96" y="144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0" name="Line 295"/>
          <p:cNvSpPr>
            <a:spLocks noChangeShapeType="1"/>
          </p:cNvSpPr>
          <p:nvPr/>
        </p:nvSpPr>
        <p:spPr bwMode="auto">
          <a:xfrm>
            <a:off x="898525" y="5207000"/>
            <a:ext cx="1296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1" name="Oval 296"/>
          <p:cNvSpPr>
            <a:spLocks noChangeArrowheads="1"/>
          </p:cNvSpPr>
          <p:nvPr/>
        </p:nvSpPr>
        <p:spPr bwMode="auto">
          <a:xfrm>
            <a:off x="4427538" y="3141663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2" name="Oval 297"/>
          <p:cNvSpPr>
            <a:spLocks noChangeArrowheads="1"/>
          </p:cNvSpPr>
          <p:nvPr/>
        </p:nvSpPr>
        <p:spPr bwMode="auto">
          <a:xfrm>
            <a:off x="6011863" y="2060575"/>
            <a:ext cx="215900" cy="144463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3" name="Oval 298"/>
          <p:cNvSpPr>
            <a:spLocks noChangeArrowheads="1"/>
          </p:cNvSpPr>
          <p:nvPr/>
        </p:nvSpPr>
        <p:spPr bwMode="auto">
          <a:xfrm>
            <a:off x="6443663" y="2420938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4" name="Text Box 299"/>
          <p:cNvSpPr txBox="1">
            <a:spLocks noChangeArrowheads="1"/>
          </p:cNvSpPr>
          <p:nvPr/>
        </p:nvSpPr>
        <p:spPr bwMode="auto">
          <a:xfrm>
            <a:off x="303213" y="5972175"/>
            <a:ext cx="875561" cy="430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/>
              <a:t>color</a:t>
            </a:r>
            <a:endParaRPr lang="en-US" sz="2200" b="1" dirty="0"/>
          </a:p>
        </p:txBody>
      </p:sp>
      <p:sp>
        <p:nvSpPr>
          <p:cNvPr id="95" name="Text Box 300"/>
          <p:cNvSpPr txBox="1">
            <a:spLocks noChangeArrowheads="1"/>
          </p:cNvSpPr>
          <p:nvPr/>
        </p:nvSpPr>
        <p:spPr bwMode="auto">
          <a:xfrm>
            <a:off x="3275013" y="5927725"/>
            <a:ext cx="955711" cy="430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/>
              <a:t>depth</a:t>
            </a:r>
            <a:endParaRPr lang="en-US" sz="2200" b="1" dirty="0"/>
          </a:p>
        </p:txBody>
      </p:sp>
      <p:sp>
        <p:nvSpPr>
          <p:cNvPr id="96" name="Oval 301"/>
          <p:cNvSpPr>
            <a:spLocks noChangeArrowheads="1"/>
          </p:cNvSpPr>
          <p:nvPr/>
        </p:nvSpPr>
        <p:spPr bwMode="auto">
          <a:xfrm>
            <a:off x="5292725" y="3357563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7" name="Oval 302"/>
          <p:cNvSpPr>
            <a:spLocks noChangeArrowheads="1"/>
          </p:cNvSpPr>
          <p:nvPr/>
        </p:nvSpPr>
        <p:spPr bwMode="auto">
          <a:xfrm>
            <a:off x="5003800" y="1484313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8" name="Oval 303"/>
          <p:cNvSpPr>
            <a:spLocks noChangeArrowheads="1"/>
          </p:cNvSpPr>
          <p:nvPr/>
        </p:nvSpPr>
        <p:spPr bwMode="auto">
          <a:xfrm>
            <a:off x="4716463" y="1844675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9" name="Oval 304"/>
          <p:cNvSpPr>
            <a:spLocks noChangeArrowheads="1"/>
          </p:cNvSpPr>
          <p:nvPr/>
        </p:nvSpPr>
        <p:spPr bwMode="auto">
          <a:xfrm>
            <a:off x="7380288" y="1268413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0" name="Oval 305"/>
          <p:cNvSpPr>
            <a:spLocks noChangeArrowheads="1"/>
          </p:cNvSpPr>
          <p:nvPr/>
        </p:nvSpPr>
        <p:spPr bwMode="auto">
          <a:xfrm>
            <a:off x="8928100" y="1700213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1" name="Oval 306"/>
          <p:cNvSpPr>
            <a:spLocks noChangeArrowheads="1"/>
          </p:cNvSpPr>
          <p:nvPr/>
        </p:nvSpPr>
        <p:spPr bwMode="auto">
          <a:xfrm>
            <a:off x="7235825" y="2852738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2" name="Oval 307"/>
          <p:cNvSpPr>
            <a:spLocks noChangeArrowheads="1"/>
          </p:cNvSpPr>
          <p:nvPr/>
        </p:nvSpPr>
        <p:spPr bwMode="auto">
          <a:xfrm>
            <a:off x="2122488" y="4630738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3" name="Oval 308"/>
          <p:cNvSpPr>
            <a:spLocks noChangeArrowheads="1"/>
          </p:cNvSpPr>
          <p:nvPr/>
        </p:nvSpPr>
        <p:spPr bwMode="auto">
          <a:xfrm>
            <a:off x="2482850" y="5495925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4" name="Oval 309"/>
          <p:cNvSpPr>
            <a:spLocks noChangeArrowheads="1"/>
          </p:cNvSpPr>
          <p:nvPr/>
        </p:nvSpPr>
        <p:spPr bwMode="auto">
          <a:xfrm>
            <a:off x="1690688" y="5711825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5" name="Oval 310"/>
          <p:cNvSpPr>
            <a:spLocks noChangeArrowheads="1"/>
          </p:cNvSpPr>
          <p:nvPr/>
        </p:nvSpPr>
        <p:spPr bwMode="auto">
          <a:xfrm>
            <a:off x="684213" y="3933825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6" name="Oval 311"/>
          <p:cNvSpPr>
            <a:spLocks noChangeArrowheads="1"/>
          </p:cNvSpPr>
          <p:nvPr/>
        </p:nvSpPr>
        <p:spPr bwMode="auto">
          <a:xfrm>
            <a:off x="755650" y="3213100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7" name="Oval 312"/>
          <p:cNvSpPr>
            <a:spLocks noChangeArrowheads="1"/>
          </p:cNvSpPr>
          <p:nvPr/>
        </p:nvSpPr>
        <p:spPr bwMode="auto">
          <a:xfrm>
            <a:off x="0" y="3644900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8" name="Oval 313"/>
          <p:cNvSpPr>
            <a:spLocks noChangeArrowheads="1"/>
          </p:cNvSpPr>
          <p:nvPr/>
        </p:nvSpPr>
        <p:spPr bwMode="auto">
          <a:xfrm>
            <a:off x="8027988" y="2708275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9" name="Oval 314"/>
          <p:cNvSpPr>
            <a:spLocks noChangeArrowheads="1"/>
          </p:cNvSpPr>
          <p:nvPr/>
        </p:nvSpPr>
        <p:spPr bwMode="auto">
          <a:xfrm>
            <a:off x="7885113" y="1125538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0" name="Oval 315"/>
          <p:cNvSpPr>
            <a:spLocks noChangeArrowheads="1"/>
          </p:cNvSpPr>
          <p:nvPr/>
        </p:nvSpPr>
        <p:spPr bwMode="auto">
          <a:xfrm>
            <a:off x="8928100" y="2060575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1" name="Oval 316"/>
          <p:cNvSpPr>
            <a:spLocks noChangeArrowheads="1"/>
          </p:cNvSpPr>
          <p:nvPr/>
        </p:nvSpPr>
        <p:spPr bwMode="auto">
          <a:xfrm>
            <a:off x="2698750" y="4559300"/>
            <a:ext cx="215900" cy="144463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2" name="Oval 317"/>
          <p:cNvSpPr>
            <a:spLocks noChangeArrowheads="1"/>
          </p:cNvSpPr>
          <p:nvPr/>
        </p:nvSpPr>
        <p:spPr bwMode="auto">
          <a:xfrm>
            <a:off x="3203575" y="5711825"/>
            <a:ext cx="215900" cy="144463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3" name="Oval 318"/>
          <p:cNvSpPr>
            <a:spLocks noChangeArrowheads="1"/>
          </p:cNvSpPr>
          <p:nvPr/>
        </p:nvSpPr>
        <p:spPr bwMode="auto">
          <a:xfrm>
            <a:off x="2698750" y="5638800"/>
            <a:ext cx="215900" cy="144463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4" name="Text Box 319"/>
          <p:cNvSpPr txBox="1">
            <a:spLocks noChangeArrowheads="1"/>
          </p:cNvSpPr>
          <p:nvPr/>
        </p:nvSpPr>
        <p:spPr bwMode="auto">
          <a:xfrm>
            <a:off x="1979613" y="908050"/>
            <a:ext cx="2012950" cy="427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200" b="1"/>
              <a:t>MODELVIEW</a:t>
            </a:r>
          </a:p>
        </p:txBody>
      </p:sp>
      <p:sp>
        <p:nvSpPr>
          <p:cNvPr id="115" name="Text Box 320"/>
          <p:cNvSpPr txBox="1">
            <a:spLocks noChangeArrowheads="1"/>
          </p:cNvSpPr>
          <p:nvPr/>
        </p:nvSpPr>
        <p:spPr bwMode="auto">
          <a:xfrm>
            <a:off x="5364163" y="908050"/>
            <a:ext cx="2014537" cy="427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200" b="1" dirty="0"/>
              <a:t>PROJECTION</a:t>
            </a:r>
          </a:p>
        </p:txBody>
      </p:sp>
      <p:sp>
        <p:nvSpPr>
          <p:cNvPr id="116" name="Line 321"/>
          <p:cNvSpPr>
            <a:spLocks noChangeShapeType="1"/>
          </p:cNvSpPr>
          <p:nvPr/>
        </p:nvSpPr>
        <p:spPr bwMode="auto">
          <a:xfrm flipH="1" flipV="1">
            <a:off x="468313" y="2133600"/>
            <a:ext cx="34925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7" name="Line 322"/>
          <p:cNvSpPr>
            <a:spLocks noChangeShapeType="1"/>
          </p:cNvSpPr>
          <p:nvPr/>
        </p:nvSpPr>
        <p:spPr bwMode="auto">
          <a:xfrm flipH="1" flipV="1">
            <a:off x="1800225" y="1196975"/>
            <a:ext cx="142875" cy="538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8" name="Line 323"/>
          <p:cNvSpPr>
            <a:spLocks noChangeShapeType="1"/>
          </p:cNvSpPr>
          <p:nvPr/>
        </p:nvSpPr>
        <p:spPr bwMode="auto">
          <a:xfrm flipH="1">
            <a:off x="4032250" y="3211513"/>
            <a:ext cx="503238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Texture mapping</a:t>
            </a:r>
            <a:endParaRPr lang="hu-HU" dirty="0"/>
          </a:p>
        </p:txBody>
      </p:sp>
      <p:sp>
        <p:nvSpPr>
          <p:cNvPr id="3" name="Freeform 4"/>
          <p:cNvSpPr>
            <a:spLocks/>
          </p:cNvSpPr>
          <p:nvPr/>
        </p:nvSpPr>
        <p:spPr bwMode="auto">
          <a:xfrm>
            <a:off x="755650" y="4508500"/>
            <a:ext cx="417513" cy="12192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282575" y="4111625"/>
            <a:ext cx="1092200" cy="2144713"/>
          </a:xfrm>
          <a:custGeom>
            <a:avLst/>
            <a:gdLst>
              <a:gd name="T0" fmla="*/ 0 w 624"/>
              <a:gd name="T1" fmla="*/ 0 h 2194"/>
              <a:gd name="T2" fmla="*/ 0 w 624"/>
              <a:gd name="T3" fmla="*/ 2147483647 h 2194"/>
              <a:gd name="T4" fmla="*/ 2147483647 w 624"/>
              <a:gd name="T5" fmla="*/ 2147483647 h 2194"/>
              <a:gd name="T6" fmla="*/ 2147483647 w 624"/>
              <a:gd name="T7" fmla="*/ 2147483647 h 2194"/>
              <a:gd name="T8" fmla="*/ 0 w 624"/>
              <a:gd name="T9" fmla="*/ 0 h 2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2194"/>
              <a:gd name="T17" fmla="*/ 624 w 624"/>
              <a:gd name="T18" fmla="*/ 2194 h 2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2194">
                <a:moveTo>
                  <a:pt x="0" y="0"/>
                </a:moveTo>
                <a:lnTo>
                  <a:pt x="0" y="1282"/>
                </a:lnTo>
                <a:lnTo>
                  <a:pt x="624" y="2194"/>
                </a:lnTo>
                <a:lnTo>
                  <a:pt x="624" y="898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2711450" y="4440238"/>
            <a:ext cx="515938" cy="1266825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55650" y="5084763"/>
            <a:ext cx="2160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2843213" y="3860800"/>
            <a:ext cx="1081087" cy="122396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2771775" y="4941888"/>
            <a:ext cx="179388" cy="328612"/>
          </a:xfrm>
          <a:custGeom>
            <a:avLst/>
            <a:gdLst>
              <a:gd name="T0" fmla="*/ 0 w 96"/>
              <a:gd name="T1" fmla="*/ 0 h 336"/>
              <a:gd name="T2" fmla="*/ 0 w 96"/>
              <a:gd name="T3" fmla="*/ 2147483647 h 336"/>
              <a:gd name="T4" fmla="*/ 2147483647 w 96"/>
              <a:gd name="T5" fmla="*/ 2147483647 h 336"/>
              <a:gd name="T6" fmla="*/ 2147483647 w 96"/>
              <a:gd name="T7" fmla="*/ 2147483647 h 336"/>
              <a:gd name="T8" fmla="*/ 0 w 96"/>
              <a:gd name="T9" fmla="*/ 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36"/>
              <a:gd name="T17" fmla="*/ 96 w 9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36">
                <a:moveTo>
                  <a:pt x="0" y="0"/>
                </a:moveTo>
                <a:lnTo>
                  <a:pt x="0" y="192"/>
                </a:lnTo>
                <a:lnTo>
                  <a:pt x="96" y="336"/>
                </a:lnTo>
                <a:lnTo>
                  <a:pt x="96" y="144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31775" y="5849938"/>
            <a:ext cx="875561" cy="430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/>
              <a:t>color</a:t>
            </a:r>
            <a:endParaRPr lang="hu-HU" sz="2200" b="1" dirty="0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627313" y="4437063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132138" y="5589588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627313" y="5516563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292725" y="1557338"/>
            <a:ext cx="2971800" cy="2895600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5368925" y="1633538"/>
            <a:ext cx="2743200" cy="2743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5978525" y="3538538"/>
            <a:ext cx="1524000" cy="457200"/>
          </a:xfrm>
          <a:custGeom>
            <a:avLst/>
            <a:gdLst>
              <a:gd name="T0" fmla="*/ 0 w 960"/>
              <a:gd name="T1" fmla="*/ 0 h 288"/>
              <a:gd name="T2" fmla="*/ 2147483647 w 960"/>
              <a:gd name="T3" fmla="*/ 2147483647 h 288"/>
              <a:gd name="T4" fmla="*/ 2147483647 w 960"/>
              <a:gd name="T5" fmla="*/ 0 h 288"/>
              <a:gd name="T6" fmla="*/ 0 60000 65536"/>
              <a:gd name="T7" fmla="*/ 0 60000 65536"/>
              <a:gd name="T8" fmla="*/ 0 60000 65536"/>
              <a:gd name="T9" fmla="*/ 0 w 960"/>
              <a:gd name="T10" fmla="*/ 0 h 288"/>
              <a:gd name="T11" fmla="*/ 960 w 9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88">
                <a:moveTo>
                  <a:pt x="0" y="0"/>
                </a:moveTo>
                <a:cubicBezTo>
                  <a:pt x="160" y="144"/>
                  <a:pt x="320" y="288"/>
                  <a:pt x="480" y="288"/>
                </a:cubicBezTo>
                <a:cubicBezTo>
                  <a:pt x="640" y="288"/>
                  <a:pt x="800" y="144"/>
                  <a:pt x="96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5902325" y="3462338"/>
            <a:ext cx="1524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7426325" y="3462338"/>
            <a:ext cx="1524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6588125" y="1962150"/>
            <a:ext cx="1100138" cy="738188"/>
          </a:xfrm>
          <a:custGeom>
            <a:avLst/>
            <a:gdLst>
              <a:gd name="T0" fmla="*/ 0 w 566"/>
              <a:gd name="T1" fmla="*/ 2147483647 h 463"/>
              <a:gd name="T2" fmla="*/ 2147483647 w 566"/>
              <a:gd name="T3" fmla="*/ 0 h 463"/>
              <a:gd name="T4" fmla="*/ 2147483647 w 566"/>
              <a:gd name="T5" fmla="*/ 2147483647 h 463"/>
              <a:gd name="T6" fmla="*/ 0 w 566"/>
              <a:gd name="T7" fmla="*/ 2147483647 h 463"/>
              <a:gd name="T8" fmla="*/ 0 60000 65536"/>
              <a:gd name="T9" fmla="*/ 0 60000 65536"/>
              <a:gd name="T10" fmla="*/ 0 60000 65536"/>
              <a:gd name="T11" fmla="*/ 0 60000 65536"/>
              <a:gd name="T12" fmla="*/ 0 w 566"/>
              <a:gd name="T13" fmla="*/ 0 h 463"/>
              <a:gd name="T14" fmla="*/ 566 w 566"/>
              <a:gd name="T15" fmla="*/ 463 h 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" h="463">
                <a:moveTo>
                  <a:pt x="0" y="455"/>
                </a:moveTo>
                <a:lnTo>
                  <a:pt x="497" y="0"/>
                </a:lnTo>
                <a:lnTo>
                  <a:pt x="566" y="463"/>
                </a:lnTo>
                <a:lnTo>
                  <a:pt x="0" y="455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7654925" y="2624138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7502525" y="1938338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6511925" y="2624138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3348038" y="5445125"/>
            <a:ext cx="114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(</a:t>
            </a:r>
            <a:r>
              <a:rPr lang="hu-HU" sz="2400" b="1" i="1"/>
              <a:t>u</a:t>
            </a:r>
            <a:r>
              <a:rPr lang="hu-HU" sz="2400" b="1"/>
              <a:t>3, </a:t>
            </a:r>
            <a:r>
              <a:rPr lang="hu-HU" sz="2400" b="1" i="1"/>
              <a:t>v</a:t>
            </a:r>
            <a:r>
              <a:rPr lang="hu-HU" sz="2400" b="1"/>
              <a:t>3)</a:t>
            </a: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5929313" y="2371725"/>
            <a:ext cx="609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6996113" y="2371725"/>
            <a:ext cx="609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1547813" y="4267200"/>
            <a:ext cx="114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(</a:t>
            </a:r>
            <a:r>
              <a:rPr lang="hu-HU" sz="2400" b="1" i="1"/>
              <a:t>u</a:t>
            </a:r>
            <a:r>
              <a:rPr lang="hu-HU" sz="2400" b="1"/>
              <a:t>1, </a:t>
            </a:r>
            <a:r>
              <a:rPr lang="hu-HU" sz="2400" b="1" i="1"/>
              <a:t>v</a:t>
            </a:r>
            <a:r>
              <a:rPr lang="hu-HU" sz="2400" b="1"/>
              <a:t>1)</a:t>
            </a: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547813" y="5300663"/>
            <a:ext cx="114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(</a:t>
            </a:r>
            <a:r>
              <a:rPr lang="hu-HU" sz="2400" b="1" i="1"/>
              <a:t>u</a:t>
            </a:r>
            <a:r>
              <a:rPr lang="hu-HU" sz="2400" b="1"/>
              <a:t>2, </a:t>
            </a:r>
            <a:r>
              <a:rPr lang="hu-HU" sz="2400" b="1" i="1"/>
              <a:t>v</a:t>
            </a:r>
            <a:r>
              <a:rPr lang="hu-HU" sz="2400" b="1"/>
              <a:t>2)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2843213" y="3068638"/>
            <a:ext cx="244792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Interpolation</a:t>
            </a:r>
            <a:r>
              <a:rPr lang="hu-HU" sz="2400" b="1" dirty="0" smtClean="0"/>
              <a:t>:</a:t>
            </a:r>
            <a:endParaRPr lang="hu-HU" sz="2400" b="1" dirty="0"/>
          </a:p>
          <a:p>
            <a:pPr algn="ctr"/>
            <a:r>
              <a:rPr lang="hu-HU" sz="2400" b="1" dirty="0"/>
              <a:t>(</a:t>
            </a:r>
            <a:r>
              <a:rPr lang="hu-HU" sz="2400" b="1" i="1" dirty="0"/>
              <a:t>u</a:t>
            </a:r>
            <a:r>
              <a:rPr lang="hu-HU" sz="2400" b="1" dirty="0"/>
              <a:t>, </a:t>
            </a:r>
            <a:r>
              <a:rPr lang="hu-HU" sz="2400" b="1" i="1" dirty="0"/>
              <a:t>v</a:t>
            </a:r>
            <a:r>
              <a:rPr lang="hu-HU" sz="2400" b="1" dirty="0"/>
              <a:t>)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4572000" y="2565400"/>
            <a:ext cx="2376488" cy="10795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 rot="15577449">
            <a:off x="666750" y="5251451"/>
            <a:ext cx="490537" cy="1698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4724401" y="4572000"/>
            <a:ext cx="39624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Texture object is located in the memory of the GPU</a:t>
            </a:r>
            <a:br>
              <a:rPr lang="en-US" sz="2400" dirty="0" smtClean="0"/>
            </a:br>
            <a:r>
              <a:rPr lang="en-US" sz="2400" dirty="0" smtClean="0"/>
              <a:t>image, filtering, addressing</a:t>
            </a:r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auto">
          <a:xfrm flipV="1">
            <a:off x="203200" y="220503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 flipV="1">
            <a:off x="203200" y="2814638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>
            <a:off x="203200" y="3424238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" name="Freeform 49"/>
          <p:cNvSpPr>
            <a:spLocks/>
          </p:cNvSpPr>
          <p:nvPr/>
        </p:nvSpPr>
        <p:spPr bwMode="auto">
          <a:xfrm>
            <a:off x="1404938" y="1747838"/>
            <a:ext cx="722312" cy="1330325"/>
          </a:xfrm>
          <a:custGeom>
            <a:avLst/>
            <a:gdLst>
              <a:gd name="T0" fmla="*/ 0 w 538"/>
              <a:gd name="T1" fmla="*/ 2147483647 h 918"/>
              <a:gd name="T2" fmla="*/ 2147483647 w 538"/>
              <a:gd name="T3" fmla="*/ 0 h 918"/>
              <a:gd name="T4" fmla="*/ 2147483647 w 538"/>
              <a:gd name="T5" fmla="*/ 2147483647 h 918"/>
              <a:gd name="T6" fmla="*/ 0 w 538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538"/>
              <a:gd name="T13" fmla="*/ 0 h 918"/>
              <a:gd name="T14" fmla="*/ 538 w 538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8" h="918">
                <a:moveTo>
                  <a:pt x="0" y="399"/>
                </a:moveTo>
                <a:lnTo>
                  <a:pt x="375" y="0"/>
                </a:lnTo>
                <a:lnTo>
                  <a:pt x="538" y="918"/>
                </a:lnTo>
                <a:lnTo>
                  <a:pt x="0" y="399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" name="Oval 50"/>
          <p:cNvSpPr>
            <a:spLocks noChangeArrowheads="1"/>
          </p:cNvSpPr>
          <p:nvPr/>
        </p:nvSpPr>
        <p:spPr bwMode="auto">
          <a:xfrm rot="20685428">
            <a:off x="1785938" y="2128838"/>
            <a:ext cx="228600" cy="685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1258888" y="2971800"/>
            <a:ext cx="1352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i="1"/>
              <a:t>x</a:t>
            </a:r>
            <a:r>
              <a:rPr lang="hu-HU" sz="2400" b="1"/>
              <a:t>1,</a:t>
            </a:r>
            <a:r>
              <a:rPr lang="en-GB" sz="2400" b="1"/>
              <a:t> </a:t>
            </a:r>
            <a:r>
              <a:rPr lang="hu-HU" sz="2400" b="1" i="1"/>
              <a:t>y</a:t>
            </a:r>
            <a:r>
              <a:rPr lang="hu-HU" sz="2400" b="1"/>
              <a:t>1,</a:t>
            </a:r>
            <a:r>
              <a:rPr lang="en-GB" sz="2400" b="1"/>
              <a:t> </a:t>
            </a:r>
            <a:r>
              <a:rPr lang="hu-HU" sz="2400" b="1" i="1"/>
              <a:t>z</a:t>
            </a:r>
            <a:r>
              <a:rPr lang="hu-HU" sz="2400" b="1"/>
              <a:t>1</a:t>
            </a:r>
          </a:p>
        </p:txBody>
      </p:sp>
      <p:sp>
        <p:nvSpPr>
          <p:cNvPr id="38" name="Rectangle 52"/>
          <p:cNvSpPr>
            <a:spLocks noChangeArrowheads="1"/>
          </p:cNvSpPr>
          <p:nvPr/>
        </p:nvSpPr>
        <p:spPr bwMode="auto">
          <a:xfrm>
            <a:off x="19050" y="1828800"/>
            <a:ext cx="1352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i="1"/>
              <a:t>x</a:t>
            </a:r>
            <a:r>
              <a:rPr lang="hu-HU" sz="2400" b="1"/>
              <a:t>2,</a:t>
            </a:r>
            <a:r>
              <a:rPr lang="en-GB" sz="2400" b="1"/>
              <a:t> </a:t>
            </a:r>
            <a:r>
              <a:rPr lang="hu-HU" sz="2400" b="1" i="1"/>
              <a:t>y</a:t>
            </a:r>
            <a:r>
              <a:rPr lang="hu-HU" sz="2400" b="1"/>
              <a:t>2,</a:t>
            </a:r>
            <a:r>
              <a:rPr lang="en-GB" sz="2400" b="1"/>
              <a:t> </a:t>
            </a:r>
            <a:r>
              <a:rPr lang="hu-HU" sz="2400" b="1" i="1"/>
              <a:t>z</a:t>
            </a:r>
            <a:r>
              <a:rPr lang="hu-HU" sz="2400" b="1"/>
              <a:t>2</a:t>
            </a:r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1328738" y="1296988"/>
            <a:ext cx="1352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i="1"/>
              <a:t>x</a:t>
            </a:r>
            <a:r>
              <a:rPr lang="hu-HU" sz="2400" b="1"/>
              <a:t>3,</a:t>
            </a:r>
            <a:r>
              <a:rPr lang="en-GB" sz="2400" b="1"/>
              <a:t> </a:t>
            </a:r>
            <a:r>
              <a:rPr lang="hu-HU" sz="2400" b="1" i="1"/>
              <a:t>y</a:t>
            </a:r>
            <a:r>
              <a:rPr lang="hu-HU" sz="2400" b="1"/>
              <a:t>3,</a:t>
            </a:r>
            <a:r>
              <a:rPr lang="en-GB" sz="2400" b="1"/>
              <a:t> </a:t>
            </a:r>
            <a:r>
              <a:rPr lang="hu-HU" sz="2400" b="1" i="1"/>
              <a:t>z</a:t>
            </a:r>
            <a:r>
              <a:rPr lang="hu-HU" sz="2400" b="1"/>
              <a:t>3</a:t>
            </a: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1258888" y="3332163"/>
            <a:ext cx="114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(</a:t>
            </a:r>
            <a:r>
              <a:rPr lang="hu-HU" sz="2400" b="1" i="1"/>
              <a:t>u</a:t>
            </a:r>
            <a:r>
              <a:rPr lang="hu-HU" sz="2400" b="1"/>
              <a:t>1, </a:t>
            </a:r>
            <a:r>
              <a:rPr lang="hu-HU" sz="2400" b="1" i="1"/>
              <a:t>v</a:t>
            </a:r>
            <a:r>
              <a:rPr lang="hu-HU" sz="2400" b="1"/>
              <a:t>1)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149225" y="2189162"/>
            <a:ext cx="114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dirty="0"/>
              <a:t>(</a:t>
            </a:r>
            <a:r>
              <a:rPr lang="hu-HU" sz="2400" b="1" i="1" dirty="0"/>
              <a:t>u</a:t>
            </a:r>
            <a:r>
              <a:rPr lang="hu-HU" sz="2400" b="1" dirty="0"/>
              <a:t>2, </a:t>
            </a:r>
            <a:r>
              <a:rPr lang="hu-HU" sz="2400" b="1" i="1" dirty="0"/>
              <a:t>v</a:t>
            </a:r>
            <a:r>
              <a:rPr lang="hu-HU" sz="2400" b="1" dirty="0"/>
              <a:t>2)</a:t>
            </a: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1892300" y="1654175"/>
            <a:ext cx="114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(</a:t>
            </a:r>
            <a:r>
              <a:rPr lang="hu-HU" sz="2400" b="1" i="1"/>
              <a:t>u</a:t>
            </a:r>
            <a:r>
              <a:rPr lang="hu-HU" sz="2400" b="1"/>
              <a:t>3, </a:t>
            </a:r>
            <a:r>
              <a:rPr lang="hu-HU" sz="2400" b="1" i="1"/>
              <a:t>v</a:t>
            </a:r>
            <a:r>
              <a:rPr lang="hu-HU" sz="2400" b="1"/>
              <a:t>3)</a:t>
            </a: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6302375" y="1700213"/>
            <a:ext cx="126188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(</a:t>
            </a:r>
            <a:r>
              <a:rPr lang="hu-HU" sz="2400" b="1" i="1"/>
              <a:t>u</a:t>
            </a:r>
            <a:r>
              <a:rPr lang="hu-HU" sz="2400" b="1"/>
              <a:t>1, </a:t>
            </a:r>
            <a:r>
              <a:rPr lang="hu-HU" sz="2400" b="1" i="1"/>
              <a:t>v</a:t>
            </a:r>
            <a:r>
              <a:rPr lang="hu-HU" sz="2400" b="1"/>
              <a:t>1)</a:t>
            </a: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6011863" y="2781300"/>
            <a:ext cx="126188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(</a:t>
            </a:r>
            <a:r>
              <a:rPr lang="hu-HU" sz="2400" b="1" i="1"/>
              <a:t>u</a:t>
            </a:r>
            <a:r>
              <a:rPr lang="hu-HU" sz="2400" b="1"/>
              <a:t>3, </a:t>
            </a:r>
            <a:r>
              <a:rPr lang="hu-HU" sz="2400" b="1" i="1"/>
              <a:t>v</a:t>
            </a:r>
            <a:r>
              <a:rPr lang="hu-HU" sz="2400" b="1"/>
              <a:t>3)</a:t>
            </a: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7164388" y="2708275"/>
            <a:ext cx="126188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(</a:t>
            </a:r>
            <a:r>
              <a:rPr lang="hu-HU" sz="2400" b="1" i="1"/>
              <a:t>u</a:t>
            </a:r>
            <a:r>
              <a:rPr lang="hu-HU" sz="2400" b="1"/>
              <a:t>2, </a:t>
            </a:r>
            <a:r>
              <a:rPr lang="hu-HU" sz="2400" b="1" i="1"/>
              <a:t>v</a:t>
            </a:r>
            <a:r>
              <a:rPr lang="hu-HU" sz="2400" b="1"/>
              <a:t>2)</a:t>
            </a:r>
          </a:p>
        </p:txBody>
      </p:sp>
      <p:sp>
        <p:nvSpPr>
          <p:cNvPr id="46" name="Freeform 10"/>
          <p:cNvSpPr>
            <a:spLocks/>
          </p:cNvSpPr>
          <p:nvPr/>
        </p:nvSpPr>
        <p:spPr bwMode="auto">
          <a:xfrm>
            <a:off x="827088" y="4941888"/>
            <a:ext cx="144462" cy="328612"/>
          </a:xfrm>
          <a:custGeom>
            <a:avLst/>
            <a:gdLst>
              <a:gd name="T0" fmla="*/ 0 w 96"/>
              <a:gd name="T1" fmla="*/ 0 h 336"/>
              <a:gd name="T2" fmla="*/ 0 w 96"/>
              <a:gd name="T3" fmla="*/ 2147483647 h 336"/>
              <a:gd name="T4" fmla="*/ 2147483647 w 96"/>
              <a:gd name="T5" fmla="*/ 2147483647 h 336"/>
              <a:gd name="T6" fmla="*/ 2147483647 w 96"/>
              <a:gd name="T7" fmla="*/ 2147483647 h 336"/>
              <a:gd name="T8" fmla="*/ 0 w 96"/>
              <a:gd name="T9" fmla="*/ 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36"/>
              <a:gd name="T17" fmla="*/ 96 w 9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36">
                <a:moveTo>
                  <a:pt x="0" y="0"/>
                </a:moveTo>
                <a:lnTo>
                  <a:pt x="0" y="192"/>
                </a:lnTo>
                <a:lnTo>
                  <a:pt x="96" y="336"/>
                </a:lnTo>
                <a:lnTo>
                  <a:pt x="96" y="144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Points: Homogeneous coordinates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Descartes: (</a:t>
            </a:r>
            <a:r>
              <a:rPr lang="hu-HU" i="1" dirty="0" smtClean="0"/>
              <a:t>x,y,z</a:t>
            </a:r>
            <a:r>
              <a:rPr lang="hu-HU" dirty="0" smtClean="0"/>
              <a:t>) </a:t>
            </a:r>
            <a:r>
              <a:rPr lang="hu-HU" dirty="0" smtClean="0">
                <a:sym typeface="Symbol"/>
              </a:rPr>
              <a:t> 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Homogeneous</a:t>
            </a:r>
            <a:r>
              <a:rPr lang="hu-HU" dirty="0" smtClean="0">
                <a:sym typeface="Symbol"/>
              </a:rPr>
              <a:t>: </a:t>
            </a:r>
            <a:r>
              <a:rPr lang="en-US" dirty="0" smtClean="0">
                <a:sym typeface="Symbol"/>
              </a:rPr>
              <a:t>[</a:t>
            </a:r>
            <a:r>
              <a:rPr lang="en-US" i="1" dirty="0" err="1" smtClean="0">
                <a:sym typeface="Symbol"/>
              </a:rPr>
              <a:t>X,Y,Z,w</a:t>
            </a:r>
            <a:r>
              <a:rPr lang="en-US" dirty="0" smtClean="0">
                <a:sym typeface="Symbol"/>
              </a:rPr>
              <a:t>] = [</a:t>
            </a:r>
            <a:r>
              <a:rPr lang="en-US" i="1" dirty="0" err="1" smtClean="0">
                <a:sym typeface="Symbol"/>
              </a:rPr>
              <a:t>xw,yw,zw,w</a:t>
            </a:r>
            <a:r>
              <a:rPr lang="en-US" dirty="0" smtClean="0">
                <a:sym typeface="Symbol"/>
              </a:rPr>
              <a:t>]</a:t>
            </a:r>
          </a:p>
          <a:p>
            <a:r>
              <a:rPr lang="en-US" dirty="0" smtClean="0">
                <a:sym typeface="Symbol"/>
              </a:rPr>
              <a:t>Why</a:t>
            </a:r>
            <a:r>
              <a:rPr lang="hu-HU" dirty="0" smtClean="0">
                <a:sym typeface="Symbol"/>
              </a:rPr>
              <a:t>?</a:t>
            </a:r>
          </a:p>
          <a:p>
            <a:pPr lvl="1"/>
            <a:r>
              <a:rPr lang="en-US" sz="2400" dirty="0" smtClean="0">
                <a:sym typeface="Symbol"/>
              </a:rPr>
              <a:t>Translation, rotation, projection etc. can be written as a 4x4 matrix multiplication</a:t>
            </a:r>
          </a:p>
          <a:p>
            <a:pPr lvl="1"/>
            <a:r>
              <a:rPr lang="en-US" sz="2400" dirty="0" smtClean="0">
                <a:sym typeface="Symbol"/>
              </a:rPr>
              <a:t>Multiple transformation can be summarized in one matrix</a:t>
            </a:r>
          </a:p>
          <a:p>
            <a:pPr lvl="1"/>
            <a:r>
              <a:rPr lang="en-US" sz="2400" dirty="0" smtClean="0">
                <a:sym typeface="Symbol"/>
              </a:rPr>
              <a:t>Parallel lines can be handled</a:t>
            </a:r>
          </a:p>
          <a:p>
            <a:pPr lvl="1"/>
            <a:r>
              <a:rPr lang="en-US" sz="2400" dirty="0" smtClean="0">
                <a:sym typeface="Symbol"/>
              </a:rPr>
              <a:t>Linear transforms of homogeneous coordinates map triangles to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Interpretation of homogeneous </a:t>
            </a:r>
            <a:r>
              <a:rPr lang="en-US" dirty="0" err="1" smtClean="0"/>
              <a:t>coords</a:t>
            </a:r>
            <a:r>
              <a:rPr lang="en-US" dirty="0" smtClean="0"/>
              <a:t>.</a:t>
            </a:r>
            <a:endParaRPr lang="hu-HU" dirty="0"/>
          </a:p>
        </p:txBody>
      </p:sp>
      <p:sp>
        <p:nvSpPr>
          <p:cNvPr id="91" name="Line 4"/>
          <p:cNvSpPr>
            <a:spLocks noChangeShapeType="1"/>
          </p:cNvSpPr>
          <p:nvPr/>
        </p:nvSpPr>
        <p:spPr bwMode="auto">
          <a:xfrm flipV="1">
            <a:off x="1908175" y="2420938"/>
            <a:ext cx="0" cy="287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 flipV="1">
            <a:off x="1908175" y="5300663"/>
            <a:ext cx="2951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3" name="Oval 6"/>
          <p:cNvSpPr>
            <a:spLocks noChangeArrowheads="1"/>
          </p:cNvSpPr>
          <p:nvPr/>
        </p:nvSpPr>
        <p:spPr bwMode="auto">
          <a:xfrm>
            <a:off x="2843213" y="4581525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4" name="Line 7"/>
          <p:cNvSpPr>
            <a:spLocks noChangeShapeType="1"/>
          </p:cNvSpPr>
          <p:nvPr/>
        </p:nvSpPr>
        <p:spPr bwMode="auto">
          <a:xfrm>
            <a:off x="2916238" y="4652963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5" name="Line 8"/>
          <p:cNvSpPr>
            <a:spLocks noChangeShapeType="1"/>
          </p:cNvSpPr>
          <p:nvPr/>
        </p:nvSpPr>
        <p:spPr bwMode="auto">
          <a:xfrm flipH="1">
            <a:off x="1908175" y="4652963"/>
            <a:ext cx="1008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6" name="Rectangle 9"/>
          <p:cNvSpPr>
            <a:spLocks noChangeArrowheads="1"/>
          </p:cNvSpPr>
          <p:nvPr/>
        </p:nvSpPr>
        <p:spPr bwMode="auto">
          <a:xfrm>
            <a:off x="2700338" y="5373688"/>
            <a:ext cx="3413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i="1"/>
              <a:t>x</a:t>
            </a:r>
            <a:endParaRPr lang="en-US" sz="2800" i="1"/>
          </a:p>
        </p:txBody>
      </p:sp>
      <p:sp>
        <p:nvSpPr>
          <p:cNvPr id="97" name="Rectangle 10"/>
          <p:cNvSpPr>
            <a:spLocks noChangeArrowheads="1"/>
          </p:cNvSpPr>
          <p:nvPr/>
        </p:nvSpPr>
        <p:spPr bwMode="auto">
          <a:xfrm>
            <a:off x="1476375" y="4437063"/>
            <a:ext cx="34131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i="1"/>
              <a:t>y</a:t>
            </a:r>
            <a:endParaRPr lang="en-US" sz="2800" i="1"/>
          </a:p>
        </p:txBody>
      </p:sp>
      <p:sp>
        <p:nvSpPr>
          <p:cNvPr id="98" name="Rectangle 11"/>
          <p:cNvSpPr>
            <a:spLocks noChangeArrowheads="1"/>
          </p:cNvSpPr>
          <p:nvPr/>
        </p:nvSpPr>
        <p:spPr bwMode="auto">
          <a:xfrm>
            <a:off x="2124075" y="3933825"/>
            <a:ext cx="111498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[</a:t>
            </a:r>
            <a:r>
              <a:rPr lang="hu-HU" sz="2800" i="1" dirty="0" smtClean="0"/>
              <a:t>x</a:t>
            </a:r>
            <a:r>
              <a:rPr lang="en-GB" sz="2800" i="1" dirty="0" smtClean="0"/>
              <a:t>,y,</a:t>
            </a:r>
            <a:r>
              <a:rPr lang="en-GB" sz="2800" dirty="0" smtClean="0"/>
              <a:t>1]</a:t>
            </a:r>
            <a:endParaRPr lang="en-US" sz="2800" dirty="0"/>
          </a:p>
        </p:txBody>
      </p:sp>
      <p:sp>
        <p:nvSpPr>
          <p:cNvPr id="99" name="Oval 13"/>
          <p:cNvSpPr>
            <a:spLocks noChangeArrowheads="1"/>
          </p:cNvSpPr>
          <p:nvPr/>
        </p:nvSpPr>
        <p:spPr bwMode="auto">
          <a:xfrm>
            <a:off x="3779838" y="4005263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 flipV="1">
            <a:off x="1908175" y="3141663"/>
            <a:ext cx="3384550" cy="215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3563938" y="4292600"/>
            <a:ext cx="321870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/>
              <a:t>[2</a:t>
            </a:r>
            <a:r>
              <a:rPr lang="hu-HU" sz="2800" i="1" dirty="0"/>
              <a:t>x</a:t>
            </a:r>
            <a:r>
              <a:rPr lang="en-GB" sz="2800" i="1" dirty="0" smtClean="0"/>
              <a:t>,</a:t>
            </a:r>
            <a:r>
              <a:rPr lang="en-GB" sz="2800" dirty="0" smtClean="0"/>
              <a:t>2</a:t>
            </a:r>
            <a:r>
              <a:rPr lang="en-GB" sz="2800" i="1" dirty="0" smtClean="0"/>
              <a:t>y,</a:t>
            </a:r>
            <a:r>
              <a:rPr lang="en-GB" sz="2800" dirty="0" smtClean="0"/>
              <a:t>1] </a:t>
            </a:r>
            <a:r>
              <a:rPr lang="en-GB" sz="2800" dirty="0"/>
              <a:t>= </a:t>
            </a:r>
            <a:r>
              <a:rPr lang="en-GB" sz="2800" dirty="0" smtClean="0"/>
              <a:t>[</a:t>
            </a:r>
            <a:r>
              <a:rPr lang="hu-HU" sz="2800" i="1" dirty="0" smtClean="0"/>
              <a:t>x</a:t>
            </a:r>
            <a:r>
              <a:rPr lang="en-GB" sz="2800" i="1" dirty="0" smtClean="0"/>
              <a:t>,y,</a:t>
            </a:r>
            <a:r>
              <a:rPr lang="en-GB" sz="2800" dirty="0" smtClean="0"/>
              <a:t>1/2]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102" name="Oval 16"/>
          <p:cNvSpPr>
            <a:spLocks noChangeArrowheads="1"/>
          </p:cNvSpPr>
          <p:nvPr/>
        </p:nvSpPr>
        <p:spPr bwMode="auto">
          <a:xfrm>
            <a:off x="4787900" y="3357563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3" name="Rectangle 17"/>
          <p:cNvSpPr>
            <a:spLocks noChangeArrowheads="1"/>
          </p:cNvSpPr>
          <p:nvPr/>
        </p:nvSpPr>
        <p:spPr bwMode="auto">
          <a:xfrm>
            <a:off x="4859338" y="3378200"/>
            <a:ext cx="141474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/>
              <a:t>[</a:t>
            </a:r>
            <a:r>
              <a:rPr lang="hu-HU" sz="2800" i="1" dirty="0" smtClean="0"/>
              <a:t>x</a:t>
            </a:r>
            <a:r>
              <a:rPr lang="en-GB" sz="2800" i="1" dirty="0" smtClean="0"/>
              <a:t>,y,</a:t>
            </a:r>
            <a:r>
              <a:rPr lang="en-GB" sz="2800" dirty="0" smtClean="0"/>
              <a:t>1/3]</a:t>
            </a:r>
            <a:endParaRPr lang="hu-HU" sz="2800" dirty="0"/>
          </a:p>
        </p:txBody>
      </p:sp>
      <p:sp>
        <p:nvSpPr>
          <p:cNvPr id="104" name="Oval 18"/>
          <p:cNvSpPr>
            <a:spLocks noChangeArrowheads="1"/>
          </p:cNvSpPr>
          <p:nvPr/>
        </p:nvSpPr>
        <p:spPr bwMode="auto">
          <a:xfrm>
            <a:off x="6227763" y="23495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 flipV="1">
            <a:off x="5724525" y="2492375"/>
            <a:ext cx="431800" cy="2889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6" name="Rectangle 20"/>
          <p:cNvSpPr>
            <a:spLocks noChangeArrowheads="1"/>
          </p:cNvSpPr>
          <p:nvPr/>
        </p:nvSpPr>
        <p:spPr bwMode="auto">
          <a:xfrm>
            <a:off x="6227763" y="2586038"/>
            <a:ext cx="111498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/>
              <a:t>[</a:t>
            </a:r>
            <a:r>
              <a:rPr lang="hu-HU" sz="2800" i="1" dirty="0" smtClean="0"/>
              <a:t>x</a:t>
            </a:r>
            <a:r>
              <a:rPr lang="en-GB" sz="2800" i="1" dirty="0" smtClean="0"/>
              <a:t>,y,</a:t>
            </a:r>
            <a:r>
              <a:rPr lang="en-GB" sz="2800" dirty="0" smtClean="0"/>
              <a:t>0]</a:t>
            </a:r>
            <a:endParaRPr lang="en-US" sz="28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57200" y="1143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x, y, z </a:t>
            </a:r>
            <a:r>
              <a:rPr lang="en-US" sz="2400" dirty="0" smtClean="0"/>
              <a:t>are the direction</a:t>
            </a: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w </a:t>
            </a:r>
            <a:r>
              <a:rPr lang="en-US" sz="2400" dirty="0" smtClean="0"/>
              <a:t>inverse of the distance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0756"/>
            <a:ext cx="10668000" cy="7589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Examples of Homogeneous </a:t>
            </a:r>
            <a:r>
              <a:rPr lang="en-US" sz="3600" dirty="0"/>
              <a:t>L</a:t>
            </a:r>
            <a:r>
              <a:rPr lang="en-US" sz="3600" dirty="0" smtClean="0"/>
              <a:t>inear </a:t>
            </a:r>
            <a:r>
              <a:rPr lang="en-US" sz="3600" dirty="0"/>
              <a:t>T</a:t>
            </a:r>
            <a:r>
              <a:rPr lang="en-US" sz="3600" dirty="0" smtClean="0"/>
              <a:t>ransforms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US" dirty="0" smtClean="0"/>
              <a:t>Translation</a:t>
            </a:r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en-US" dirty="0" smtClean="0"/>
              <a:t>Rotation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Scaling</a:t>
            </a:r>
            <a:endParaRPr lang="hu-HU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114800" y="2590800"/>
            <a:ext cx="2129109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err="1" smtClean="0"/>
              <a:t>cos</a:t>
            </a:r>
            <a:r>
              <a:rPr lang="hu-HU" sz="2200" dirty="0" smtClean="0">
                <a:sym typeface="Symbol" pitchFamily="18" charset="2"/>
              </a:rPr>
              <a:t>  </a:t>
            </a:r>
            <a:r>
              <a:rPr lang="en-US" sz="2200" dirty="0" smtClean="0"/>
              <a:t>sin</a:t>
            </a:r>
            <a:r>
              <a:rPr lang="hu-HU" sz="2200" dirty="0" smtClean="0">
                <a:sym typeface="Symbol" pitchFamily="18" charset="2"/>
              </a:rPr>
              <a:t></a:t>
            </a:r>
            <a:endParaRPr lang="hu-HU" sz="2200" dirty="0" smtClean="0"/>
          </a:p>
          <a:p>
            <a:r>
              <a:rPr lang="en-US" sz="2200" dirty="0" smtClean="0"/>
              <a:t>-sin</a:t>
            </a:r>
            <a:r>
              <a:rPr lang="hu-HU" sz="2200" dirty="0" smtClean="0">
                <a:sym typeface="Symbol" pitchFamily="18" charset="2"/>
              </a:rPr>
              <a:t></a:t>
            </a:r>
            <a:r>
              <a:rPr lang="hu-HU" sz="2200" dirty="0" smtClean="0"/>
              <a:t> </a:t>
            </a:r>
            <a:r>
              <a:rPr lang="en-US" sz="2400" dirty="0" err="1" smtClean="0"/>
              <a:t>cos</a:t>
            </a:r>
            <a:r>
              <a:rPr lang="hu-HU" sz="2200" dirty="0" smtClean="0">
                <a:sym typeface="Symbol" pitchFamily="18" charset="2"/>
              </a:rPr>
              <a:t> </a:t>
            </a:r>
            <a:endParaRPr lang="hu-HU" sz="2200" dirty="0" smtClean="0"/>
          </a:p>
          <a:p>
            <a:r>
              <a:rPr lang="hu-HU" sz="2200" dirty="0" smtClean="0"/>
              <a:t>                   1</a:t>
            </a:r>
            <a:endParaRPr lang="hu-HU" sz="2200" dirty="0"/>
          </a:p>
          <a:p>
            <a:r>
              <a:rPr lang="hu-HU" sz="2200" dirty="0"/>
              <a:t>	       </a:t>
            </a:r>
            <a:r>
              <a:rPr lang="hu-HU" sz="2200" dirty="0" smtClean="0"/>
              <a:t>    1</a:t>
            </a:r>
            <a:endParaRPr lang="hu-HU" sz="2200" dirty="0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114800" y="990600"/>
            <a:ext cx="76200" cy="1447800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 flipH="1">
            <a:off x="5867400" y="990600"/>
            <a:ext cx="76200" cy="1447800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4191000" y="990600"/>
            <a:ext cx="19050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dirty="0"/>
              <a:t>1</a:t>
            </a:r>
          </a:p>
          <a:p>
            <a:r>
              <a:rPr lang="hu-HU" sz="2400" dirty="0"/>
              <a:t>       1</a:t>
            </a:r>
          </a:p>
          <a:p>
            <a:r>
              <a:rPr lang="hu-HU" sz="2400" dirty="0"/>
              <a:t>             1</a:t>
            </a:r>
          </a:p>
          <a:p>
            <a:r>
              <a:rPr lang="hu-HU" sz="2400" dirty="0" err="1"/>
              <a:t>px</a:t>
            </a:r>
            <a:r>
              <a:rPr lang="hu-HU" sz="2400" dirty="0"/>
              <a:t>, </a:t>
            </a:r>
            <a:r>
              <a:rPr lang="hu-HU" sz="2400" dirty="0" err="1"/>
              <a:t>py</a:t>
            </a:r>
            <a:r>
              <a:rPr lang="hu-HU" sz="2400" dirty="0"/>
              <a:t>, </a:t>
            </a:r>
            <a:r>
              <a:rPr lang="hu-HU" sz="2400" dirty="0" err="1"/>
              <a:t>pz</a:t>
            </a:r>
            <a:r>
              <a:rPr lang="hu-HU" sz="2400" dirty="0"/>
              <a:t>, 1</a:t>
            </a: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 flipH="1">
            <a:off x="6172200" y="2514600"/>
            <a:ext cx="76200" cy="1447800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Freeform 17"/>
          <p:cNvSpPr>
            <a:spLocks/>
          </p:cNvSpPr>
          <p:nvPr/>
        </p:nvSpPr>
        <p:spPr bwMode="auto">
          <a:xfrm>
            <a:off x="4114800" y="2590800"/>
            <a:ext cx="76200" cy="1447800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2894979" y="2057400"/>
            <a:ext cx="1219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Symbol"/>
              </a:rPr>
              <a:t>[</a:t>
            </a:r>
            <a:r>
              <a:rPr lang="en-US" sz="2400" i="1" dirty="0" smtClean="0">
                <a:sym typeface="Symbol"/>
              </a:rPr>
              <a:t>x,y,z,</a:t>
            </a:r>
            <a:r>
              <a:rPr lang="en-US" sz="2400" dirty="0" smtClean="0">
                <a:sym typeface="Symbol"/>
              </a:rPr>
              <a:t>1]</a:t>
            </a:r>
            <a:endParaRPr lang="hu-HU" sz="2400" dirty="0"/>
          </a:p>
        </p:txBody>
      </p:sp>
      <p:sp>
        <p:nvSpPr>
          <p:cNvPr id="31" name="Téglalap 30"/>
          <p:cNvSpPr/>
          <p:nvPr/>
        </p:nvSpPr>
        <p:spPr>
          <a:xfrm>
            <a:off x="2819400" y="3581400"/>
            <a:ext cx="1219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Symbol"/>
              </a:rPr>
              <a:t>[</a:t>
            </a:r>
            <a:r>
              <a:rPr lang="en-US" sz="2400" i="1" dirty="0" smtClean="0">
                <a:sym typeface="Symbol"/>
              </a:rPr>
              <a:t>x,y,z,</a:t>
            </a:r>
            <a:r>
              <a:rPr lang="en-US" sz="2400" dirty="0" smtClean="0">
                <a:sym typeface="Symbol"/>
              </a:rPr>
              <a:t>1]</a:t>
            </a:r>
            <a:endParaRPr lang="hu-HU" sz="2400" dirty="0"/>
          </a:p>
        </p:txBody>
      </p:sp>
      <p:sp>
        <p:nvSpPr>
          <p:cNvPr id="12" name="Freeform 17"/>
          <p:cNvSpPr>
            <a:spLocks/>
          </p:cNvSpPr>
          <p:nvPr/>
        </p:nvSpPr>
        <p:spPr bwMode="auto">
          <a:xfrm>
            <a:off x="4114800" y="4191000"/>
            <a:ext cx="76200" cy="1447800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Freeform 18"/>
          <p:cNvSpPr>
            <a:spLocks/>
          </p:cNvSpPr>
          <p:nvPr/>
        </p:nvSpPr>
        <p:spPr bwMode="auto">
          <a:xfrm flipH="1">
            <a:off x="5867400" y="4191000"/>
            <a:ext cx="76200" cy="1447800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4191000" y="4191000"/>
            <a:ext cx="19050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dirty="0" err="1" smtClean="0"/>
              <a:t>Sx</a:t>
            </a:r>
            <a:endParaRPr lang="hu-HU" sz="2400" dirty="0"/>
          </a:p>
          <a:p>
            <a:r>
              <a:rPr lang="hu-HU" sz="2400" dirty="0"/>
              <a:t>      </a:t>
            </a:r>
            <a:r>
              <a:rPr lang="hu-HU" sz="2400" dirty="0" err="1" smtClean="0"/>
              <a:t>Sy</a:t>
            </a:r>
            <a:endParaRPr lang="hu-HU" sz="2400" dirty="0"/>
          </a:p>
          <a:p>
            <a:r>
              <a:rPr lang="hu-HU" sz="2400" dirty="0"/>
              <a:t>            </a:t>
            </a:r>
            <a:r>
              <a:rPr lang="hu-HU" sz="2400" dirty="0" err="1" smtClean="0"/>
              <a:t>Sz</a:t>
            </a:r>
            <a:endParaRPr lang="hu-HU" sz="2400" dirty="0"/>
          </a:p>
          <a:p>
            <a:r>
              <a:rPr lang="hu-HU" sz="2400" dirty="0" smtClean="0"/>
              <a:t>                 </a:t>
            </a:r>
            <a:r>
              <a:rPr lang="hu-HU" sz="2400" dirty="0"/>
              <a:t>1</a:t>
            </a:r>
          </a:p>
        </p:txBody>
      </p:sp>
      <p:sp>
        <p:nvSpPr>
          <p:cNvPr id="15" name="Téglalap 29"/>
          <p:cNvSpPr/>
          <p:nvPr/>
        </p:nvSpPr>
        <p:spPr>
          <a:xfrm>
            <a:off x="2894979" y="5257800"/>
            <a:ext cx="1219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Symbol"/>
              </a:rPr>
              <a:t>[</a:t>
            </a:r>
            <a:r>
              <a:rPr lang="en-US" sz="2400" i="1" dirty="0" smtClean="0">
                <a:sym typeface="Symbol"/>
              </a:rPr>
              <a:t>x,y,z,</a:t>
            </a:r>
            <a:r>
              <a:rPr lang="en-US" sz="2400" dirty="0" smtClean="0">
                <a:sym typeface="Symbol"/>
              </a:rPr>
              <a:t>1]</a:t>
            </a:r>
            <a:endParaRPr lang="hu-HU" sz="2400" dirty="0"/>
          </a:p>
        </p:txBody>
      </p:sp>
      <p:sp>
        <p:nvSpPr>
          <p:cNvPr id="16" name="Ellipszis 15"/>
          <p:cNvSpPr/>
          <p:nvPr/>
        </p:nvSpPr>
        <p:spPr>
          <a:xfrm>
            <a:off x="6705600" y="1828800"/>
            <a:ext cx="114300" cy="1143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" name="Egyenes összekötő nyíllal 19"/>
          <p:cNvCxnSpPr>
            <a:stCxn id="16" idx="7"/>
          </p:cNvCxnSpPr>
          <p:nvPr/>
        </p:nvCxnSpPr>
        <p:spPr>
          <a:xfrm rot="5400000" flipH="1" flipV="1">
            <a:off x="6974613" y="1200153"/>
            <a:ext cx="473935" cy="81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llipszis 20"/>
          <p:cNvSpPr/>
          <p:nvPr/>
        </p:nvSpPr>
        <p:spPr>
          <a:xfrm>
            <a:off x="7610475" y="1285875"/>
            <a:ext cx="114300" cy="1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 rot="19811436">
            <a:off x="6720276" y="132853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px</a:t>
            </a:r>
            <a:r>
              <a:rPr lang="hu-HU" sz="1200" dirty="0" smtClean="0"/>
              <a:t>, </a:t>
            </a:r>
            <a:r>
              <a:rPr lang="hu-HU" sz="1200" dirty="0" err="1" smtClean="0"/>
              <a:t>py</a:t>
            </a:r>
            <a:r>
              <a:rPr lang="hu-HU" sz="1200" dirty="0" smtClean="0"/>
              <a:t>, </a:t>
            </a:r>
            <a:r>
              <a:rPr lang="hu-HU" sz="1200" dirty="0" err="1" smtClean="0"/>
              <a:t>pz</a:t>
            </a:r>
            <a:endParaRPr lang="hu-HU" sz="1200" dirty="0"/>
          </a:p>
        </p:txBody>
      </p:sp>
      <p:sp>
        <p:nvSpPr>
          <p:cNvPr id="34" name="Háromszög 33"/>
          <p:cNvSpPr/>
          <p:nvPr/>
        </p:nvSpPr>
        <p:spPr>
          <a:xfrm>
            <a:off x="6400800" y="27432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Háromszög 34"/>
          <p:cNvSpPr/>
          <p:nvPr/>
        </p:nvSpPr>
        <p:spPr>
          <a:xfrm rot="1979622">
            <a:off x="8164438" y="265346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7" name="Egyenes összekötő nyíllal 36"/>
          <p:cNvCxnSpPr/>
          <p:nvPr/>
        </p:nvCxnSpPr>
        <p:spPr>
          <a:xfrm>
            <a:off x="7315200" y="32004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Háromszög 37"/>
          <p:cNvSpPr/>
          <p:nvPr/>
        </p:nvSpPr>
        <p:spPr>
          <a:xfrm>
            <a:off x="6477000" y="5181600"/>
            <a:ext cx="609600" cy="5255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Háromszög 38"/>
          <p:cNvSpPr/>
          <p:nvPr/>
        </p:nvSpPr>
        <p:spPr>
          <a:xfrm>
            <a:off x="7848600" y="48006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0" name="Egyenes összekötő nyíllal 39"/>
          <p:cNvCxnSpPr/>
          <p:nvPr/>
        </p:nvCxnSpPr>
        <p:spPr>
          <a:xfrm>
            <a:off x="7162800" y="5334000"/>
            <a:ext cx="609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9313"/>
            <a:ext cx="10668000" cy="758952"/>
          </a:xfrm>
        </p:spPr>
        <p:txBody>
          <a:bodyPr>
            <a:normAutofit/>
          </a:bodyPr>
          <a:lstStyle/>
          <a:p>
            <a:r>
              <a:rPr lang="en-US" sz="3600" dirty="0"/>
              <a:t>Examples of Homogeneous Linear Transforms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Projection</a:t>
            </a:r>
            <a:endParaRPr lang="hu-HU" dirty="0" smtClean="0"/>
          </a:p>
        </p:txBody>
      </p:sp>
      <p:grpSp>
        <p:nvGrpSpPr>
          <p:cNvPr id="37" name="Csoportba foglalás 36"/>
          <p:cNvGrpSpPr/>
          <p:nvPr/>
        </p:nvGrpSpPr>
        <p:grpSpPr>
          <a:xfrm>
            <a:off x="1066800" y="2229078"/>
            <a:ext cx="2362200" cy="3626654"/>
            <a:chOff x="1066800" y="3048000"/>
            <a:chExt cx="1828800" cy="28077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066800" y="4267200"/>
              <a:ext cx="1828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1295401" y="4267199"/>
              <a:ext cx="1142999" cy="11429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304925" y="3126348"/>
              <a:ext cx="1135621" cy="11356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143000" y="4267200"/>
              <a:ext cx="914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066800" y="4267200"/>
              <a:ext cx="2438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295400" y="3657600"/>
              <a:ext cx="1447800" cy="60960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838200" y="4267200"/>
              <a:ext cx="914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371600" y="4724400"/>
              <a:ext cx="45720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-f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57400" y="5486400"/>
              <a:ext cx="60960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-b</a:t>
              </a: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1752600" y="4023852"/>
              <a:ext cx="68579" cy="68579"/>
            </a:xfrm>
            <a:prstGeom prst="ellipse">
              <a:avLst/>
            </a:pr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253508" y="3822980"/>
              <a:ext cx="68579" cy="68579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flipV="1">
              <a:off x="1760220" y="3733800"/>
              <a:ext cx="525780" cy="2438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Objektum 25"/>
          <p:cNvGraphicFramePr>
            <a:graphicFrameLocks noChangeAspect="1"/>
          </p:cNvGraphicFramePr>
          <p:nvPr/>
        </p:nvGraphicFramePr>
        <p:xfrm>
          <a:off x="4419600" y="1905000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9" name="Equation" r:id="rId3" imgW="1536480" imgH="431640" progId="Equation.3">
                  <p:embed/>
                </p:oleObj>
              </mc:Choice>
              <mc:Fallback>
                <p:oleObj name="Equation" r:id="rId3" imgW="1536480" imgH="431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905000"/>
                        <a:ext cx="1536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zövegdoboz 28"/>
          <p:cNvSpPr txBox="1"/>
          <p:nvPr/>
        </p:nvSpPr>
        <p:spPr>
          <a:xfrm>
            <a:off x="6096000" y="190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linear</a:t>
            </a:r>
            <a:endParaRPr lang="hu-HU" dirty="0"/>
          </a:p>
        </p:txBody>
      </p:sp>
      <p:graphicFrame>
        <p:nvGraphicFramePr>
          <p:cNvPr id="30" name="Objektum 29"/>
          <p:cNvGraphicFramePr>
            <a:graphicFrameLocks noChangeAspect="1"/>
          </p:cNvGraphicFramePr>
          <p:nvPr/>
        </p:nvGraphicFramePr>
        <p:xfrm>
          <a:off x="4419600" y="25146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0" name="Equation" r:id="rId5" imgW="1143000" imgH="685800" progId="Equation.3">
                  <p:embed/>
                </p:oleObj>
              </mc:Choice>
              <mc:Fallback>
                <p:oleObj name="Equation" r:id="rId5" imgW="1143000" imgH="685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14600"/>
                        <a:ext cx="152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um 30"/>
          <p:cNvGraphicFramePr>
            <a:graphicFrameLocks noChangeAspect="1"/>
          </p:cNvGraphicFramePr>
          <p:nvPr/>
        </p:nvGraphicFramePr>
        <p:xfrm>
          <a:off x="4724400" y="2971800"/>
          <a:ext cx="39766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1" name="Equation" r:id="rId7" imgW="2120760" imgH="901440" progId="Equation.3">
                  <p:embed/>
                </p:oleObj>
              </mc:Choice>
              <mc:Fallback>
                <p:oleObj name="Equation" r:id="rId7" imgW="2120760" imgH="901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3976687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um 31"/>
          <p:cNvGraphicFramePr>
            <a:graphicFrameLocks noChangeAspect="1"/>
          </p:cNvGraphicFramePr>
          <p:nvPr/>
        </p:nvGraphicFramePr>
        <p:xfrm>
          <a:off x="5410200" y="4648200"/>
          <a:ext cx="226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2" name="Equation" r:id="rId9" imgW="1130040" imgH="228600" progId="Equation.3">
                  <p:embed/>
                </p:oleObj>
              </mc:Choice>
              <mc:Fallback>
                <p:oleObj name="Equation" r:id="rId9" imgW="11300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48200"/>
                        <a:ext cx="2260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Egyenes összekötő 33"/>
          <p:cNvCxnSpPr/>
          <p:nvPr/>
        </p:nvCxnSpPr>
        <p:spPr>
          <a:xfrm>
            <a:off x="6096000" y="5105400"/>
            <a:ext cx="10668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5943600" y="518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</a:t>
            </a:r>
            <a:r>
              <a:rPr lang="en-US" dirty="0" smtClean="0"/>
              <a:t>on linear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25"/>
            <a:ext cx="10668000" cy="758952"/>
          </a:xfrm>
        </p:spPr>
        <p:txBody>
          <a:bodyPr>
            <a:normAutofit/>
          </a:bodyPr>
          <a:lstStyle/>
          <a:p>
            <a:r>
              <a:rPr lang="en-US" sz="3600" dirty="0"/>
              <a:t>Examples of Homogeneous Linear Transforms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Projection</a:t>
            </a:r>
            <a:endParaRPr lang="hu-HU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981200" y="4419600"/>
            <a:ext cx="3201021" cy="1569660"/>
            <a:chOff x="1980579" y="1524000"/>
            <a:chExt cx="3201021" cy="1569660"/>
          </a:xfrm>
        </p:grpSpPr>
        <p:sp>
          <p:nvSpPr>
            <p:cNvPr id="4" name="Freeform 17"/>
            <p:cNvSpPr>
              <a:spLocks/>
            </p:cNvSpPr>
            <p:nvPr/>
          </p:nvSpPr>
          <p:spPr bwMode="auto">
            <a:xfrm>
              <a:off x="3200400" y="1524000"/>
              <a:ext cx="76200" cy="1447800"/>
            </a:xfrm>
            <a:custGeom>
              <a:avLst/>
              <a:gdLst>
                <a:gd name="T0" fmla="*/ 2147483647 w 48"/>
                <a:gd name="T1" fmla="*/ 2147483647 h 768"/>
                <a:gd name="T2" fmla="*/ 0 w 48"/>
                <a:gd name="T3" fmla="*/ 2147483647 h 768"/>
                <a:gd name="T4" fmla="*/ 0 w 48"/>
                <a:gd name="T5" fmla="*/ 0 h 768"/>
                <a:gd name="T6" fmla="*/ 2147483647 w 48"/>
                <a:gd name="T7" fmla="*/ 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768"/>
                <a:gd name="T14" fmla="*/ 48 w 48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768">
                  <a:moveTo>
                    <a:pt x="48" y="768"/>
                  </a:moveTo>
                  <a:lnTo>
                    <a:pt x="0" y="768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auto">
            <a:xfrm flipH="1">
              <a:off x="4953000" y="1524000"/>
              <a:ext cx="76200" cy="1447800"/>
            </a:xfrm>
            <a:custGeom>
              <a:avLst/>
              <a:gdLst>
                <a:gd name="T0" fmla="*/ 2147483647 w 48"/>
                <a:gd name="T1" fmla="*/ 2147483647 h 768"/>
                <a:gd name="T2" fmla="*/ 0 w 48"/>
                <a:gd name="T3" fmla="*/ 2147483647 h 768"/>
                <a:gd name="T4" fmla="*/ 0 w 48"/>
                <a:gd name="T5" fmla="*/ 0 h 768"/>
                <a:gd name="T6" fmla="*/ 2147483647 w 48"/>
                <a:gd name="T7" fmla="*/ 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768"/>
                <a:gd name="T14" fmla="*/ 48 w 48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768">
                  <a:moveTo>
                    <a:pt x="48" y="768"/>
                  </a:moveTo>
                  <a:lnTo>
                    <a:pt x="0" y="768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3276600" y="1524000"/>
              <a:ext cx="1905000" cy="15696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u-HU" sz="2400" dirty="0"/>
                <a:t>1</a:t>
              </a:r>
            </a:p>
            <a:p>
              <a:r>
                <a:rPr lang="hu-HU" sz="2400" dirty="0" smtClean="0"/>
                <a:t>     1</a:t>
              </a:r>
              <a:endParaRPr lang="hu-HU" sz="2400" dirty="0"/>
            </a:p>
            <a:p>
              <a:r>
                <a:rPr lang="hu-HU" sz="2400" dirty="0" smtClean="0"/>
                <a:t>          -</a:t>
              </a:r>
              <a:r>
                <a:rPr lang="el-GR" sz="2400" dirty="0" smtClean="0"/>
                <a:t>α</a:t>
              </a:r>
              <a:r>
                <a:rPr lang="hu-HU" sz="2400" dirty="0" smtClean="0"/>
                <a:t>   -1</a:t>
              </a:r>
              <a:endParaRPr lang="hu-HU" sz="2400" dirty="0"/>
            </a:p>
            <a:p>
              <a:r>
                <a:rPr lang="hu-HU" sz="2400" dirty="0" smtClean="0"/>
                <a:t>          -</a:t>
              </a:r>
              <a:r>
                <a:rPr lang="el-GR" sz="2400" dirty="0" smtClean="0"/>
                <a:t>β</a:t>
              </a:r>
              <a:r>
                <a:rPr lang="hu-HU" sz="2400" dirty="0" smtClean="0"/>
                <a:t>    0</a:t>
              </a:r>
              <a:endParaRPr lang="hu-HU" sz="2400" dirty="0"/>
            </a:p>
          </p:txBody>
        </p:sp>
        <p:sp>
          <p:nvSpPr>
            <p:cNvPr id="7" name="Téglalap 29"/>
            <p:cNvSpPr/>
            <p:nvPr/>
          </p:nvSpPr>
          <p:spPr>
            <a:xfrm>
              <a:off x="1980579" y="2590800"/>
              <a:ext cx="12198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/>
                </a:rPr>
                <a:t>[</a:t>
              </a:r>
              <a:r>
                <a:rPr lang="en-US" sz="2400" i="1" dirty="0" smtClean="0">
                  <a:sym typeface="Symbol"/>
                </a:rPr>
                <a:t>x,y,z,</a:t>
              </a:r>
              <a:r>
                <a:rPr lang="en-US" sz="2400" dirty="0" smtClean="0">
                  <a:sym typeface="Symbol"/>
                </a:rPr>
                <a:t>1]</a:t>
              </a:r>
              <a:endParaRPr lang="hu-HU" sz="2400" dirty="0"/>
            </a:p>
          </p:txBody>
        </p:sp>
      </p:grp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4267200" y="1219200"/>
          <a:ext cx="3976688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9" name="Equation" r:id="rId3" imgW="2120760" imgH="1091880" progId="Equation.3">
                  <p:embed/>
                </p:oleObj>
              </mc:Choice>
              <mc:Fallback>
                <p:oleObj name="Equation" r:id="rId3" imgW="2120760" imgH="1091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219200"/>
                        <a:ext cx="3976688" cy="175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um 23"/>
          <p:cNvGraphicFramePr>
            <a:graphicFrameLocks noChangeAspect="1"/>
          </p:cNvGraphicFramePr>
          <p:nvPr/>
        </p:nvGraphicFramePr>
        <p:xfrm>
          <a:off x="4876800" y="3276600"/>
          <a:ext cx="28257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0" name="Equation" r:id="rId5" imgW="1079280" imgH="215640" progId="Equation.3">
                  <p:embed/>
                </p:oleObj>
              </mc:Choice>
              <mc:Fallback>
                <p:oleObj name="Equation" r:id="rId5" imgW="10792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28257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Kanyar jobbra 24"/>
          <p:cNvSpPr/>
          <p:nvPr/>
        </p:nvSpPr>
        <p:spPr>
          <a:xfrm rot="10800000">
            <a:off x="5334000" y="4114800"/>
            <a:ext cx="1600200" cy="1295400"/>
          </a:xfrm>
          <a:prstGeom prst="bentArrow">
            <a:avLst>
              <a:gd name="adj1" fmla="val 6273"/>
              <a:gd name="adj2" fmla="val 12395"/>
              <a:gd name="adj3" fmla="val 12035"/>
              <a:gd name="adj4" fmla="val 4447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9436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Vertex processing</a:t>
            </a:r>
            <a:endParaRPr lang="hu-HU" dirty="0"/>
          </a:p>
        </p:txBody>
      </p:sp>
      <p:sp>
        <p:nvSpPr>
          <p:cNvPr id="3" name="Freeform 212"/>
          <p:cNvSpPr>
            <a:spLocks/>
          </p:cNvSpPr>
          <p:nvPr/>
        </p:nvSpPr>
        <p:spPr bwMode="auto">
          <a:xfrm>
            <a:off x="1498600" y="2295525"/>
            <a:ext cx="1524000" cy="1679575"/>
          </a:xfrm>
          <a:custGeom>
            <a:avLst/>
            <a:gdLst>
              <a:gd name="T0" fmla="*/ 0 w 960"/>
              <a:gd name="T1" fmla="*/ 2147483647 h 1058"/>
              <a:gd name="T2" fmla="*/ 2147483647 w 960"/>
              <a:gd name="T3" fmla="*/ 0 h 1058"/>
              <a:gd name="T4" fmla="*/ 2147483647 w 960"/>
              <a:gd name="T5" fmla="*/ 2147483647 h 1058"/>
              <a:gd name="T6" fmla="*/ 0 w 960"/>
              <a:gd name="T7" fmla="*/ 2147483647 h 1058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058"/>
              <a:gd name="T14" fmla="*/ 960 w 960"/>
              <a:gd name="T15" fmla="*/ 1058 h 1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058">
                <a:moveTo>
                  <a:pt x="0" y="1058"/>
                </a:moveTo>
                <a:lnTo>
                  <a:pt x="568" y="0"/>
                </a:lnTo>
                <a:lnTo>
                  <a:pt x="960" y="1056"/>
                </a:lnTo>
                <a:lnTo>
                  <a:pt x="0" y="1058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Line 224"/>
          <p:cNvSpPr>
            <a:spLocks noChangeShapeType="1"/>
          </p:cNvSpPr>
          <p:nvPr/>
        </p:nvSpPr>
        <p:spPr bwMode="auto">
          <a:xfrm flipV="1">
            <a:off x="279400" y="2905125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Line 225"/>
          <p:cNvSpPr>
            <a:spLocks noChangeShapeType="1"/>
          </p:cNvSpPr>
          <p:nvPr/>
        </p:nvSpPr>
        <p:spPr bwMode="auto">
          <a:xfrm flipV="1">
            <a:off x="279400" y="3514725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Line 226"/>
          <p:cNvSpPr>
            <a:spLocks noChangeShapeType="1"/>
          </p:cNvSpPr>
          <p:nvPr/>
        </p:nvSpPr>
        <p:spPr bwMode="auto">
          <a:xfrm>
            <a:off x="279400" y="4124325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Freeform 227"/>
          <p:cNvSpPr>
            <a:spLocks/>
          </p:cNvSpPr>
          <p:nvPr/>
        </p:nvSpPr>
        <p:spPr bwMode="auto">
          <a:xfrm>
            <a:off x="965200" y="2295525"/>
            <a:ext cx="1905000" cy="990600"/>
          </a:xfrm>
          <a:custGeom>
            <a:avLst/>
            <a:gdLst>
              <a:gd name="T0" fmla="*/ 0 w 1200"/>
              <a:gd name="T1" fmla="*/ 2147483647 h 1056"/>
              <a:gd name="T2" fmla="*/ 2147483647 w 1200"/>
              <a:gd name="T3" fmla="*/ 0 h 1056"/>
              <a:gd name="T4" fmla="*/ 2147483647 w 1200"/>
              <a:gd name="T5" fmla="*/ 2147483647 h 1056"/>
              <a:gd name="T6" fmla="*/ 0 w 1200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056"/>
              <a:gd name="T14" fmla="*/ 1200 w 1200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056">
                <a:moveTo>
                  <a:pt x="0" y="960"/>
                </a:moveTo>
                <a:lnTo>
                  <a:pt x="624" y="0"/>
                </a:lnTo>
                <a:lnTo>
                  <a:pt x="1200" y="1056"/>
                </a:lnTo>
                <a:lnTo>
                  <a:pt x="0" y="960"/>
                </a:lnTo>
                <a:close/>
              </a:path>
            </a:pathLst>
          </a:custGeom>
          <a:solidFill>
            <a:srgbClr val="35C955">
              <a:alpha val="50195"/>
            </a:srgb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Line 228"/>
          <p:cNvSpPr>
            <a:spLocks noChangeShapeType="1"/>
          </p:cNvSpPr>
          <p:nvPr/>
        </p:nvSpPr>
        <p:spPr bwMode="auto">
          <a:xfrm>
            <a:off x="889000" y="2143125"/>
            <a:ext cx="53340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Line 229"/>
          <p:cNvSpPr>
            <a:spLocks noChangeShapeType="1"/>
          </p:cNvSpPr>
          <p:nvPr/>
        </p:nvSpPr>
        <p:spPr bwMode="auto">
          <a:xfrm>
            <a:off x="889000" y="2066925"/>
            <a:ext cx="19050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Freeform 230"/>
          <p:cNvSpPr>
            <a:spLocks/>
          </p:cNvSpPr>
          <p:nvPr/>
        </p:nvSpPr>
        <p:spPr bwMode="auto">
          <a:xfrm>
            <a:off x="5086350" y="2070100"/>
            <a:ext cx="1511300" cy="1973263"/>
          </a:xfrm>
          <a:custGeom>
            <a:avLst/>
            <a:gdLst>
              <a:gd name="T0" fmla="*/ 2147483647 w 952"/>
              <a:gd name="T1" fmla="*/ 2147483647 h 1243"/>
              <a:gd name="T2" fmla="*/ 0 w 952"/>
              <a:gd name="T3" fmla="*/ 0 h 1243"/>
              <a:gd name="T4" fmla="*/ 2147483647 w 952"/>
              <a:gd name="T5" fmla="*/ 2147483647 h 1243"/>
              <a:gd name="T6" fmla="*/ 2147483647 w 952"/>
              <a:gd name="T7" fmla="*/ 2147483647 h 1243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243"/>
              <a:gd name="T14" fmla="*/ 952 w 952"/>
              <a:gd name="T15" fmla="*/ 1243 h 12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243">
                <a:moveTo>
                  <a:pt x="200" y="1243"/>
                </a:moveTo>
                <a:lnTo>
                  <a:pt x="0" y="0"/>
                </a:lnTo>
                <a:lnTo>
                  <a:pt x="952" y="602"/>
                </a:lnTo>
                <a:lnTo>
                  <a:pt x="200" y="1243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Freeform 231"/>
          <p:cNvSpPr>
            <a:spLocks/>
          </p:cNvSpPr>
          <p:nvPr/>
        </p:nvSpPr>
        <p:spPr bwMode="auto">
          <a:xfrm rot="19361196">
            <a:off x="4089400" y="2371725"/>
            <a:ext cx="1905000" cy="990600"/>
          </a:xfrm>
          <a:custGeom>
            <a:avLst/>
            <a:gdLst>
              <a:gd name="T0" fmla="*/ 0 w 1200"/>
              <a:gd name="T1" fmla="*/ 2147483647 h 1056"/>
              <a:gd name="T2" fmla="*/ 2147483647 w 1200"/>
              <a:gd name="T3" fmla="*/ 0 h 1056"/>
              <a:gd name="T4" fmla="*/ 2147483647 w 1200"/>
              <a:gd name="T5" fmla="*/ 2147483647 h 1056"/>
              <a:gd name="T6" fmla="*/ 0 w 1200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056"/>
              <a:gd name="T14" fmla="*/ 1200 w 1200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056">
                <a:moveTo>
                  <a:pt x="0" y="960"/>
                </a:moveTo>
                <a:lnTo>
                  <a:pt x="624" y="0"/>
                </a:lnTo>
                <a:lnTo>
                  <a:pt x="1200" y="1056"/>
                </a:lnTo>
                <a:lnTo>
                  <a:pt x="0" y="960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Line 232"/>
          <p:cNvSpPr>
            <a:spLocks noChangeShapeType="1"/>
          </p:cNvSpPr>
          <p:nvPr/>
        </p:nvSpPr>
        <p:spPr bwMode="auto">
          <a:xfrm rot="19361196">
            <a:off x="4432300" y="2541588"/>
            <a:ext cx="673100" cy="22177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Line 233"/>
          <p:cNvSpPr>
            <a:spLocks noChangeShapeType="1"/>
          </p:cNvSpPr>
          <p:nvPr/>
        </p:nvSpPr>
        <p:spPr bwMode="auto">
          <a:xfrm rot="19361196">
            <a:off x="3556000" y="2143125"/>
            <a:ext cx="2452688" cy="952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Line 234"/>
          <p:cNvSpPr>
            <a:spLocks noChangeShapeType="1"/>
          </p:cNvSpPr>
          <p:nvPr/>
        </p:nvSpPr>
        <p:spPr bwMode="auto">
          <a:xfrm flipH="1" flipV="1">
            <a:off x="3708400" y="1946275"/>
            <a:ext cx="0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Line 235"/>
          <p:cNvSpPr>
            <a:spLocks noChangeShapeType="1"/>
          </p:cNvSpPr>
          <p:nvPr/>
        </p:nvSpPr>
        <p:spPr bwMode="auto">
          <a:xfrm flipV="1">
            <a:off x="3779838" y="2882900"/>
            <a:ext cx="7604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6" name="Group 236"/>
          <p:cNvGrpSpPr>
            <a:grpSpLocks/>
          </p:cNvGrpSpPr>
          <p:nvPr/>
        </p:nvGrpSpPr>
        <p:grpSpPr bwMode="auto">
          <a:xfrm rot="-51341">
            <a:off x="3094038" y="2462213"/>
            <a:ext cx="833437" cy="820737"/>
            <a:chOff x="261" y="1629"/>
            <a:chExt cx="525" cy="517"/>
          </a:xfrm>
        </p:grpSpPr>
        <p:sp>
          <p:nvSpPr>
            <p:cNvPr id="17" name="Line 237"/>
            <p:cNvSpPr>
              <a:spLocks noChangeShapeType="1"/>
            </p:cNvSpPr>
            <p:nvPr/>
          </p:nvSpPr>
          <p:spPr bwMode="auto">
            <a:xfrm flipV="1">
              <a:off x="261" y="1743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" name="Line 238"/>
            <p:cNvSpPr>
              <a:spLocks noChangeShapeType="1"/>
            </p:cNvSpPr>
            <p:nvPr/>
          </p:nvSpPr>
          <p:spPr bwMode="auto">
            <a:xfrm>
              <a:off x="261" y="1894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" name="Oval 239"/>
            <p:cNvSpPr>
              <a:spLocks noChangeArrowheads="1"/>
            </p:cNvSpPr>
            <p:nvPr/>
          </p:nvSpPr>
          <p:spPr bwMode="auto">
            <a:xfrm>
              <a:off x="565" y="1768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" name="Oval 240"/>
            <p:cNvSpPr>
              <a:spLocks noChangeArrowheads="1"/>
            </p:cNvSpPr>
            <p:nvPr/>
          </p:nvSpPr>
          <p:spPr bwMode="auto">
            <a:xfrm>
              <a:off x="626" y="1818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" name="Freeform 241"/>
            <p:cNvSpPr>
              <a:spLocks/>
            </p:cNvSpPr>
            <p:nvPr/>
          </p:nvSpPr>
          <p:spPr bwMode="auto">
            <a:xfrm>
              <a:off x="626" y="1642"/>
              <a:ext cx="92" cy="101"/>
            </a:xfrm>
            <a:custGeom>
              <a:avLst/>
              <a:gdLst>
                <a:gd name="T0" fmla="*/ 0 w 144"/>
                <a:gd name="T1" fmla="*/ 4 h 192"/>
                <a:gd name="T2" fmla="*/ 6 w 144"/>
                <a:gd name="T3" fmla="*/ 3 h 192"/>
                <a:gd name="T4" fmla="*/ 1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Freeform 242"/>
            <p:cNvSpPr>
              <a:spLocks/>
            </p:cNvSpPr>
            <p:nvPr/>
          </p:nvSpPr>
          <p:spPr bwMode="auto">
            <a:xfrm>
              <a:off x="657" y="1661"/>
              <a:ext cx="122" cy="82"/>
            </a:xfrm>
            <a:custGeom>
              <a:avLst/>
              <a:gdLst>
                <a:gd name="T0" fmla="*/ 0 w 192"/>
                <a:gd name="T1" fmla="*/ 3 h 156"/>
                <a:gd name="T2" fmla="*/ 9 w 192"/>
                <a:gd name="T3" fmla="*/ 3 h 156"/>
                <a:gd name="T4" fmla="*/ 13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3" name="Freeform 243"/>
            <p:cNvSpPr>
              <a:spLocks/>
            </p:cNvSpPr>
            <p:nvPr/>
          </p:nvSpPr>
          <p:spPr bwMode="auto">
            <a:xfrm>
              <a:off x="626" y="2020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0 w 252"/>
                <a:gd name="T3" fmla="*/ 1 h 144"/>
                <a:gd name="T4" fmla="*/ 17 w 252"/>
                <a:gd name="T5" fmla="*/ 3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" name="Freeform 244"/>
            <p:cNvSpPr>
              <a:spLocks/>
            </p:cNvSpPr>
            <p:nvPr/>
          </p:nvSpPr>
          <p:spPr bwMode="auto">
            <a:xfrm>
              <a:off x="626" y="2020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8 w 144"/>
                <a:gd name="T3" fmla="*/ 3 h 240"/>
                <a:gd name="T4" fmla="*/ 10 w 144"/>
                <a:gd name="T5" fmla="*/ 5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" name="Freeform 245"/>
            <p:cNvSpPr>
              <a:spLocks/>
            </p:cNvSpPr>
            <p:nvPr/>
          </p:nvSpPr>
          <p:spPr bwMode="auto">
            <a:xfrm>
              <a:off x="626" y="2020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3 w 48"/>
                <a:gd name="T3" fmla="*/ 3 h 240"/>
                <a:gd name="T4" fmla="*/ 0 w 48"/>
                <a:gd name="T5" fmla="*/ 5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" name="Freeform 246"/>
            <p:cNvSpPr>
              <a:spLocks/>
            </p:cNvSpPr>
            <p:nvPr/>
          </p:nvSpPr>
          <p:spPr bwMode="auto">
            <a:xfrm>
              <a:off x="642" y="1629"/>
              <a:ext cx="33" cy="114"/>
            </a:xfrm>
            <a:custGeom>
              <a:avLst/>
              <a:gdLst>
                <a:gd name="T0" fmla="*/ 0 w 52"/>
                <a:gd name="T1" fmla="*/ 5 h 216"/>
                <a:gd name="T2" fmla="*/ 3 w 52"/>
                <a:gd name="T3" fmla="*/ 2 h 216"/>
                <a:gd name="T4" fmla="*/ 2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7" name="Line 247"/>
          <p:cNvSpPr>
            <a:spLocks noChangeShapeType="1"/>
          </p:cNvSpPr>
          <p:nvPr/>
        </p:nvSpPr>
        <p:spPr bwMode="auto">
          <a:xfrm>
            <a:off x="4191000" y="2209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" name="Line 248"/>
          <p:cNvSpPr>
            <a:spLocks noChangeShapeType="1"/>
          </p:cNvSpPr>
          <p:nvPr/>
        </p:nvSpPr>
        <p:spPr bwMode="auto">
          <a:xfrm>
            <a:off x="5792788" y="1527175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Freeform 249"/>
          <p:cNvSpPr>
            <a:spLocks/>
          </p:cNvSpPr>
          <p:nvPr/>
        </p:nvSpPr>
        <p:spPr bwMode="auto">
          <a:xfrm>
            <a:off x="7948613" y="1747838"/>
            <a:ext cx="1016000" cy="1557337"/>
          </a:xfrm>
          <a:custGeom>
            <a:avLst/>
            <a:gdLst>
              <a:gd name="T0" fmla="*/ 2147483647 w 753"/>
              <a:gd name="T1" fmla="*/ 2147483647 h 981"/>
              <a:gd name="T2" fmla="*/ 0 w 753"/>
              <a:gd name="T3" fmla="*/ 0 h 981"/>
              <a:gd name="T4" fmla="*/ 2147483647 w 753"/>
              <a:gd name="T5" fmla="*/ 2147483647 h 981"/>
              <a:gd name="T6" fmla="*/ 2147483647 w 753"/>
              <a:gd name="T7" fmla="*/ 2147483647 h 981"/>
              <a:gd name="T8" fmla="*/ 0 60000 65536"/>
              <a:gd name="T9" fmla="*/ 0 60000 65536"/>
              <a:gd name="T10" fmla="*/ 0 60000 65536"/>
              <a:gd name="T11" fmla="*/ 0 60000 65536"/>
              <a:gd name="T12" fmla="*/ 0 w 753"/>
              <a:gd name="T13" fmla="*/ 0 h 981"/>
              <a:gd name="T14" fmla="*/ 753 w 753"/>
              <a:gd name="T15" fmla="*/ 981 h 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3" h="981">
                <a:moveTo>
                  <a:pt x="101" y="981"/>
                </a:moveTo>
                <a:lnTo>
                  <a:pt x="0" y="0"/>
                </a:lnTo>
                <a:lnTo>
                  <a:pt x="753" y="593"/>
                </a:lnTo>
                <a:lnTo>
                  <a:pt x="101" y="981"/>
                </a:lnTo>
                <a:close/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Freeform 250"/>
          <p:cNvSpPr>
            <a:spLocks/>
          </p:cNvSpPr>
          <p:nvPr/>
        </p:nvSpPr>
        <p:spPr bwMode="auto">
          <a:xfrm>
            <a:off x="7308850" y="1841500"/>
            <a:ext cx="1774825" cy="1689100"/>
          </a:xfrm>
          <a:custGeom>
            <a:avLst/>
            <a:gdLst>
              <a:gd name="T0" fmla="*/ 0 w 1109"/>
              <a:gd name="T1" fmla="*/ 2147483647 h 1132"/>
              <a:gd name="T2" fmla="*/ 2147483647 w 1109"/>
              <a:gd name="T3" fmla="*/ 0 h 1132"/>
              <a:gd name="T4" fmla="*/ 2147483647 w 1109"/>
              <a:gd name="T5" fmla="*/ 2147483647 h 1132"/>
              <a:gd name="T6" fmla="*/ 0 w 1109"/>
              <a:gd name="T7" fmla="*/ 2147483647 h 1132"/>
              <a:gd name="T8" fmla="*/ 0 60000 65536"/>
              <a:gd name="T9" fmla="*/ 0 60000 65536"/>
              <a:gd name="T10" fmla="*/ 0 60000 65536"/>
              <a:gd name="T11" fmla="*/ 0 60000 65536"/>
              <a:gd name="T12" fmla="*/ 0 w 1109"/>
              <a:gd name="T13" fmla="*/ 0 h 1132"/>
              <a:gd name="T14" fmla="*/ 1109 w 1109"/>
              <a:gd name="T15" fmla="*/ 1132 h 1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9" h="1132">
                <a:moveTo>
                  <a:pt x="0" y="1132"/>
                </a:moveTo>
                <a:lnTo>
                  <a:pt x="79" y="0"/>
                </a:lnTo>
                <a:lnTo>
                  <a:pt x="1109" y="325"/>
                </a:lnTo>
                <a:lnTo>
                  <a:pt x="0" y="1132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Line 251"/>
          <p:cNvSpPr>
            <a:spLocks noChangeShapeType="1"/>
          </p:cNvSpPr>
          <p:nvPr/>
        </p:nvSpPr>
        <p:spPr bwMode="auto">
          <a:xfrm flipV="1">
            <a:off x="7812088" y="1370013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" name="Line 252"/>
          <p:cNvSpPr>
            <a:spLocks noChangeShapeType="1"/>
          </p:cNvSpPr>
          <p:nvPr/>
        </p:nvSpPr>
        <p:spPr bwMode="auto">
          <a:xfrm>
            <a:off x="6877050" y="2593975"/>
            <a:ext cx="201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Line 253"/>
          <p:cNvSpPr>
            <a:spLocks noChangeShapeType="1"/>
          </p:cNvSpPr>
          <p:nvPr/>
        </p:nvSpPr>
        <p:spPr bwMode="auto">
          <a:xfrm>
            <a:off x="6908800" y="1774825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4" name="Line 254"/>
          <p:cNvSpPr>
            <a:spLocks noChangeShapeType="1"/>
          </p:cNvSpPr>
          <p:nvPr/>
        </p:nvSpPr>
        <p:spPr bwMode="auto">
          <a:xfrm>
            <a:off x="6908800" y="3375025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" name="Rectangle 255"/>
          <p:cNvSpPr>
            <a:spLocks noChangeArrowheads="1"/>
          </p:cNvSpPr>
          <p:nvPr/>
        </p:nvSpPr>
        <p:spPr bwMode="auto">
          <a:xfrm>
            <a:off x="6908800" y="1622425"/>
            <a:ext cx="182880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" name="Rectangle 256"/>
          <p:cNvSpPr>
            <a:spLocks noChangeArrowheads="1"/>
          </p:cNvSpPr>
          <p:nvPr/>
        </p:nvSpPr>
        <p:spPr bwMode="auto">
          <a:xfrm>
            <a:off x="0" y="1447800"/>
            <a:ext cx="3048000" cy="3235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7" name="Text Box 257"/>
          <p:cNvSpPr txBox="1">
            <a:spLocks noChangeArrowheads="1"/>
          </p:cNvSpPr>
          <p:nvPr/>
        </p:nvSpPr>
        <p:spPr bwMode="auto">
          <a:xfrm>
            <a:off x="990600" y="4191000"/>
            <a:ext cx="193142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/>
              <a:t>Virtual World</a:t>
            </a:r>
            <a:endParaRPr lang="hu-HU" sz="2200" b="1" dirty="0"/>
          </a:p>
        </p:txBody>
      </p:sp>
      <p:sp>
        <p:nvSpPr>
          <p:cNvPr id="38" name="Rectangle 258"/>
          <p:cNvSpPr>
            <a:spLocks noChangeArrowheads="1"/>
          </p:cNvSpPr>
          <p:nvPr/>
        </p:nvSpPr>
        <p:spPr bwMode="auto">
          <a:xfrm>
            <a:off x="3048000" y="1447800"/>
            <a:ext cx="3581400" cy="3235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" name="Text Box 259"/>
          <p:cNvSpPr txBox="1">
            <a:spLocks noChangeArrowheads="1"/>
          </p:cNvSpPr>
          <p:nvPr/>
        </p:nvSpPr>
        <p:spPr bwMode="auto">
          <a:xfrm>
            <a:off x="3203575" y="3962400"/>
            <a:ext cx="261481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/>
              <a:t>Camera transform</a:t>
            </a:r>
            <a:endParaRPr lang="hu-HU" sz="2200" b="1" dirty="0"/>
          </a:p>
        </p:txBody>
      </p:sp>
      <p:sp>
        <p:nvSpPr>
          <p:cNvPr id="40" name="Rectangle 260"/>
          <p:cNvSpPr>
            <a:spLocks noChangeArrowheads="1"/>
          </p:cNvSpPr>
          <p:nvPr/>
        </p:nvSpPr>
        <p:spPr bwMode="auto">
          <a:xfrm>
            <a:off x="6629400" y="1441450"/>
            <a:ext cx="2514600" cy="3241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" name="Text Box 261"/>
          <p:cNvSpPr txBox="1">
            <a:spLocks noChangeArrowheads="1"/>
          </p:cNvSpPr>
          <p:nvPr/>
        </p:nvSpPr>
        <p:spPr bwMode="auto">
          <a:xfrm>
            <a:off x="6705600" y="3657600"/>
            <a:ext cx="1770036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/>
              <a:t>Perspective</a:t>
            </a:r>
            <a:br>
              <a:rPr lang="en-US" sz="2200" b="1" dirty="0" smtClean="0"/>
            </a:br>
            <a:r>
              <a:rPr lang="en-US" sz="2200" b="1" dirty="0" smtClean="0"/>
              <a:t>transform</a:t>
            </a:r>
            <a:endParaRPr lang="hu-HU" sz="2200" b="1" dirty="0"/>
          </a:p>
        </p:txBody>
      </p:sp>
      <p:sp>
        <p:nvSpPr>
          <p:cNvPr id="42" name="Freeform 277"/>
          <p:cNvSpPr>
            <a:spLocks/>
          </p:cNvSpPr>
          <p:nvPr/>
        </p:nvSpPr>
        <p:spPr bwMode="auto">
          <a:xfrm rot="21017614">
            <a:off x="0" y="3200400"/>
            <a:ext cx="1066800" cy="685800"/>
          </a:xfrm>
          <a:custGeom>
            <a:avLst/>
            <a:gdLst>
              <a:gd name="T0" fmla="*/ 0 w 1200"/>
              <a:gd name="T1" fmla="*/ 2147483647 h 1056"/>
              <a:gd name="T2" fmla="*/ 2147483647 w 1200"/>
              <a:gd name="T3" fmla="*/ 0 h 1056"/>
              <a:gd name="T4" fmla="*/ 2147483647 w 1200"/>
              <a:gd name="T5" fmla="*/ 2147483647 h 1056"/>
              <a:gd name="T6" fmla="*/ 0 w 1200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056"/>
              <a:gd name="T14" fmla="*/ 1200 w 1200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056">
                <a:moveTo>
                  <a:pt x="0" y="960"/>
                </a:moveTo>
                <a:lnTo>
                  <a:pt x="624" y="0"/>
                </a:lnTo>
                <a:lnTo>
                  <a:pt x="1200" y="1056"/>
                </a:lnTo>
                <a:lnTo>
                  <a:pt x="0" y="960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Freeform 278"/>
          <p:cNvSpPr>
            <a:spLocks/>
          </p:cNvSpPr>
          <p:nvPr/>
        </p:nvSpPr>
        <p:spPr bwMode="auto">
          <a:xfrm rot="1506515">
            <a:off x="228600" y="3733800"/>
            <a:ext cx="787400" cy="698500"/>
          </a:xfrm>
          <a:custGeom>
            <a:avLst/>
            <a:gdLst>
              <a:gd name="T0" fmla="*/ 0 w 960"/>
              <a:gd name="T1" fmla="*/ 2147483647 h 1058"/>
              <a:gd name="T2" fmla="*/ 2147483647 w 960"/>
              <a:gd name="T3" fmla="*/ 0 h 1058"/>
              <a:gd name="T4" fmla="*/ 2147483647 w 960"/>
              <a:gd name="T5" fmla="*/ 2147483647 h 1058"/>
              <a:gd name="T6" fmla="*/ 0 w 960"/>
              <a:gd name="T7" fmla="*/ 2147483647 h 1058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058"/>
              <a:gd name="T14" fmla="*/ 960 w 960"/>
              <a:gd name="T15" fmla="*/ 1058 h 1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058">
                <a:moveTo>
                  <a:pt x="0" y="1058"/>
                </a:moveTo>
                <a:lnTo>
                  <a:pt x="568" y="0"/>
                </a:lnTo>
                <a:lnTo>
                  <a:pt x="960" y="1056"/>
                </a:lnTo>
                <a:lnTo>
                  <a:pt x="0" y="1058"/>
                </a:lnTo>
                <a:close/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4" name="Line 279"/>
          <p:cNvSpPr>
            <a:spLocks noChangeShapeType="1"/>
          </p:cNvSpPr>
          <p:nvPr/>
        </p:nvSpPr>
        <p:spPr bwMode="auto">
          <a:xfrm flipV="1">
            <a:off x="533400" y="2895600"/>
            <a:ext cx="1143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5" name="Line 280"/>
          <p:cNvSpPr>
            <a:spLocks noChangeShapeType="1"/>
          </p:cNvSpPr>
          <p:nvPr/>
        </p:nvSpPr>
        <p:spPr bwMode="auto">
          <a:xfrm flipV="1">
            <a:off x="685800" y="3581400"/>
            <a:ext cx="1447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" name="Line 281"/>
          <p:cNvSpPr>
            <a:spLocks noChangeShapeType="1"/>
          </p:cNvSpPr>
          <p:nvPr/>
        </p:nvSpPr>
        <p:spPr bwMode="auto">
          <a:xfrm flipH="1">
            <a:off x="762000" y="1752600"/>
            <a:ext cx="8382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7" name="Line 282"/>
          <p:cNvSpPr>
            <a:spLocks noChangeShapeType="1"/>
          </p:cNvSpPr>
          <p:nvPr/>
        </p:nvSpPr>
        <p:spPr bwMode="auto">
          <a:xfrm>
            <a:off x="914400" y="20574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8" name="Line 283"/>
          <p:cNvSpPr>
            <a:spLocks noChangeShapeType="1"/>
          </p:cNvSpPr>
          <p:nvPr/>
        </p:nvSpPr>
        <p:spPr bwMode="auto">
          <a:xfrm flipV="1">
            <a:off x="914400" y="15240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" name="Oval 286"/>
          <p:cNvSpPr>
            <a:spLocks noChangeArrowheads="1"/>
          </p:cNvSpPr>
          <p:nvPr/>
        </p:nvSpPr>
        <p:spPr bwMode="auto">
          <a:xfrm>
            <a:off x="395288" y="3170238"/>
            <a:ext cx="215900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0" name="Oval 287"/>
          <p:cNvSpPr>
            <a:spLocks noChangeArrowheads="1"/>
          </p:cNvSpPr>
          <p:nvPr/>
        </p:nvSpPr>
        <p:spPr bwMode="auto">
          <a:xfrm>
            <a:off x="1042988" y="3746500"/>
            <a:ext cx="215900" cy="144463"/>
          </a:xfrm>
          <a:prstGeom prst="ellipse">
            <a:avLst/>
          </a:prstGeom>
          <a:solidFill>
            <a:srgbClr val="35C955"/>
          </a:solidFill>
          <a:ln w="12700" algn="ctr">
            <a:solidFill>
              <a:srgbClr val="35C955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1" name="Oval 288"/>
          <p:cNvSpPr>
            <a:spLocks noChangeArrowheads="1"/>
          </p:cNvSpPr>
          <p:nvPr/>
        </p:nvSpPr>
        <p:spPr bwMode="auto">
          <a:xfrm>
            <a:off x="0" y="3817938"/>
            <a:ext cx="250825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2" name="Oval 289"/>
          <p:cNvSpPr>
            <a:spLocks noChangeArrowheads="1"/>
          </p:cNvSpPr>
          <p:nvPr/>
        </p:nvSpPr>
        <p:spPr bwMode="auto">
          <a:xfrm>
            <a:off x="1835150" y="2233613"/>
            <a:ext cx="215900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3" name="Oval 290"/>
          <p:cNvSpPr>
            <a:spLocks noChangeArrowheads="1"/>
          </p:cNvSpPr>
          <p:nvPr/>
        </p:nvSpPr>
        <p:spPr bwMode="auto">
          <a:xfrm>
            <a:off x="900113" y="3098800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4" name="Oval 291"/>
          <p:cNvSpPr>
            <a:spLocks noChangeArrowheads="1"/>
          </p:cNvSpPr>
          <p:nvPr/>
        </p:nvSpPr>
        <p:spPr bwMode="auto">
          <a:xfrm>
            <a:off x="2771775" y="3170238"/>
            <a:ext cx="215900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5" name="Oval 292"/>
          <p:cNvSpPr>
            <a:spLocks noChangeArrowheads="1"/>
          </p:cNvSpPr>
          <p:nvPr/>
        </p:nvSpPr>
        <p:spPr bwMode="auto">
          <a:xfrm>
            <a:off x="2843213" y="3890963"/>
            <a:ext cx="215900" cy="142875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56" name="Oval 293"/>
          <p:cNvSpPr>
            <a:spLocks noChangeArrowheads="1"/>
          </p:cNvSpPr>
          <p:nvPr/>
        </p:nvSpPr>
        <p:spPr bwMode="auto">
          <a:xfrm>
            <a:off x="1403350" y="3890963"/>
            <a:ext cx="215900" cy="142875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7" name="Oval 296"/>
          <p:cNvSpPr>
            <a:spLocks noChangeArrowheads="1"/>
          </p:cNvSpPr>
          <p:nvPr/>
        </p:nvSpPr>
        <p:spPr bwMode="auto">
          <a:xfrm>
            <a:off x="4427538" y="3675063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8" name="Oval 297"/>
          <p:cNvSpPr>
            <a:spLocks noChangeArrowheads="1"/>
          </p:cNvSpPr>
          <p:nvPr/>
        </p:nvSpPr>
        <p:spPr bwMode="auto">
          <a:xfrm>
            <a:off x="6011863" y="2593975"/>
            <a:ext cx="215900" cy="144463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9" name="Oval 298"/>
          <p:cNvSpPr>
            <a:spLocks noChangeArrowheads="1"/>
          </p:cNvSpPr>
          <p:nvPr/>
        </p:nvSpPr>
        <p:spPr bwMode="auto">
          <a:xfrm>
            <a:off x="6443663" y="2954338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0" name="Oval 301"/>
          <p:cNvSpPr>
            <a:spLocks noChangeArrowheads="1"/>
          </p:cNvSpPr>
          <p:nvPr/>
        </p:nvSpPr>
        <p:spPr bwMode="auto">
          <a:xfrm>
            <a:off x="5292725" y="3890963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1" name="Oval 302"/>
          <p:cNvSpPr>
            <a:spLocks noChangeArrowheads="1"/>
          </p:cNvSpPr>
          <p:nvPr/>
        </p:nvSpPr>
        <p:spPr bwMode="auto">
          <a:xfrm>
            <a:off x="5003800" y="2017713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2" name="Oval 303"/>
          <p:cNvSpPr>
            <a:spLocks noChangeArrowheads="1"/>
          </p:cNvSpPr>
          <p:nvPr/>
        </p:nvSpPr>
        <p:spPr bwMode="auto">
          <a:xfrm>
            <a:off x="4716463" y="2378075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3" name="Oval 304"/>
          <p:cNvSpPr>
            <a:spLocks noChangeArrowheads="1"/>
          </p:cNvSpPr>
          <p:nvPr/>
        </p:nvSpPr>
        <p:spPr bwMode="auto">
          <a:xfrm>
            <a:off x="7380288" y="1801813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4" name="Oval 305"/>
          <p:cNvSpPr>
            <a:spLocks noChangeArrowheads="1"/>
          </p:cNvSpPr>
          <p:nvPr/>
        </p:nvSpPr>
        <p:spPr bwMode="auto">
          <a:xfrm>
            <a:off x="8928100" y="2233613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5" name="Oval 306"/>
          <p:cNvSpPr>
            <a:spLocks noChangeArrowheads="1"/>
          </p:cNvSpPr>
          <p:nvPr/>
        </p:nvSpPr>
        <p:spPr bwMode="auto">
          <a:xfrm>
            <a:off x="7235825" y="3386138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6" name="Oval 310"/>
          <p:cNvSpPr>
            <a:spLocks noChangeArrowheads="1"/>
          </p:cNvSpPr>
          <p:nvPr/>
        </p:nvSpPr>
        <p:spPr bwMode="auto">
          <a:xfrm>
            <a:off x="684213" y="4467225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7" name="Oval 311"/>
          <p:cNvSpPr>
            <a:spLocks noChangeArrowheads="1"/>
          </p:cNvSpPr>
          <p:nvPr/>
        </p:nvSpPr>
        <p:spPr bwMode="auto">
          <a:xfrm>
            <a:off x="755650" y="3746500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8" name="Oval 312"/>
          <p:cNvSpPr>
            <a:spLocks noChangeArrowheads="1"/>
          </p:cNvSpPr>
          <p:nvPr/>
        </p:nvSpPr>
        <p:spPr bwMode="auto">
          <a:xfrm>
            <a:off x="0" y="4178300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" name="Oval 313"/>
          <p:cNvSpPr>
            <a:spLocks noChangeArrowheads="1"/>
          </p:cNvSpPr>
          <p:nvPr/>
        </p:nvSpPr>
        <p:spPr bwMode="auto">
          <a:xfrm>
            <a:off x="8027988" y="3241675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0" name="Oval 314"/>
          <p:cNvSpPr>
            <a:spLocks noChangeArrowheads="1"/>
          </p:cNvSpPr>
          <p:nvPr/>
        </p:nvSpPr>
        <p:spPr bwMode="auto">
          <a:xfrm>
            <a:off x="7885113" y="1658938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1" name="Oval 315"/>
          <p:cNvSpPr>
            <a:spLocks noChangeArrowheads="1"/>
          </p:cNvSpPr>
          <p:nvPr/>
        </p:nvSpPr>
        <p:spPr bwMode="auto">
          <a:xfrm>
            <a:off x="8928100" y="2593975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2" name="Text Box 319"/>
          <p:cNvSpPr txBox="1">
            <a:spLocks noChangeArrowheads="1"/>
          </p:cNvSpPr>
          <p:nvPr/>
        </p:nvSpPr>
        <p:spPr bwMode="auto">
          <a:xfrm>
            <a:off x="1979613" y="1441450"/>
            <a:ext cx="2012950" cy="427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200" b="1"/>
              <a:t>MODELVIEW</a:t>
            </a:r>
          </a:p>
        </p:txBody>
      </p:sp>
      <p:sp>
        <p:nvSpPr>
          <p:cNvPr id="73" name="Text Box 320"/>
          <p:cNvSpPr txBox="1">
            <a:spLocks noChangeArrowheads="1"/>
          </p:cNvSpPr>
          <p:nvPr/>
        </p:nvSpPr>
        <p:spPr bwMode="auto">
          <a:xfrm>
            <a:off x="5364163" y="1441450"/>
            <a:ext cx="2014537" cy="427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200" b="1"/>
              <a:t>PROJECTION</a:t>
            </a:r>
          </a:p>
        </p:txBody>
      </p:sp>
      <p:grpSp>
        <p:nvGrpSpPr>
          <p:cNvPr id="74" name="Group 213"/>
          <p:cNvGrpSpPr>
            <a:grpSpLocks/>
          </p:cNvGrpSpPr>
          <p:nvPr/>
        </p:nvGrpSpPr>
        <p:grpSpPr bwMode="auto">
          <a:xfrm rot="2187463">
            <a:off x="160367" y="1387152"/>
            <a:ext cx="833438" cy="814230"/>
            <a:chOff x="261" y="1629"/>
            <a:chExt cx="525" cy="517"/>
          </a:xfrm>
        </p:grpSpPr>
        <p:sp>
          <p:nvSpPr>
            <p:cNvPr id="75" name="Line 214"/>
            <p:cNvSpPr>
              <a:spLocks noChangeShapeType="1"/>
            </p:cNvSpPr>
            <p:nvPr/>
          </p:nvSpPr>
          <p:spPr bwMode="auto">
            <a:xfrm flipV="1">
              <a:off x="261" y="1743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6" name="Line 215"/>
            <p:cNvSpPr>
              <a:spLocks noChangeShapeType="1"/>
            </p:cNvSpPr>
            <p:nvPr/>
          </p:nvSpPr>
          <p:spPr bwMode="auto">
            <a:xfrm>
              <a:off x="261" y="1894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" name="Oval 216"/>
            <p:cNvSpPr>
              <a:spLocks noChangeArrowheads="1"/>
            </p:cNvSpPr>
            <p:nvPr/>
          </p:nvSpPr>
          <p:spPr bwMode="auto">
            <a:xfrm>
              <a:off x="565" y="1768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8" name="Oval 217"/>
            <p:cNvSpPr>
              <a:spLocks noChangeArrowheads="1"/>
            </p:cNvSpPr>
            <p:nvPr/>
          </p:nvSpPr>
          <p:spPr bwMode="auto">
            <a:xfrm>
              <a:off x="626" y="1818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9" name="Freeform 218"/>
            <p:cNvSpPr>
              <a:spLocks/>
            </p:cNvSpPr>
            <p:nvPr/>
          </p:nvSpPr>
          <p:spPr bwMode="auto">
            <a:xfrm>
              <a:off x="626" y="1642"/>
              <a:ext cx="92" cy="101"/>
            </a:xfrm>
            <a:custGeom>
              <a:avLst/>
              <a:gdLst>
                <a:gd name="T0" fmla="*/ 0 w 144"/>
                <a:gd name="T1" fmla="*/ 4 h 192"/>
                <a:gd name="T2" fmla="*/ 6 w 144"/>
                <a:gd name="T3" fmla="*/ 3 h 192"/>
                <a:gd name="T4" fmla="*/ 1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0" name="Freeform 219"/>
            <p:cNvSpPr>
              <a:spLocks/>
            </p:cNvSpPr>
            <p:nvPr/>
          </p:nvSpPr>
          <p:spPr bwMode="auto">
            <a:xfrm>
              <a:off x="657" y="1661"/>
              <a:ext cx="122" cy="82"/>
            </a:xfrm>
            <a:custGeom>
              <a:avLst/>
              <a:gdLst>
                <a:gd name="T0" fmla="*/ 0 w 192"/>
                <a:gd name="T1" fmla="*/ 3 h 156"/>
                <a:gd name="T2" fmla="*/ 9 w 192"/>
                <a:gd name="T3" fmla="*/ 3 h 156"/>
                <a:gd name="T4" fmla="*/ 13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1" name="Freeform 220"/>
            <p:cNvSpPr>
              <a:spLocks/>
            </p:cNvSpPr>
            <p:nvPr/>
          </p:nvSpPr>
          <p:spPr bwMode="auto">
            <a:xfrm>
              <a:off x="626" y="2020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0 w 252"/>
                <a:gd name="T3" fmla="*/ 1 h 144"/>
                <a:gd name="T4" fmla="*/ 17 w 252"/>
                <a:gd name="T5" fmla="*/ 3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626" y="2020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8 w 144"/>
                <a:gd name="T3" fmla="*/ 3 h 240"/>
                <a:gd name="T4" fmla="*/ 10 w 144"/>
                <a:gd name="T5" fmla="*/ 5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3" name="Freeform 222"/>
            <p:cNvSpPr>
              <a:spLocks/>
            </p:cNvSpPr>
            <p:nvPr/>
          </p:nvSpPr>
          <p:spPr bwMode="auto">
            <a:xfrm>
              <a:off x="626" y="2020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3 w 48"/>
                <a:gd name="T3" fmla="*/ 3 h 240"/>
                <a:gd name="T4" fmla="*/ 0 w 48"/>
                <a:gd name="T5" fmla="*/ 5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4" name="Freeform 223"/>
            <p:cNvSpPr>
              <a:spLocks/>
            </p:cNvSpPr>
            <p:nvPr/>
          </p:nvSpPr>
          <p:spPr bwMode="auto">
            <a:xfrm>
              <a:off x="642" y="1629"/>
              <a:ext cx="33" cy="114"/>
            </a:xfrm>
            <a:custGeom>
              <a:avLst/>
              <a:gdLst>
                <a:gd name="T0" fmla="*/ 0 w 52"/>
                <a:gd name="T1" fmla="*/ 5 h 216"/>
                <a:gd name="T2" fmla="*/ 3 w 52"/>
                <a:gd name="T3" fmla="*/ 2 h 216"/>
                <a:gd name="T4" fmla="*/ 2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85" name="Téglalap 84"/>
          <p:cNvSpPr/>
          <p:nvPr/>
        </p:nvSpPr>
        <p:spPr>
          <a:xfrm>
            <a:off x="762000" y="5105400"/>
            <a:ext cx="8038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Symbol"/>
              </a:rPr>
              <a:t>[</a:t>
            </a:r>
            <a:r>
              <a:rPr lang="en-US" sz="3200" i="1" dirty="0" smtClean="0">
                <a:sym typeface="Symbol"/>
              </a:rPr>
              <a:t>x</a:t>
            </a:r>
            <a:r>
              <a:rPr lang="hu-HU" sz="3200" i="1" dirty="0" smtClean="0">
                <a:sym typeface="Symbol"/>
              </a:rPr>
              <a:t>,</a:t>
            </a:r>
            <a:r>
              <a:rPr lang="en-US" sz="3200" i="1" dirty="0" smtClean="0">
                <a:sym typeface="Symbol"/>
              </a:rPr>
              <a:t>y</a:t>
            </a:r>
            <a:r>
              <a:rPr lang="hu-HU" sz="3200" i="1" dirty="0" smtClean="0">
                <a:sym typeface="Symbol"/>
              </a:rPr>
              <a:t>,</a:t>
            </a:r>
            <a:r>
              <a:rPr lang="en-US" sz="3200" i="1" dirty="0" smtClean="0">
                <a:sym typeface="Symbol"/>
              </a:rPr>
              <a:t>z</a:t>
            </a:r>
            <a:r>
              <a:rPr lang="hu-HU" sz="3200" i="1" dirty="0" smtClean="0">
                <a:sym typeface="Symbol"/>
              </a:rPr>
              <a:t>,</a:t>
            </a:r>
            <a:r>
              <a:rPr lang="hu-HU" sz="3200" dirty="0" smtClean="0">
                <a:sym typeface="Symbol"/>
              </a:rPr>
              <a:t>1</a:t>
            </a:r>
            <a:r>
              <a:rPr lang="en-US" sz="3200" dirty="0" smtClean="0">
                <a:sym typeface="Symbol"/>
              </a:rPr>
              <a:t>]</a:t>
            </a:r>
            <a:r>
              <a:rPr lang="hu-HU" sz="3200" dirty="0" smtClean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</a:t>
            </a:r>
            <a:r>
              <a:rPr lang="hu-HU" sz="3200" dirty="0" err="1" smtClean="0">
                <a:sym typeface="Symbol"/>
              </a:rPr>
              <a:t>T</a:t>
            </a:r>
            <a:r>
              <a:rPr lang="hu-HU" sz="3200" baseline="-25000" dirty="0" err="1" smtClean="0">
                <a:sym typeface="Symbol"/>
              </a:rPr>
              <a:t>modelviewproj</a:t>
            </a:r>
            <a:r>
              <a:rPr lang="en-US" sz="3200" dirty="0" smtClean="0">
                <a:sym typeface="Symbol"/>
              </a:rPr>
              <a:t> </a:t>
            </a:r>
            <a:r>
              <a:rPr lang="hu-HU" sz="3200" dirty="0" smtClean="0">
                <a:sym typeface="Symbol"/>
              </a:rPr>
              <a:t>             =       </a:t>
            </a:r>
            <a:r>
              <a:rPr lang="en-US" sz="3200" dirty="0" smtClean="0">
                <a:sym typeface="Symbol"/>
              </a:rPr>
              <a:t>[</a:t>
            </a:r>
            <a:r>
              <a:rPr lang="hu-HU" sz="3200" i="1" dirty="0" smtClean="0">
                <a:sym typeface="Symbol"/>
              </a:rPr>
              <a:t>X,Y,Z,w</a:t>
            </a:r>
            <a:r>
              <a:rPr lang="en-US" sz="3200" dirty="0" smtClean="0">
                <a:sym typeface="Symbol"/>
              </a:rPr>
              <a:t>]</a:t>
            </a:r>
            <a:endParaRPr lang="hu-HU" sz="3200" baseline="-25000" dirty="0"/>
          </a:p>
        </p:txBody>
      </p:sp>
      <p:sp>
        <p:nvSpPr>
          <p:cNvPr id="86" name="Szövegdoboz 85"/>
          <p:cNvSpPr txBox="1"/>
          <p:nvPr/>
        </p:nvSpPr>
        <p:spPr>
          <a:xfrm>
            <a:off x="7924800" y="609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Z</a:t>
            </a:r>
            <a:r>
              <a:rPr lang="hu-HU" baseline="-25000" dirty="0" err="1" smtClean="0"/>
              <a:t>camera</a:t>
            </a:r>
            <a:endParaRPr lang="hu-HU" dirty="0"/>
          </a:p>
        </p:txBody>
      </p:sp>
      <p:cxnSp>
        <p:nvCxnSpPr>
          <p:cNvPr id="88" name="Egyenes összekötő nyíllal 87"/>
          <p:cNvCxnSpPr>
            <a:stCxn id="86" idx="0"/>
          </p:cNvCxnSpPr>
          <p:nvPr/>
        </p:nvCxnSpPr>
        <p:spPr>
          <a:xfrm rot="16200000" flipV="1">
            <a:off x="8220075" y="5895975"/>
            <a:ext cx="381000" cy="190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Clipping</a:t>
            </a:r>
            <a:endParaRPr lang="hu-HU" dirty="0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3815719" y="1509106"/>
            <a:ext cx="0" cy="35779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2320316" y="3351874"/>
            <a:ext cx="320510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475744" y="1999076"/>
            <a:ext cx="2712922" cy="26386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" name="Text Box 81"/>
          <p:cNvSpPr txBox="1">
            <a:spLocks noChangeArrowheads="1"/>
          </p:cNvSpPr>
          <p:nvPr/>
        </p:nvSpPr>
        <p:spPr bwMode="auto">
          <a:xfrm>
            <a:off x="1143000" y="4648200"/>
            <a:ext cx="1931073" cy="688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(-1,-1,-1)</a:t>
            </a:r>
            <a:endParaRPr lang="hu-HU" sz="2400" dirty="0"/>
          </a:p>
        </p:txBody>
      </p:sp>
      <p:sp>
        <p:nvSpPr>
          <p:cNvPr id="47" name="Text Box 82"/>
          <p:cNvSpPr txBox="1">
            <a:spLocks noChangeArrowheads="1"/>
          </p:cNvSpPr>
          <p:nvPr/>
        </p:nvSpPr>
        <p:spPr bwMode="auto">
          <a:xfrm>
            <a:off x="5181600" y="1447800"/>
            <a:ext cx="1704996" cy="688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(1, 1, 1)</a:t>
            </a:r>
            <a:endParaRPr lang="hu-HU" sz="2400" dirty="0"/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4065346" y="2171164"/>
            <a:ext cx="1356461" cy="2461805"/>
          </a:xfrm>
          <a:custGeom>
            <a:avLst/>
            <a:gdLst>
              <a:gd name="T0" fmla="*/ 2147483647 w 753"/>
              <a:gd name="T1" fmla="*/ 2147483647 h 981"/>
              <a:gd name="T2" fmla="*/ 0 w 753"/>
              <a:gd name="T3" fmla="*/ 0 h 981"/>
              <a:gd name="T4" fmla="*/ 2147483647 w 753"/>
              <a:gd name="T5" fmla="*/ 2147483647 h 981"/>
              <a:gd name="T6" fmla="*/ 2147483647 w 753"/>
              <a:gd name="T7" fmla="*/ 2147483647 h 981"/>
              <a:gd name="T8" fmla="*/ 0 60000 65536"/>
              <a:gd name="T9" fmla="*/ 0 60000 65536"/>
              <a:gd name="T10" fmla="*/ 0 60000 65536"/>
              <a:gd name="T11" fmla="*/ 0 60000 65536"/>
              <a:gd name="T12" fmla="*/ 0 w 753"/>
              <a:gd name="T13" fmla="*/ 0 h 981"/>
              <a:gd name="T14" fmla="*/ 753 w 753"/>
              <a:gd name="T15" fmla="*/ 981 h 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3" h="981">
                <a:moveTo>
                  <a:pt x="101" y="981"/>
                </a:moveTo>
                <a:lnTo>
                  <a:pt x="0" y="0"/>
                </a:lnTo>
                <a:lnTo>
                  <a:pt x="753" y="593"/>
                </a:lnTo>
                <a:lnTo>
                  <a:pt x="101" y="981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3048000" y="2286000"/>
            <a:ext cx="2599836" cy="2638560"/>
          </a:xfrm>
          <a:custGeom>
            <a:avLst/>
            <a:gdLst>
              <a:gd name="T0" fmla="*/ 0 w 1109"/>
              <a:gd name="T1" fmla="*/ 2147483647 h 1132"/>
              <a:gd name="T2" fmla="*/ 2147483647 w 1109"/>
              <a:gd name="T3" fmla="*/ 0 h 1132"/>
              <a:gd name="T4" fmla="*/ 2147483647 w 1109"/>
              <a:gd name="T5" fmla="*/ 2147483647 h 1132"/>
              <a:gd name="T6" fmla="*/ 0 w 1109"/>
              <a:gd name="T7" fmla="*/ 2147483647 h 1132"/>
              <a:gd name="T8" fmla="*/ 0 60000 65536"/>
              <a:gd name="T9" fmla="*/ 0 60000 65536"/>
              <a:gd name="T10" fmla="*/ 0 60000 65536"/>
              <a:gd name="T11" fmla="*/ 0 60000 65536"/>
              <a:gd name="T12" fmla="*/ 0 w 1109"/>
              <a:gd name="T13" fmla="*/ 0 h 1132"/>
              <a:gd name="T14" fmla="*/ 1109 w 1109"/>
              <a:gd name="T15" fmla="*/ 1132 h 1132"/>
              <a:gd name="connsiteX0" fmla="*/ 0 w 8276"/>
              <a:gd name="connsiteY0" fmla="*/ 10909 h 10909"/>
              <a:gd name="connsiteX1" fmla="*/ 712 w 8276"/>
              <a:gd name="connsiteY1" fmla="*/ 909 h 10909"/>
              <a:gd name="connsiteX2" fmla="*/ 8276 w 8276"/>
              <a:gd name="connsiteY2" fmla="*/ 0 h 10909"/>
              <a:gd name="connsiteX3" fmla="*/ 0 w 8276"/>
              <a:gd name="connsiteY3" fmla="*/ 10909 h 10909"/>
              <a:gd name="connsiteX0" fmla="*/ 0 w 10000"/>
              <a:gd name="connsiteY0" fmla="*/ 10000 h 10000"/>
              <a:gd name="connsiteX1" fmla="*/ 833 w 10000"/>
              <a:gd name="connsiteY1" fmla="*/ 417 h 10000"/>
              <a:gd name="connsiteX2" fmla="*/ 10000 w 10000"/>
              <a:gd name="connsiteY2" fmla="*/ 0 h 10000"/>
              <a:gd name="connsiteX3" fmla="*/ 0 w 10000"/>
              <a:gd name="connsiteY3" fmla="*/ 10000 h 10000"/>
              <a:gd name="connsiteX0" fmla="*/ 0 w 9583"/>
              <a:gd name="connsiteY0" fmla="*/ 9583 h 9583"/>
              <a:gd name="connsiteX1" fmla="*/ 833 w 9583"/>
              <a:gd name="connsiteY1" fmla="*/ 0 h 9583"/>
              <a:gd name="connsiteX2" fmla="*/ 9583 w 9583"/>
              <a:gd name="connsiteY2" fmla="*/ 0 h 9583"/>
              <a:gd name="connsiteX3" fmla="*/ 0 w 9583"/>
              <a:gd name="connsiteY3" fmla="*/ 9583 h 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3" h="9583">
                <a:moveTo>
                  <a:pt x="0" y="9583"/>
                </a:moveTo>
                <a:cubicBezTo>
                  <a:pt x="286" y="6528"/>
                  <a:pt x="547" y="3056"/>
                  <a:pt x="833" y="0"/>
                </a:cubicBezTo>
                <a:lnTo>
                  <a:pt x="9583" y="0"/>
                </a:lnTo>
                <a:lnTo>
                  <a:pt x="0" y="9583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9" name="Text Box 154"/>
          <p:cNvSpPr txBox="1">
            <a:spLocks noChangeArrowheads="1"/>
          </p:cNvSpPr>
          <p:nvPr/>
        </p:nvSpPr>
        <p:spPr bwMode="auto">
          <a:xfrm>
            <a:off x="6580955" y="3773311"/>
            <a:ext cx="1721946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smtClean="0"/>
              <a:t>-w</a:t>
            </a:r>
            <a:r>
              <a:rPr lang="hu-HU" sz="2400" i="1" dirty="0" smtClean="0"/>
              <a:t> </a:t>
            </a:r>
            <a:r>
              <a:rPr lang="hu-HU" sz="2400" i="1" dirty="0"/>
              <a:t>&lt; </a:t>
            </a:r>
            <a:r>
              <a:rPr lang="en-US" sz="2400" i="1" dirty="0" smtClean="0"/>
              <a:t>X</a:t>
            </a:r>
            <a:r>
              <a:rPr lang="hu-HU" sz="2400" i="1" dirty="0" smtClean="0"/>
              <a:t> </a:t>
            </a:r>
            <a:r>
              <a:rPr lang="hu-HU" sz="2400" i="1" dirty="0"/>
              <a:t>&lt; </a:t>
            </a:r>
            <a:r>
              <a:rPr lang="en-US" sz="2400" i="1" dirty="0" smtClean="0"/>
              <a:t>w</a:t>
            </a:r>
            <a:r>
              <a:rPr lang="hu-HU" sz="2400" i="1" dirty="0" smtClean="0"/>
              <a:t> </a:t>
            </a:r>
            <a:endParaRPr lang="hu-HU" sz="2400" i="1" dirty="0"/>
          </a:p>
          <a:p>
            <a:r>
              <a:rPr lang="en-US" sz="2400" i="1" dirty="0" smtClean="0"/>
              <a:t>-w</a:t>
            </a:r>
            <a:r>
              <a:rPr lang="hu-HU" sz="2400" i="1" dirty="0" smtClean="0"/>
              <a:t> </a:t>
            </a:r>
            <a:r>
              <a:rPr lang="hu-HU" sz="2400" i="1" dirty="0"/>
              <a:t>&lt; </a:t>
            </a:r>
            <a:r>
              <a:rPr lang="en-US" sz="2400" i="1" dirty="0" smtClean="0"/>
              <a:t>Y</a:t>
            </a:r>
            <a:r>
              <a:rPr lang="hu-HU" sz="2400" i="1" dirty="0" smtClean="0"/>
              <a:t> </a:t>
            </a:r>
            <a:r>
              <a:rPr lang="hu-HU" sz="2400" i="1" dirty="0"/>
              <a:t>&lt; </a:t>
            </a:r>
            <a:r>
              <a:rPr lang="en-US" sz="2400" i="1" dirty="0" smtClean="0"/>
              <a:t>w</a:t>
            </a:r>
            <a:r>
              <a:rPr lang="hu-HU" sz="2400" i="1" dirty="0" smtClean="0"/>
              <a:t> </a:t>
            </a:r>
            <a:endParaRPr lang="hu-HU" sz="2400" i="1" dirty="0"/>
          </a:p>
          <a:p>
            <a:r>
              <a:rPr lang="en-US" sz="2400" i="1" dirty="0" smtClean="0"/>
              <a:t>-w</a:t>
            </a:r>
            <a:r>
              <a:rPr lang="hu-HU" sz="2400" i="1" dirty="0" smtClean="0"/>
              <a:t> </a:t>
            </a:r>
            <a:r>
              <a:rPr lang="hu-HU" sz="2400" i="1" dirty="0"/>
              <a:t>&lt; </a:t>
            </a:r>
            <a:r>
              <a:rPr lang="en-US" sz="2400" i="1" dirty="0" smtClean="0"/>
              <a:t>Z </a:t>
            </a:r>
            <a:r>
              <a:rPr lang="en-US" sz="2400" i="1" dirty="0"/>
              <a:t>&lt; </a:t>
            </a:r>
            <a:r>
              <a:rPr lang="en-US" sz="2400" i="1" dirty="0" smtClean="0"/>
              <a:t>w</a:t>
            </a:r>
            <a:r>
              <a:rPr lang="hu-HU" sz="2400" i="1" dirty="0" smtClean="0"/>
              <a:t> </a:t>
            </a:r>
            <a:endParaRPr lang="hu-HU" sz="2400" i="1" dirty="0"/>
          </a:p>
        </p:txBody>
      </p:sp>
      <p:sp>
        <p:nvSpPr>
          <p:cNvPr id="61" name="Text Box 154"/>
          <p:cNvSpPr txBox="1">
            <a:spLocks noChangeArrowheads="1"/>
          </p:cNvSpPr>
          <p:nvPr/>
        </p:nvSpPr>
        <p:spPr bwMode="auto">
          <a:xfrm>
            <a:off x="6580955" y="1944511"/>
            <a:ext cx="1676400" cy="15696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-</a:t>
            </a:r>
            <a:r>
              <a:rPr lang="hu-HU" sz="2400" dirty="0" smtClean="0"/>
              <a:t>1 </a:t>
            </a:r>
            <a:r>
              <a:rPr lang="hu-HU" sz="2400" i="1" dirty="0"/>
              <a:t>&lt; </a:t>
            </a:r>
            <a:r>
              <a:rPr lang="hu-HU" sz="2400" i="1" dirty="0" smtClean="0"/>
              <a:t>x </a:t>
            </a:r>
            <a:r>
              <a:rPr lang="hu-HU" sz="2400" i="1" dirty="0"/>
              <a:t>&lt; </a:t>
            </a:r>
            <a:r>
              <a:rPr lang="hu-HU" sz="2400" dirty="0" smtClean="0"/>
              <a:t>1 </a:t>
            </a:r>
            <a:endParaRPr lang="hu-HU" sz="2400" dirty="0"/>
          </a:p>
          <a:p>
            <a:r>
              <a:rPr lang="en-US" sz="2400" dirty="0" smtClean="0"/>
              <a:t>-</a:t>
            </a:r>
            <a:r>
              <a:rPr lang="hu-HU" sz="2400" dirty="0" smtClean="0"/>
              <a:t>1 </a:t>
            </a:r>
            <a:r>
              <a:rPr lang="hu-HU" sz="2400" i="1" dirty="0" smtClean="0"/>
              <a:t>&lt; y </a:t>
            </a:r>
            <a:r>
              <a:rPr lang="hu-HU" sz="2400" i="1" dirty="0"/>
              <a:t>&lt; </a:t>
            </a:r>
            <a:r>
              <a:rPr lang="hu-HU" sz="2400" dirty="0" smtClean="0"/>
              <a:t>1</a:t>
            </a:r>
            <a:r>
              <a:rPr lang="hu-HU" sz="2400" i="1" dirty="0" smtClean="0"/>
              <a:t> </a:t>
            </a:r>
            <a:endParaRPr lang="hu-HU" sz="2400" i="1" dirty="0"/>
          </a:p>
          <a:p>
            <a:r>
              <a:rPr lang="en-US" sz="2400" dirty="0" smtClean="0"/>
              <a:t>-</a:t>
            </a:r>
            <a:r>
              <a:rPr lang="hu-HU" sz="2400" dirty="0" smtClean="0"/>
              <a:t>1 </a:t>
            </a:r>
            <a:r>
              <a:rPr lang="hu-HU" sz="2400" i="1" dirty="0" smtClean="0"/>
              <a:t>&lt; z</a:t>
            </a:r>
            <a:r>
              <a:rPr lang="en-US" sz="2400" i="1" dirty="0" smtClean="0"/>
              <a:t> </a:t>
            </a:r>
            <a:r>
              <a:rPr lang="en-US" sz="2400" i="1" dirty="0"/>
              <a:t>&lt; </a:t>
            </a:r>
            <a:r>
              <a:rPr lang="hu-HU" sz="2400" dirty="0" smtClean="0"/>
              <a:t>1</a:t>
            </a:r>
          </a:p>
          <a:p>
            <a:pPr algn="ctr"/>
            <a:r>
              <a:rPr lang="en-US" sz="2400" i="1" dirty="0" smtClean="0"/>
              <a:t>w</a:t>
            </a:r>
            <a:r>
              <a:rPr lang="hu-HU" sz="2400" i="1" dirty="0" smtClean="0"/>
              <a:t> </a:t>
            </a:r>
            <a:r>
              <a:rPr lang="en-US" sz="2400" i="1" dirty="0" smtClean="0"/>
              <a:t>&gt; 0</a:t>
            </a:r>
            <a:r>
              <a:rPr lang="hu-HU" sz="2400" i="1" dirty="0" smtClean="0"/>
              <a:t> </a:t>
            </a:r>
            <a:endParaRPr lang="hu-HU" sz="2400" i="1" dirty="0"/>
          </a:p>
        </p:txBody>
      </p:sp>
      <p:sp>
        <p:nvSpPr>
          <p:cNvPr id="62" name="Téglalap 61"/>
          <p:cNvSpPr/>
          <p:nvPr/>
        </p:nvSpPr>
        <p:spPr>
          <a:xfrm>
            <a:off x="4191000" y="5562600"/>
            <a:ext cx="4687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[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X,Y,Z,w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] = [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xw,yw,zw,w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]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and How?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…</a:t>
            </a:r>
          </a:p>
          <a:p>
            <a:pPr lvl="1"/>
            <a:r>
              <a:rPr lang="en-US" dirty="0" smtClean="0"/>
              <a:t>… do we write single threaded programs?</a:t>
            </a:r>
          </a:p>
          <a:p>
            <a:pPr lvl="1"/>
            <a:r>
              <a:rPr lang="en-US" dirty="0" smtClean="0"/>
              <a:t>… is this a problem?</a:t>
            </a:r>
          </a:p>
          <a:p>
            <a:r>
              <a:rPr lang="en-US" dirty="0" smtClean="0"/>
              <a:t>How …</a:t>
            </a:r>
          </a:p>
          <a:p>
            <a:pPr lvl="1"/>
            <a:r>
              <a:rPr lang="en-US" dirty="0" smtClean="0"/>
              <a:t>… does this change?</a:t>
            </a:r>
          </a:p>
          <a:p>
            <a:pPr lvl="1"/>
            <a:r>
              <a:rPr lang="en-US" dirty="0" smtClean="0"/>
              <a:t>… can we utilize it?</a:t>
            </a:r>
          </a:p>
          <a:p>
            <a:endParaRPr lang="en-US" dirty="0" smtClean="0"/>
          </a:p>
          <a:p>
            <a:r>
              <a:rPr lang="en-US" dirty="0" smtClean="0"/>
              <a:t>Does it worth writing parallel programs?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42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4"/>
          <p:cNvSpPr>
            <a:spLocks/>
          </p:cNvSpPr>
          <p:nvPr/>
        </p:nvSpPr>
        <p:spPr bwMode="auto">
          <a:xfrm>
            <a:off x="4523891" y="2453184"/>
            <a:ext cx="1177495" cy="2421173"/>
          </a:xfrm>
          <a:custGeom>
            <a:avLst/>
            <a:gdLst>
              <a:gd name="T0" fmla="*/ 2147483647 w 519"/>
              <a:gd name="T1" fmla="*/ 2147483647 h 982"/>
              <a:gd name="T2" fmla="*/ 0 w 519"/>
              <a:gd name="T3" fmla="*/ 0 h 982"/>
              <a:gd name="T4" fmla="*/ 2147483647 w 519"/>
              <a:gd name="T5" fmla="*/ 2147483647 h 982"/>
              <a:gd name="T6" fmla="*/ 2147483647 w 519"/>
              <a:gd name="T7" fmla="*/ 2147483647 h 982"/>
              <a:gd name="T8" fmla="*/ 2147483647 w 519"/>
              <a:gd name="T9" fmla="*/ 2147483647 h 982"/>
              <a:gd name="T10" fmla="*/ 2147483647 w 519"/>
              <a:gd name="T11" fmla="*/ 2147483647 h 9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9"/>
              <a:gd name="T19" fmla="*/ 0 h 982"/>
              <a:gd name="T20" fmla="*/ 519 w 519"/>
              <a:gd name="T21" fmla="*/ 982 h 982"/>
              <a:gd name="connsiteX0" fmla="*/ 2119 w 9634"/>
              <a:gd name="connsiteY0" fmla="*/ 10000 h 10000"/>
              <a:gd name="connsiteX1" fmla="*/ 0 w 9634"/>
              <a:gd name="connsiteY1" fmla="*/ 0 h 10000"/>
              <a:gd name="connsiteX2" fmla="*/ 9634 w 9634"/>
              <a:gd name="connsiteY2" fmla="*/ 4990 h 10000"/>
              <a:gd name="connsiteX3" fmla="*/ 9268 w 9634"/>
              <a:gd name="connsiteY3" fmla="*/ 7067 h 10000"/>
              <a:gd name="connsiteX4" fmla="*/ 2119 w 9634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4" h="10000">
                <a:moveTo>
                  <a:pt x="2119" y="10000"/>
                </a:moveTo>
                <a:lnTo>
                  <a:pt x="0" y="0"/>
                </a:lnTo>
                <a:lnTo>
                  <a:pt x="9634" y="4990"/>
                </a:lnTo>
                <a:lnTo>
                  <a:pt x="9268" y="7067"/>
                </a:lnTo>
                <a:lnTo>
                  <a:pt x="2119" y="1000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Freeform 25"/>
          <p:cNvSpPr>
            <a:spLocks/>
          </p:cNvSpPr>
          <p:nvPr/>
        </p:nvSpPr>
        <p:spPr bwMode="auto">
          <a:xfrm>
            <a:off x="3579550" y="2536837"/>
            <a:ext cx="2121824" cy="2375762"/>
          </a:xfrm>
          <a:custGeom>
            <a:avLst/>
            <a:gdLst>
              <a:gd name="T0" fmla="*/ 0 w 901"/>
              <a:gd name="T1" fmla="*/ 2147483647 h 994"/>
              <a:gd name="T2" fmla="*/ 2147483647 w 901"/>
              <a:gd name="T3" fmla="*/ 2147483647 h 994"/>
              <a:gd name="T4" fmla="*/ 2147483647 w 901"/>
              <a:gd name="T5" fmla="*/ 0 h 994"/>
              <a:gd name="T6" fmla="*/ 2147483647 w 901"/>
              <a:gd name="T7" fmla="*/ 2147483647 h 994"/>
              <a:gd name="T8" fmla="*/ 2147483647 w 901"/>
              <a:gd name="T9" fmla="*/ 2147483647 h 994"/>
              <a:gd name="T10" fmla="*/ 0 w 901"/>
              <a:gd name="T11" fmla="*/ 2147483647 h 9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1"/>
              <a:gd name="T19" fmla="*/ 0 h 994"/>
              <a:gd name="T20" fmla="*/ 901 w 901"/>
              <a:gd name="T21" fmla="*/ 994 h 9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1" h="994">
                <a:moveTo>
                  <a:pt x="0" y="984"/>
                </a:moveTo>
                <a:lnTo>
                  <a:pt x="78" y="24"/>
                </a:lnTo>
                <a:lnTo>
                  <a:pt x="901" y="0"/>
                </a:lnTo>
                <a:lnTo>
                  <a:pt x="901" y="167"/>
                </a:lnTo>
                <a:lnTo>
                  <a:pt x="139" y="994"/>
                </a:lnTo>
                <a:lnTo>
                  <a:pt x="0" y="984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4321364" y="1774395"/>
            <a:ext cx="0" cy="35779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2825961" y="3617163"/>
            <a:ext cx="320510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2981389" y="2493815"/>
            <a:ext cx="0" cy="229449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981389" y="2264365"/>
            <a:ext cx="2712922" cy="26386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3680813" y="2534447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" name="Oval 38"/>
          <p:cNvSpPr>
            <a:spLocks noChangeArrowheads="1"/>
          </p:cNvSpPr>
          <p:nvPr/>
        </p:nvSpPr>
        <p:spPr bwMode="auto">
          <a:xfrm>
            <a:off x="5548303" y="2869062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" name="Oval 39"/>
          <p:cNvSpPr>
            <a:spLocks noChangeArrowheads="1"/>
          </p:cNvSpPr>
          <p:nvPr/>
        </p:nvSpPr>
        <p:spPr bwMode="auto">
          <a:xfrm>
            <a:off x="4641640" y="4821775"/>
            <a:ext cx="320275" cy="217500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" name="Oval 40"/>
          <p:cNvSpPr>
            <a:spLocks noChangeArrowheads="1"/>
          </p:cNvSpPr>
          <p:nvPr/>
        </p:nvSpPr>
        <p:spPr bwMode="auto">
          <a:xfrm>
            <a:off x="4429693" y="2319338"/>
            <a:ext cx="320275" cy="217499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" name="Oval 41"/>
          <p:cNvSpPr>
            <a:spLocks noChangeArrowheads="1"/>
          </p:cNvSpPr>
          <p:nvPr/>
        </p:nvSpPr>
        <p:spPr bwMode="auto">
          <a:xfrm>
            <a:off x="5548303" y="3519170"/>
            <a:ext cx="320275" cy="217499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" name="Oval 58"/>
          <p:cNvSpPr>
            <a:spLocks noChangeArrowheads="1"/>
          </p:cNvSpPr>
          <p:nvPr/>
        </p:nvSpPr>
        <p:spPr bwMode="auto">
          <a:xfrm>
            <a:off x="5548303" y="2436453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" name="Oval 59"/>
          <p:cNvSpPr>
            <a:spLocks noChangeArrowheads="1"/>
          </p:cNvSpPr>
          <p:nvPr/>
        </p:nvSpPr>
        <p:spPr bwMode="auto">
          <a:xfrm>
            <a:off x="5562600" y="4038600"/>
            <a:ext cx="320275" cy="217500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" name="Oval 60"/>
          <p:cNvSpPr>
            <a:spLocks noChangeArrowheads="1"/>
          </p:cNvSpPr>
          <p:nvPr/>
        </p:nvSpPr>
        <p:spPr bwMode="auto">
          <a:xfrm>
            <a:off x="3732623" y="4824165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" name="Oval 61"/>
          <p:cNvSpPr>
            <a:spLocks noChangeArrowheads="1"/>
          </p:cNvSpPr>
          <p:nvPr/>
        </p:nvSpPr>
        <p:spPr bwMode="auto">
          <a:xfrm>
            <a:off x="3412347" y="4824165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>
            <a:off x="1600200" y="4876800"/>
            <a:ext cx="1931073" cy="688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(-1,-1,-1)</a:t>
            </a:r>
            <a:endParaRPr lang="hu-HU" sz="2400" dirty="0"/>
          </a:p>
        </p:txBody>
      </p:sp>
      <p:sp>
        <p:nvSpPr>
          <p:cNvPr id="22" name="Text Box 82"/>
          <p:cNvSpPr txBox="1">
            <a:spLocks noChangeArrowheads="1"/>
          </p:cNvSpPr>
          <p:nvPr/>
        </p:nvSpPr>
        <p:spPr bwMode="auto">
          <a:xfrm>
            <a:off x="5638800" y="1676400"/>
            <a:ext cx="1704996" cy="688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(1, 1, 1)</a:t>
            </a:r>
            <a:endParaRPr lang="hu-HU" sz="2400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Clipping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4"/>
          <p:cNvSpPr>
            <a:spLocks/>
          </p:cNvSpPr>
          <p:nvPr/>
        </p:nvSpPr>
        <p:spPr bwMode="auto">
          <a:xfrm>
            <a:off x="4523891" y="2453184"/>
            <a:ext cx="1177495" cy="2421173"/>
          </a:xfrm>
          <a:custGeom>
            <a:avLst/>
            <a:gdLst>
              <a:gd name="T0" fmla="*/ 2147483647 w 519"/>
              <a:gd name="T1" fmla="*/ 2147483647 h 982"/>
              <a:gd name="T2" fmla="*/ 0 w 519"/>
              <a:gd name="T3" fmla="*/ 0 h 982"/>
              <a:gd name="T4" fmla="*/ 2147483647 w 519"/>
              <a:gd name="T5" fmla="*/ 2147483647 h 982"/>
              <a:gd name="T6" fmla="*/ 2147483647 w 519"/>
              <a:gd name="T7" fmla="*/ 2147483647 h 982"/>
              <a:gd name="T8" fmla="*/ 2147483647 w 519"/>
              <a:gd name="T9" fmla="*/ 2147483647 h 982"/>
              <a:gd name="T10" fmla="*/ 2147483647 w 519"/>
              <a:gd name="T11" fmla="*/ 2147483647 h 9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9"/>
              <a:gd name="T19" fmla="*/ 0 h 982"/>
              <a:gd name="T20" fmla="*/ 519 w 519"/>
              <a:gd name="T21" fmla="*/ 982 h 982"/>
              <a:gd name="connsiteX0" fmla="*/ 2119 w 9634"/>
              <a:gd name="connsiteY0" fmla="*/ 10000 h 10000"/>
              <a:gd name="connsiteX1" fmla="*/ 0 w 9634"/>
              <a:gd name="connsiteY1" fmla="*/ 0 h 10000"/>
              <a:gd name="connsiteX2" fmla="*/ 9634 w 9634"/>
              <a:gd name="connsiteY2" fmla="*/ 4990 h 10000"/>
              <a:gd name="connsiteX3" fmla="*/ 9268 w 9634"/>
              <a:gd name="connsiteY3" fmla="*/ 7067 h 10000"/>
              <a:gd name="connsiteX4" fmla="*/ 2119 w 9634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4" h="10000">
                <a:moveTo>
                  <a:pt x="2119" y="10000"/>
                </a:moveTo>
                <a:lnTo>
                  <a:pt x="0" y="0"/>
                </a:lnTo>
                <a:lnTo>
                  <a:pt x="9634" y="4990"/>
                </a:lnTo>
                <a:lnTo>
                  <a:pt x="9268" y="7067"/>
                </a:lnTo>
                <a:lnTo>
                  <a:pt x="2119" y="1000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Freeform 25"/>
          <p:cNvSpPr>
            <a:spLocks/>
          </p:cNvSpPr>
          <p:nvPr/>
        </p:nvSpPr>
        <p:spPr bwMode="auto">
          <a:xfrm>
            <a:off x="3579550" y="2536837"/>
            <a:ext cx="2121824" cy="2375762"/>
          </a:xfrm>
          <a:custGeom>
            <a:avLst/>
            <a:gdLst>
              <a:gd name="T0" fmla="*/ 0 w 901"/>
              <a:gd name="T1" fmla="*/ 2147483647 h 994"/>
              <a:gd name="T2" fmla="*/ 2147483647 w 901"/>
              <a:gd name="T3" fmla="*/ 2147483647 h 994"/>
              <a:gd name="T4" fmla="*/ 2147483647 w 901"/>
              <a:gd name="T5" fmla="*/ 0 h 994"/>
              <a:gd name="T6" fmla="*/ 2147483647 w 901"/>
              <a:gd name="T7" fmla="*/ 2147483647 h 994"/>
              <a:gd name="T8" fmla="*/ 2147483647 w 901"/>
              <a:gd name="T9" fmla="*/ 2147483647 h 994"/>
              <a:gd name="T10" fmla="*/ 0 w 901"/>
              <a:gd name="T11" fmla="*/ 2147483647 h 9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1"/>
              <a:gd name="T19" fmla="*/ 0 h 994"/>
              <a:gd name="T20" fmla="*/ 901 w 901"/>
              <a:gd name="T21" fmla="*/ 994 h 9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1" h="994">
                <a:moveTo>
                  <a:pt x="0" y="984"/>
                </a:moveTo>
                <a:lnTo>
                  <a:pt x="78" y="24"/>
                </a:lnTo>
                <a:lnTo>
                  <a:pt x="901" y="0"/>
                </a:lnTo>
                <a:lnTo>
                  <a:pt x="901" y="167"/>
                </a:lnTo>
                <a:lnTo>
                  <a:pt x="139" y="994"/>
                </a:lnTo>
                <a:lnTo>
                  <a:pt x="0" y="984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4321364" y="1774395"/>
            <a:ext cx="0" cy="35779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2825961" y="3617163"/>
            <a:ext cx="320510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2981389" y="2493815"/>
            <a:ext cx="0" cy="229449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981389" y="2264365"/>
            <a:ext cx="2712922" cy="26386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3680813" y="2534447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" name="Oval 38"/>
          <p:cNvSpPr>
            <a:spLocks noChangeArrowheads="1"/>
          </p:cNvSpPr>
          <p:nvPr/>
        </p:nvSpPr>
        <p:spPr bwMode="auto">
          <a:xfrm>
            <a:off x="5548303" y="2869062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" name="Oval 39"/>
          <p:cNvSpPr>
            <a:spLocks noChangeArrowheads="1"/>
          </p:cNvSpPr>
          <p:nvPr/>
        </p:nvSpPr>
        <p:spPr bwMode="auto">
          <a:xfrm>
            <a:off x="4641640" y="4821775"/>
            <a:ext cx="320275" cy="217500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" name="Oval 40"/>
          <p:cNvSpPr>
            <a:spLocks noChangeArrowheads="1"/>
          </p:cNvSpPr>
          <p:nvPr/>
        </p:nvSpPr>
        <p:spPr bwMode="auto">
          <a:xfrm>
            <a:off x="4429693" y="2319338"/>
            <a:ext cx="320275" cy="217499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3" name="Oval 41"/>
          <p:cNvSpPr>
            <a:spLocks noChangeArrowheads="1"/>
          </p:cNvSpPr>
          <p:nvPr/>
        </p:nvSpPr>
        <p:spPr bwMode="auto">
          <a:xfrm>
            <a:off x="5548303" y="3519170"/>
            <a:ext cx="320275" cy="217499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" name="Oval 58"/>
          <p:cNvSpPr>
            <a:spLocks noChangeArrowheads="1"/>
          </p:cNvSpPr>
          <p:nvPr/>
        </p:nvSpPr>
        <p:spPr bwMode="auto">
          <a:xfrm>
            <a:off x="5548303" y="2436453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" name="Oval 59"/>
          <p:cNvSpPr>
            <a:spLocks noChangeArrowheads="1"/>
          </p:cNvSpPr>
          <p:nvPr/>
        </p:nvSpPr>
        <p:spPr bwMode="auto">
          <a:xfrm>
            <a:off x="5548303" y="4061722"/>
            <a:ext cx="320275" cy="217500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" name="Oval 60"/>
          <p:cNvSpPr>
            <a:spLocks noChangeArrowheads="1"/>
          </p:cNvSpPr>
          <p:nvPr/>
        </p:nvSpPr>
        <p:spPr bwMode="auto">
          <a:xfrm>
            <a:off x="3732623" y="4824165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" name="Oval 61"/>
          <p:cNvSpPr>
            <a:spLocks noChangeArrowheads="1"/>
          </p:cNvSpPr>
          <p:nvPr/>
        </p:nvSpPr>
        <p:spPr bwMode="auto">
          <a:xfrm>
            <a:off x="3412347" y="4824165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" name="Line 62"/>
          <p:cNvSpPr>
            <a:spLocks noChangeShapeType="1"/>
          </p:cNvSpPr>
          <p:nvPr/>
        </p:nvSpPr>
        <p:spPr bwMode="auto">
          <a:xfrm>
            <a:off x="4587476" y="2544008"/>
            <a:ext cx="1066799" cy="1517714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9" name="Line 63"/>
          <p:cNvSpPr>
            <a:spLocks noChangeShapeType="1"/>
          </p:cNvSpPr>
          <p:nvPr/>
        </p:nvSpPr>
        <p:spPr bwMode="auto">
          <a:xfrm>
            <a:off x="3838597" y="2653953"/>
            <a:ext cx="108328" cy="2275377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" name="Line 64"/>
          <p:cNvSpPr>
            <a:spLocks noChangeShapeType="1"/>
          </p:cNvSpPr>
          <p:nvPr/>
        </p:nvSpPr>
        <p:spPr bwMode="auto">
          <a:xfrm>
            <a:off x="3838597" y="2653953"/>
            <a:ext cx="1815679" cy="215109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>
            <a:off x="1600200" y="4876800"/>
            <a:ext cx="1931073" cy="688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(-1,-1,-1)</a:t>
            </a:r>
            <a:endParaRPr lang="hu-HU" sz="2400" dirty="0"/>
          </a:p>
        </p:txBody>
      </p:sp>
      <p:sp>
        <p:nvSpPr>
          <p:cNvPr id="22" name="Text Box 82"/>
          <p:cNvSpPr txBox="1">
            <a:spLocks noChangeArrowheads="1"/>
          </p:cNvSpPr>
          <p:nvPr/>
        </p:nvSpPr>
        <p:spPr bwMode="auto">
          <a:xfrm>
            <a:off x="5638800" y="1676400"/>
            <a:ext cx="1704996" cy="688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(1, 1, 1)</a:t>
            </a:r>
            <a:endParaRPr lang="hu-HU" sz="2400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Clipping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Viewport transform</a:t>
            </a:r>
            <a:endParaRPr lang="hu-HU" dirty="0"/>
          </a:p>
        </p:txBody>
      </p:sp>
      <p:sp>
        <p:nvSpPr>
          <p:cNvPr id="3" name="Line 49"/>
          <p:cNvSpPr>
            <a:spLocks noChangeShapeType="1"/>
          </p:cNvSpPr>
          <p:nvPr/>
        </p:nvSpPr>
        <p:spPr bwMode="auto">
          <a:xfrm flipH="1" flipV="1">
            <a:off x="6005512" y="2411413"/>
            <a:ext cx="4763" cy="2073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Line 50"/>
          <p:cNvSpPr>
            <a:spLocks noChangeShapeType="1"/>
          </p:cNvSpPr>
          <p:nvPr/>
        </p:nvSpPr>
        <p:spPr bwMode="auto">
          <a:xfrm>
            <a:off x="5884862" y="4068763"/>
            <a:ext cx="23415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6021387" y="2484438"/>
            <a:ext cx="1758950" cy="1403350"/>
          </a:xfrm>
          <a:prstGeom prst="rect">
            <a:avLst/>
          </a:prstGeom>
          <a:solidFill>
            <a:schemeClr val="accent1">
              <a:alpha val="30196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7643812" y="407987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1</a:t>
            </a:r>
          </a:p>
        </p:txBody>
      </p:sp>
      <p:sp>
        <p:nvSpPr>
          <p:cNvPr id="7" name="Line 53"/>
          <p:cNvSpPr>
            <a:spLocks noChangeShapeType="1"/>
          </p:cNvSpPr>
          <p:nvPr/>
        </p:nvSpPr>
        <p:spPr bwMode="auto">
          <a:xfrm>
            <a:off x="5876925" y="302418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" name="Line 54"/>
          <p:cNvSpPr>
            <a:spLocks noChangeShapeType="1"/>
          </p:cNvSpPr>
          <p:nvPr/>
        </p:nvSpPr>
        <p:spPr bwMode="auto">
          <a:xfrm>
            <a:off x="5875337" y="335597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" name="Line 55"/>
          <p:cNvSpPr>
            <a:spLocks noChangeShapeType="1"/>
          </p:cNvSpPr>
          <p:nvPr/>
        </p:nvSpPr>
        <p:spPr bwMode="auto">
          <a:xfrm>
            <a:off x="5861050" y="369093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" name="Line 57"/>
          <p:cNvSpPr>
            <a:spLocks noChangeShapeType="1"/>
          </p:cNvSpPr>
          <p:nvPr/>
        </p:nvSpPr>
        <p:spPr bwMode="auto">
          <a:xfrm>
            <a:off x="5861050" y="269875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" name="Freeform 65"/>
          <p:cNvSpPr>
            <a:spLocks/>
          </p:cNvSpPr>
          <p:nvPr/>
        </p:nvSpPr>
        <p:spPr bwMode="auto">
          <a:xfrm>
            <a:off x="7065962" y="2565400"/>
            <a:ext cx="752475" cy="1276350"/>
          </a:xfrm>
          <a:custGeom>
            <a:avLst/>
            <a:gdLst>
              <a:gd name="T0" fmla="*/ 2147483647 w 519"/>
              <a:gd name="T1" fmla="*/ 2147483647 h 982"/>
              <a:gd name="T2" fmla="*/ 0 w 519"/>
              <a:gd name="T3" fmla="*/ 0 h 982"/>
              <a:gd name="T4" fmla="*/ 2147483647 w 519"/>
              <a:gd name="T5" fmla="*/ 2147483647 h 982"/>
              <a:gd name="T6" fmla="*/ 2147483647 w 519"/>
              <a:gd name="T7" fmla="*/ 2147483647 h 982"/>
              <a:gd name="T8" fmla="*/ 2147483647 w 519"/>
              <a:gd name="T9" fmla="*/ 2147483647 h 982"/>
              <a:gd name="T10" fmla="*/ 2147483647 w 519"/>
              <a:gd name="T11" fmla="*/ 2147483647 h 9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9"/>
              <a:gd name="T19" fmla="*/ 0 h 982"/>
              <a:gd name="T20" fmla="*/ 519 w 519"/>
              <a:gd name="T21" fmla="*/ 982 h 9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9" h="982">
                <a:moveTo>
                  <a:pt x="110" y="982"/>
                </a:moveTo>
                <a:lnTo>
                  <a:pt x="0" y="0"/>
                </a:lnTo>
                <a:lnTo>
                  <a:pt x="500" y="490"/>
                </a:lnTo>
                <a:lnTo>
                  <a:pt x="481" y="694"/>
                </a:lnTo>
                <a:lnTo>
                  <a:pt x="519" y="685"/>
                </a:lnTo>
                <a:lnTo>
                  <a:pt x="110" y="982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Freeform 66"/>
          <p:cNvSpPr>
            <a:spLocks/>
          </p:cNvSpPr>
          <p:nvPr/>
        </p:nvSpPr>
        <p:spPr bwMode="auto">
          <a:xfrm>
            <a:off x="6484937" y="2611438"/>
            <a:ext cx="1304925" cy="1290637"/>
          </a:xfrm>
          <a:custGeom>
            <a:avLst/>
            <a:gdLst>
              <a:gd name="T0" fmla="*/ 0 w 901"/>
              <a:gd name="T1" fmla="*/ 2147483647 h 994"/>
              <a:gd name="T2" fmla="*/ 2147483647 w 901"/>
              <a:gd name="T3" fmla="*/ 2147483647 h 994"/>
              <a:gd name="T4" fmla="*/ 2147483647 w 901"/>
              <a:gd name="T5" fmla="*/ 0 h 994"/>
              <a:gd name="T6" fmla="*/ 2147483647 w 901"/>
              <a:gd name="T7" fmla="*/ 2147483647 h 994"/>
              <a:gd name="T8" fmla="*/ 2147483647 w 901"/>
              <a:gd name="T9" fmla="*/ 2147483647 h 994"/>
              <a:gd name="T10" fmla="*/ 0 w 901"/>
              <a:gd name="T11" fmla="*/ 2147483647 h 9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1"/>
              <a:gd name="T19" fmla="*/ 0 h 994"/>
              <a:gd name="T20" fmla="*/ 901 w 901"/>
              <a:gd name="T21" fmla="*/ 994 h 9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1" h="994">
                <a:moveTo>
                  <a:pt x="0" y="984"/>
                </a:moveTo>
                <a:lnTo>
                  <a:pt x="78" y="24"/>
                </a:lnTo>
                <a:lnTo>
                  <a:pt x="901" y="0"/>
                </a:lnTo>
                <a:lnTo>
                  <a:pt x="901" y="167"/>
                </a:lnTo>
                <a:lnTo>
                  <a:pt x="139" y="994"/>
                </a:lnTo>
                <a:lnTo>
                  <a:pt x="0" y="984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Oval 68"/>
          <p:cNvSpPr>
            <a:spLocks noChangeArrowheads="1"/>
          </p:cNvSpPr>
          <p:nvPr/>
        </p:nvSpPr>
        <p:spPr bwMode="auto">
          <a:xfrm>
            <a:off x="6546850" y="2609850"/>
            <a:ext cx="196850" cy="1174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" name="Oval 69"/>
          <p:cNvSpPr>
            <a:spLocks noChangeArrowheads="1"/>
          </p:cNvSpPr>
          <p:nvPr/>
        </p:nvSpPr>
        <p:spPr bwMode="auto">
          <a:xfrm>
            <a:off x="7696200" y="2792413"/>
            <a:ext cx="196850" cy="115887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" name="Oval 70"/>
          <p:cNvSpPr>
            <a:spLocks noChangeArrowheads="1"/>
          </p:cNvSpPr>
          <p:nvPr/>
        </p:nvSpPr>
        <p:spPr bwMode="auto">
          <a:xfrm>
            <a:off x="7137400" y="3852863"/>
            <a:ext cx="198437" cy="1190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" name="Oval 71"/>
          <p:cNvSpPr>
            <a:spLocks noChangeArrowheads="1"/>
          </p:cNvSpPr>
          <p:nvPr/>
        </p:nvSpPr>
        <p:spPr bwMode="auto">
          <a:xfrm>
            <a:off x="7007225" y="2493963"/>
            <a:ext cx="196850" cy="117475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" name="Oval 72"/>
          <p:cNvSpPr>
            <a:spLocks noChangeArrowheads="1"/>
          </p:cNvSpPr>
          <p:nvPr/>
        </p:nvSpPr>
        <p:spPr bwMode="auto">
          <a:xfrm>
            <a:off x="7696200" y="3144838"/>
            <a:ext cx="196850" cy="1190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" name="Oval 73"/>
          <p:cNvSpPr>
            <a:spLocks noChangeArrowheads="1"/>
          </p:cNvSpPr>
          <p:nvPr/>
        </p:nvSpPr>
        <p:spPr bwMode="auto">
          <a:xfrm>
            <a:off x="7696200" y="2557463"/>
            <a:ext cx="196850" cy="115887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" name="Oval 74"/>
          <p:cNvSpPr>
            <a:spLocks noChangeArrowheads="1"/>
          </p:cNvSpPr>
          <p:nvPr/>
        </p:nvSpPr>
        <p:spPr bwMode="auto">
          <a:xfrm>
            <a:off x="7696200" y="3381375"/>
            <a:ext cx="196850" cy="1190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" name="Oval 75"/>
          <p:cNvSpPr>
            <a:spLocks noChangeArrowheads="1"/>
          </p:cNvSpPr>
          <p:nvPr/>
        </p:nvSpPr>
        <p:spPr bwMode="auto">
          <a:xfrm>
            <a:off x="6578600" y="3854450"/>
            <a:ext cx="196850" cy="1174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" name="Oval 76"/>
          <p:cNvSpPr>
            <a:spLocks noChangeArrowheads="1"/>
          </p:cNvSpPr>
          <p:nvPr/>
        </p:nvSpPr>
        <p:spPr bwMode="auto">
          <a:xfrm>
            <a:off x="6381750" y="3854450"/>
            <a:ext cx="196850" cy="1174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2" name="Line 77"/>
          <p:cNvSpPr>
            <a:spLocks noChangeShapeType="1"/>
          </p:cNvSpPr>
          <p:nvPr/>
        </p:nvSpPr>
        <p:spPr bwMode="auto">
          <a:xfrm>
            <a:off x="7104062" y="2614613"/>
            <a:ext cx="657225" cy="8255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3" name="Line 78"/>
          <p:cNvSpPr>
            <a:spLocks noChangeShapeType="1"/>
          </p:cNvSpPr>
          <p:nvPr/>
        </p:nvSpPr>
        <p:spPr bwMode="auto">
          <a:xfrm>
            <a:off x="6643687" y="2674938"/>
            <a:ext cx="66675" cy="1236662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4" name="Line 79"/>
          <p:cNvSpPr>
            <a:spLocks noChangeShapeType="1"/>
          </p:cNvSpPr>
          <p:nvPr/>
        </p:nvSpPr>
        <p:spPr bwMode="auto">
          <a:xfrm>
            <a:off x="6643687" y="2674938"/>
            <a:ext cx="1117600" cy="117475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" name="Rectangle 83"/>
          <p:cNvSpPr>
            <a:spLocks noChangeArrowheads="1"/>
          </p:cNvSpPr>
          <p:nvPr/>
        </p:nvSpPr>
        <p:spPr bwMode="auto">
          <a:xfrm>
            <a:off x="6096000" y="4572000"/>
            <a:ext cx="283923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Screen coordinates</a:t>
            </a:r>
            <a:endParaRPr lang="hu-HU" sz="2400" dirty="0"/>
          </a:p>
        </p:txBody>
      </p:sp>
      <p:grpSp>
        <p:nvGrpSpPr>
          <p:cNvPr id="46" name="Csoportba foglalás 45"/>
          <p:cNvGrpSpPr/>
          <p:nvPr/>
        </p:nvGrpSpPr>
        <p:grpSpPr>
          <a:xfrm>
            <a:off x="609600" y="1978651"/>
            <a:ext cx="4343400" cy="2974349"/>
            <a:chOff x="1447800" y="1676400"/>
            <a:chExt cx="6019800" cy="3888749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523891" y="2453184"/>
              <a:ext cx="1177495" cy="2421173"/>
            </a:xfrm>
            <a:custGeom>
              <a:avLst/>
              <a:gdLst>
                <a:gd name="T0" fmla="*/ 2147483647 w 519"/>
                <a:gd name="T1" fmla="*/ 2147483647 h 982"/>
                <a:gd name="T2" fmla="*/ 0 w 519"/>
                <a:gd name="T3" fmla="*/ 0 h 982"/>
                <a:gd name="T4" fmla="*/ 2147483647 w 519"/>
                <a:gd name="T5" fmla="*/ 2147483647 h 982"/>
                <a:gd name="T6" fmla="*/ 2147483647 w 519"/>
                <a:gd name="T7" fmla="*/ 2147483647 h 982"/>
                <a:gd name="T8" fmla="*/ 2147483647 w 519"/>
                <a:gd name="T9" fmla="*/ 2147483647 h 982"/>
                <a:gd name="T10" fmla="*/ 2147483647 w 519"/>
                <a:gd name="T11" fmla="*/ 2147483647 h 9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9"/>
                <a:gd name="T19" fmla="*/ 0 h 982"/>
                <a:gd name="T20" fmla="*/ 519 w 519"/>
                <a:gd name="T21" fmla="*/ 982 h 982"/>
                <a:gd name="connsiteX0" fmla="*/ 2119 w 9634"/>
                <a:gd name="connsiteY0" fmla="*/ 10000 h 10000"/>
                <a:gd name="connsiteX1" fmla="*/ 0 w 9634"/>
                <a:gd name="connsiteY1" fmla="*/ 0 h 10000"/>
                <a:gd name="connsiteX2" fmla="*/ 9634 w 9634"/>
                <a:gd name="connsiteY2" fmla="*/ 4990 h 10000"/>
                <a:gd name="connsiteX3" fmla="*/ 9268 w 9634"/>
                <a:gd name="connsiteY3" fmla="*/ 7067 h 10000"/>
                <a:gd name="connsiteX4" fmla="*/ 2119 w 9634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" h="10000">
                  <a:moveTo>
                    <a:pt x="2119" y="10000"/>
                  </a:moveTo>
                  <a:lnTo>
                    <a:pt x="0" y="0"/>
                  </a:lnTo>
                  <a:lnTo>
                    <a:pt x="9634" y="4990"/>
                  </a:lnTo>
                  <a:lnTo>
                    <a:pt x="9268" y="7067"/>
                  </a:lnTo>
                  <a:lnTo>
                    <a:pt x="2119" y="1000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579550" y="2536837"/>
              <a:ext cx="2121824" cy="2375762"/>
            </a:xfrm>
            <a:custGeom>
              <a:avLst/>
              <a:gdLst>
                <a:gd name="T0" fmla="*/ 0 w 901"/>
                <a:gd name="T1" fmla="*/ 2147483647 h 994"/>
                <a:gd name="T2" fmla="*/ 2147483647 w 901"/>
                <a:gd name="T3" fmla="*/ 2147483647 h 994"/>
                <a:gd name="T4" fmla="*/ 2147483647 w 901"/>
                <a:gd name="T5" fmla="*/ 0 h 994"/>
                <a:gd name="T6" fmla="*/ 2147483647 w 901"/>
                <a:gd name="T7" fmla="*/ 2147483647 h 994"/>
                <a:gd name="T8" fmla="*/ 2147483647 w 901"/>
                <a:gd name="T9" fmla="*/ 2147483647 h 994"/>
                <a:gd name="T10" fmla="*/ 0 w 901"/>
                <a:gd name="T11" fmla="*/ 2147483647 h 9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1"/>
                <a:gd name="T19" fmla="*/ 0 h 994"/>
                <a:gd name="T20" fmla="*/ 901 w 901"/>
                <a:gd name="T21" fmla="*/ 994 h 9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1" h="994">
                  <a:moveTo>
                    <a:pt x="0" y="984"/>
                  </a:moveTo>
                  <a:lnTo>
                    <a:pt x="78" y="24"/>
                  </a:lnTo>
                  <a:lnTo>
                    <a:pt x="901" y="0"/>
                  </a:lnTo>
                  <a:lnTo>
                    <a:pt x="901" y="167"/>
                  </a:lnTo>
                  <a:lnTo>
                    <a:pt x="139" y="994"/>
                  </a:lnTo>
                  <a:lnTo>
                    <a:pt x="0" y="984"/>
                  </a:lnTo>
                  <a:close/>
                </a:path>
              </a:pathLst>
            </a:custGeom>
            <a:noFill/>
            <a:ln w="28575" cap="flat" cmpd="sng">
              <a:solidFill>
                <a:srgbClr val="35C955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321364" y="1774395"/>
              <a:ext cx="0" cy="3577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825961" y="3617163"/>
              <a:ext cx="3205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2981389" y="2493815"/>
              <a:ext cx="0" cy="2294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981389" y="2264365"/>
              <a:ext cx="2712922" cy="26386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3680813" y="2534447"/>
              <a:ext cx="320275" cy="215109"/>
            </a:xfrm>
            <a:prstGeom prst="ellipse">
              <a:avLst/>
            </a:prstGeom>
            <a:solidFill>
              <a:srgbClr val="35C955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5548303" y="2869062"/>
              <a:ext cx="320275" cy="215109"/>
            </a:xfrm>
            <a:prstGeom prst="ellipse">
              <a:avLst/>
            </a:prstGeom>
            <a:solidFill>
              <a:srgbClr val="35C955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4641640" y="4821775"/>
              <a:ext cx="320275" cy="217500"/>
            </a:xfrm>
            <a:prstGeom prst="ellipse">
              <a:avLst/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4429693" y="2319338"/>
              <a:ext cx="320275" cy="217499"/>
            </a:xfrm>
            <a:prstGeom prst="ellipse">
              <a:avLst/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5548303" y="3519170"/>
              <a:ext cx="320275" cy="217499"/>
            </a:xfrm>
            <a:prstGeom prst="ellipse">
              <a:avLst/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7" name="Oval 58"/>
            <p:cNvSpPr>
              <a:spLocks noChangeArrowheads="1"/>
            </p:cNvSpPr>
            <p:nvPr/>
          </p:nvSpPr>
          <p:spPr bwMode="auto">
            <a:xfrm>
              <a:off x="5548303" y="2436453"/>
              <a:ext cx="320275" cy="215109"/>
            </a:xfrm>
            <a:prstGeom prst="ellipse">
              <a:avLst/>
            </a:prstGeom>
            <a:solidFill>
              <a:srgbClr val="35C955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8" name="Oval 59"/>
            <p:cNvSpPr>
              <a:spLocks noChangeArrowheads="1"/>
            </p:cNvSpPr>
            <p:nvPr/>
          </p:nvSpPr>
          <p:spPr bwMode="auto">
            <a:xfrm>
              <a:off x="5548303" y="4061722"/>
              <a:ext cx="320275" cy="217500"/>
            </a:xfrm>
            <a:prstGeom prst="ellipse">
              <a:avLst/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9" name="Oval 60"/>
            <p:cNvSpPr>
              <a:spLocks noChangeArrowheads="1"/>
            </p:cNvSpPr>
            <p:nvPr/>
          </p:nvSpPr>
          <p:spPr bwMode="auto">
            <a:xfrm>
              <a:off x="3732623" y="4824165"/>
              <a:ext cx="320275" cy="215109"/>
            </a:xfrm>
            <a:prstGeom prst="ellipse">
              <a:avLst/>
            </a:prstGeom>
            <a:solidFill>
              <a:srgbClr val="35C955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40" name="Oval 61"/>
            <p:cNvSpPr>
              <a:spLocks noChangeArrowheads="1"/>
            </p:cNvSpPr>
            <p:nvPr/>
          </p:nvSpPr>
          <p:spPr bwMode="auto">
            <a:xfrm>
              <a:off x="3412347" y="4824165"/>
              <a:ext cx="320275" cy="215109"/>
            </a:xfrm>
            <a:prstGeom prst="ellipse">
              <a:avLst/>
            </a:prstGeom>
            <a:solidFill>
              <a:srgbClr val="35C955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41" name="Line 62"/>
            <p:cNvSpPr>
              <a:spLocks noChangeShapeType="1"/>
            </p:cNvSpPr>
            <p:nvPr/>
          </p:nvSpPr>
          <p:spPr bwMode="auto">
            <a:xfrm>
              <a:off x="4587476" y="2544008"/>
              <a:ext cx="1066799" cy="151771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Line 63"/>
            <p:cNvSpPr>
              <a:spLocks noChangeShapeType="1"/>
            </p:cNvSpPr>
            <p:nvPr/>
          </p:nvSpPr>
          <p:spPr bwMode="auto">
            <a:xfrm>
              <a:off x="3838597" y="2653953"/>
              <a:ext cx="108328" cy="227537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Line 64"/>
            <p:cNvSpPr>
              <a:spLocks noChangeShapeType="1"/>
            </p:cNvSpPr>
            <p:nvPr/>
          </p:nvSpPr>
          <p:spPr bwMode="auto">
            <a:xfrm>
              <a:off x="3838597" y="2653953"/>
              <a:ext cx="1815679" cy="21510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Text Box 81"/>
            <p:cNvSpPr txBox="1">
              <a:spLocks noChangeArrowheads="1"/>
            </p:cNvSpPr>
            <p:nvPr/>
          </p:nvSpPr>
          <p:spPr bwMode="auto">
            <a:xfrm>
              <a:off x="1447800" y="4876800"/>
              <a:ext cx="1931073" cy="6883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/>
                <a:t>(-1,-1,-1)</a:t>
              </a:r>
              <a:endParaRPr lang="hu-HU" sz="2400" dirty="0"/>
            </a:p>
          </p:txBody>
        </p:sp>
        <p:sp>
          <p:nvSpPr>
            <p:cNvPr id="45" name="Text Box 82"/>
            <p:cNvSpPr txBox="1">
              <a:spLocks noChangeArrowheads="1"/>
            </p:cNvSpPr>
            <p:nvPr/>
          </p:nvSpPr>
          <p:spPr bwMode="auto">
            <a:xfrm>
              <a:off x="5762604" y="1676400"/>
              <a:ext cx="1704996" cy="6883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(1, 1, 1)</a:t>
              </a:r>
              <a:endParaRPr lang="hu-HU" sz="2400"/>
            </a:p>
          </p:txBody>
        </p:sp>
      </p:grpSp>
      <p:sp>
        <p:nvSpPr>
          <p:cNvPr id="47" name="Jobbra nyíl 46"/>
          <p:cNvSpPr/>
          <p:nvPr/>
        </p:nvSpPr>
        <p:spPr>
          <a:xfrm>
            <a:off x="4419600" y="2971800"/>
            <a:ext cx="1143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övegdoboz 47"/>
          <p:cNvSpPr txBox="1"/>
          <p:nvPr/>
        </p:nvSpPr>
        <p:spPr>
          <a:xfrm>
            <a:off x="1981200" y="5486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Z(-1,1)</a:t>
            </a:r>
            <a:endParaRPr lang="hu-HU" sz="3200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6248400" y="5486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(0,1)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Rasterization</a:t>
            </a:r>
            <a:endParaRPr lang="hu-HU" dirty="0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3227504" y="1686580"/>
            <a:ext cx="2438400" cy="3733800"/>
          </a:xfrm>
          <a:custGeom>
            <a:avLst/>
            <a:gdLst>
              <a:gd name="T0" fmla="*/ 2147483647 w 1536"/>
              <a:gd name="T1" fmla="*/ 2147483647 h 2352"/>
              <a:gd name="T2" fmla="*/ 0 w 1536"/>
              <a:gd name="T3" fmla="*/ 2147483647 h 2352"/>
              <a:gd name="T4" fmla="*/ 2147483647 w 1536"/>
              <a:gd name="T5" fmla="*/ 0 h 2352"/>
              <a:gd name="T6" fmla="*/ 2147483647 w 1536"/>
              <a:gd name="T7" fmla="*/ 2147483647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2352"/>
              <a:gd name="T14" fmla="*/ 1536 w 1536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2352">
                <a:moveTo>
                  <a:pt x="912" y="2352"/>
                </a:moveTo>
                <a:lnTo>
                  <a:pt x="0" y="1440"/>
                </a:lnTo>
                <a:lnTo>
                  <a:pt x="1536" y="0"/>
                </a:lnTo>
                <a:lnTo>
                  <a:pt x="912" y="2352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989504" y="39725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294304" y="39725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684704" y="39725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599104" y="39725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989504" y="42773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294304" y="42773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2846504" y="412498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5715000" y="1371600"/>
            <a:ext cx="126829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(</a:t>
            </a:r>
            <a:r>
              <a:rPr lang="hu-HU" sz="2800" i="1" dirty="0" smtClean="0"/>
              <a:t>X</a:t>
            </a:r>
            <a:r>
              <a:rPr lang="hu-HU" sz="2800" baseline="-25000" dirty="0" smtClean="0"/>
              <a:t>3</a:t>
            </a:r>
            <a:r>
              <a:rPr lang="hu-HU" sz="2800" dirty="0" smtClean="0"/>
              <a:t>,</a:t>
            </a:r>
            <a:r>
              <a:rPr lang="hu-HU" sz="2800" i="1" dirty="0" smtClean="0"/>
              <a:t>Y</a:t>
            </a:r>
            <a:r>
              <a:rPr lang="hu-HU" sz="2800" baseline="-25000" dirty="0" smtClean="0"/>
              <a:t>3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267200" y="5486400"/>
            <a:ext cx="126829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(</a:t>
            </a:r>
            <a:r>
              <a:rPr lang="hu-HU" sz="2800" i="1" dirty="0" smtClean="0"/>
              <a:t>X</a:t>
            </a:r>
            <a:r>
              <a:rPr lang="hu-HU" sz="2800" baseline="-25000" dirty="0" smtClean="0"/>
              <a:t>1</a:t>
            </a:r>
            <a:r>
              <a:rPr lang="hu-HU" sz="2800" dirty="0" smtClean="0"/>
              <a:t>,</a:t>
            </a:r>
            <a:r>
              <a:rPr lang="hu-HU" sz="2800" i="1" dirty="0" smtClean="0"/>
              <a:t>Y</a:t>
            </a:r>
            <a:r>
              <a:rPr lang="hu-HU" sz="2800" baseline="-25000" dirty="0" smtClean="0"/>
              <a:t>1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981200" y="3505200"/>
            <a:ext cx="126829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(</a:t>
            </a:r>
            <a:r>
              <a:rPr lang="hu-HU" sz="2800" i="1" dirty="0" smtClean="0"/>
              <a:t>X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,</a:t>
            </a:r>
            <a:r>
              <a:rPr lang="hu-HU" sz="2800" i="1" dirty="0" smtClean="0"/>
              <a:t>Y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sp>
        <p:nvSpPr>
          <p:cNvPr id="35" name="Ellipszis 34"/>
          <p:cNvSpPr/>
          <p:nvPr/>
        </p:nvSpPr>
        <p:spPr>
          <a:xfrm>
            <a:off x="4980104" y="404878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Ellipszis 35"/>
          <p:cNvSpPr/>
          <p:nvPr/>
        </p:nvSpPr>
        <p:spPr>
          <a:xfrm>
            <a:off x="3303704" y="404878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Interpolation inside of a triangle</a:t>
            </a:r>
            <a:endParaRPr lang="hu-HU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03238" y="5103813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503238" y="3808413"/>
            <a:ext cx="1981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03238" y="2132013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112838" y="2208213"/>
            <a:ext cx="2514600" cy="1752600"/>
          </a:xfrm>
          <a:custGeom>
            <a:avLst/>
            <a:gdLst>
              <a:gd name="T0" fmla="*/ 0 w 1584"/>
              <a:gd name="T1" fmla="*/ 2147483647 h 1104"/>
              <a:gd name="T2" fmla="*/ 2147483647 w 1584"/>
              <a:gd name="T3" fmla="*/ 2147483647 h 1104"/>
              <a:gd name="T4" fmla="*/ 2147483647 w 1584"/>
              <a:gd name="T5" fmla="*/ 0 h 1104"/>
              <a:gd name="T6" fmla="*/ 0 w 158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104"/>
              <a:gd name="T14" fmla="*/ 1584 w 158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104">
                <a:moveTo>
                  <a:pt x="0" y="1104"/>
                </a:moveTo>
                <a:lnTo>
                  <a:pt x="1584" y="720"/>
                </a:lnTo>
                <a:lnTo>
                  <a:pt x="768" y="0"/>
                </a:lnTo>
                <a:lnTo>
                  <a:pt x="0" y="1104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189038" y="4189413"/>
            <a:ext cx="2514600" cy="685800"/>
          </a:xfrm>
          <a:custGeom>
            <a:avLst/>
            <a:gdLst>
              <a:gd name="T0" fmla="*/ 0 w 1584"/>
              <a:gd name="T1" fmla="*/ 2147483647 h 1104"/>
              <a:gd name="T2" fmla="*/ 2147483647 w 1584"/>
              <a:gd name="T3" fmla="*/ 2147483647 h 1104"/>
              <a:gd name="T4" fmla="*/ 2147483647 w 1584"/>
              <a:gd name="T5" fmla="*/ 0 h 1104"/>
              <a:gd name="T6" fmla="*/ 0 w 158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104"/>
              <a:gd name="T14" fmla="*/ 1584 w 158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104">
                <a:moveTo>
                  <a:pt x="0" y="1104"/>
                </a:moveTo>
                <a:lnTo>
                  <a:pt x="1584" y="720"/>
                </a:lnTo>
                <a:lnTo>
                  <a:pt x="768" y="0"/>
                </a:lnTo>
                <a:lnTo>
                  <a:pt x="0" y="1104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02025" y="4849813"/>
            <a:ext cx="369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i="1"/>
              <a:t>X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84438" y="3656013"/>
            <a:ext cx="354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i="1"/>
              <a:t>Y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4350" y="2055813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i="1"/>
              <a:t>Z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179638" y="4494213"/>
            <a:ext cx="3048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2332038" y="2817813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59075" y="2130425"/>
            <a:ext cx="33067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i="1"/>
              <a:t>Z</a:t>
            </a:r>
            <a:r>
              <a:rPr lang="hu-HU" sz="2800"/>
              <a:t>(</a:t>
            </a:r>
            <a:r>
              <a:rPr lang="hu-HU" sz="2800" i="1"/>
              <a:t>X,Y</a:t>
            </a:r>
            <a:r>
              <a:rPr lang="hu-HU" sz="2800"/>
              <a:t>)</a:t>
            </a:r>
            <a:r>
              <a:rPr lang="hu-HU" sz="2800" i="1"/>
              <a:t> = aX + bY + c</a:t>
            </a: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913438" y="1141413"/>
            <a:ext cx="2438400" cy="3733800"/>
          </a:xfrm>
          <a:custGeom>
            <a:avLst/>
            <a:gdLst>
              <a:gd name="T0" fmla="*/ 2147483647 w 1536"/>
              <a:gd name="T1" fmla="*/ 2147483647 h 2352"/>
              <a:gd name="T2" fmla="*/ 0 w 1536"/>
              <a:gd name="T3" fmla="*/ 2147483647 h 2352"/>
              <a:gd name="T4" fmla="*/ 2147483647 w 1536"/>
              <a:gd name="T5" fmla="*/ 0 h 2352"/>
              <a:gd name="T6" fmla="*/ 2147483647 w 1536"/>
              <a:gd name="T7" fmla="*/ 2147483647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2352"/>
              <a:gd name="T14" fmla="*/ 1536 w 1536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2352">
                <a:moveTo>
                  <a:pt x="912" y="2352"/>
                </a:moveTo>
                <a:lnTo>
                  <a:pt x="0" y="1440"/>
                </a:lnTo>
                <a:lnTo>
                  <a:pt x="1536" y="0"/>
                </a:lnTo>
                <a:lnTo>
                  <a:pt x="912" y="2352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599238" y="31988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904038" y="31988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294438" y="31988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208838" y="31988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599238" y="35036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904038" y="35036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283075" y="4275138"/>
            <a:ext cx="11255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i="1"/>
              <a:t>Z</a:t>
            </a:r>
            <a:r>
              <a:rPr lang="hu-HU" sz="2800"/>
              <a:t>(</a:t>
            </a:r>
            <a:r>
              <a:rPr lang="hu-HU" sz="2800" i="1"/>
              <a:t>X,Y</a:t>
            </a:r>
            <a:r>
              <a:rPr lang="hu-HU" sz="2800"/>
              <a:t>)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5246688" y="3351213"/>
            <a:ext cx="1504950" cy="99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5456238" y="3351213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5380038" y="3351213"/>
            <a:ext cx="16764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4694238" y="5129213"/>
            <a:ext cx="3687762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800" i="1"/>
              <a:t>Z</a:t>
            </a:r>
            <a:r>
              <a:rPr lang="hu-HU" sz="2800"/>
              <a:t>(</a:t>
            </a:r>
            <a:r>
              <a:rPr lang="hu-HU" sz="2800" i="1"/>
              <a:t>X</a:t>
            </a:r>
            <a:r>
              <a:rPr lang="hu-HU" sz="2800"/>
              <a:t>+1,</a:t>
            </a:r>
            <a:r>
              <a:rPr lang="hu-HU" sz="2800" i="1"/>
              <a:t>Y</a:t>
            </a:r>
            <a:r>
              <a:rPr lang="hu-HU" sz="2800"/>
              <a:t>) = </a:t>
            </a:r>
            <a:r>
              <a:rPr lang="hu-HU" sz="2800" i="1"/>
              <a:t>Z</a:t>
            </a:r>
            <a:r>
              <a:rPr lang="hu-HU" sz="2800"/>
              <a:t>(</a:t>
            </a:r>
            <a:r>
              <a:rPr lang="hu-HU" sz="2800" i="1"/>
              <a:t>X,Y</a:t>
            </a:r>
            <a:r>
              <a:rPr lang="hu-HU" sz="2800"/>
              <a:t>) + </a:t>
            </a:r>
            <a:r>
              <a:rPr lang="hu-HU" sz="2800" i="1"/>
              <a:t>a</a:t>
            </a:r>
            <a:r>
              <a:rPr lang="hu-HU" sz="2800"/>
              <a:t> </a:t>
            </a: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3529013" y="3255963"/>
            <a:ext cx="204787" cy="17621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1014413" y="3871913"/>
            <a:ext cx="204787" cy="17621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2239963" y="2128838"/>
            <a:ext cx="204787" cy="17621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3203575" y="3449638"/>
            <a:ext cx="157638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(</a:t>
            </a:r>
            <a:r>
              <a:rPr lang="hu-HU" sz="2800" i="1" dirty="0"/>
              <a:t>X</a:t>
            </a:r>
            <a:r>
              <a:rPr lang="hu-HU" sz="2800" baseline="-25000" dirty="0"/>
              <a:t>1</a:t>
            </a:r>
            <a:r>
              <a:rPr lang="hu-HU" sz="2800" dirty="0"/>
              <a:t>,</a:t>
            </a:r>
            <a:r>
              <a:rPr lang="hu-HU" sz="2800" i="1" dirty="0"/>
              <a:t>Y</a:t>
            </a:r>
            <a:r>
              <a:rPr lang="hu-HU" sz="2800" baseline="-25000" dirty="0"/>
              <a:t>1</a:t>
            </a:r>
            <a:r>
              <a:rPr lang="hu-HU" sz="2800" dirty="0"/>
              <a:t>,</a:t>
            </a:r>
            <a:r>
              <a:rPr lang="hu-HU" sz="2800" i="1" dirty="0"/>
              <a:t>Z</a:t>
            </a:r>
            <a:r>
              <a:rPr lang="hu-HU" sz="2800" baseline="-25000" dirty="0"/>
              <a:t>1</a:t>
            </a:r>
            <a:r>
              <a:rPr lang="hu-HU" sz="2800" dirty="0"/>
              <a:t>)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998538" y="1622425"/>
            <a:ext cx="15763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(</a:t>
            </a:r>
            <a:r>
              <a:rPr lang="hu-HU" sz="2800" i="1"/>
              <a:t>X</a:t>
            </a:r>
            <a:r>
              <a:rPr lang="hu-HU" sz="2800" baseline="-25000"/>
              <a:t>2</a:t>
            </a:r>
            <a:r>
              <a:rPr lang="hu-HU" sz="2800"/>
              <a:t>,</a:t>
            </a:r>
            <a:r>
              <a:rPr lang="hu-HU" sz="2800" i="1"/>
              <a:t>Y</a:t>
            </a:r>
            <a:r>
              <a:rPr lang="hu-HU" sz="2800" baseline="-25000"/>
              <a:t>2</a:t>
            </a:r>
            <a:r>
              <a:rPr lang="hu-HU" sz="2800"/>
              <a:t>,</a:t>
            </a:r>
            <a:r>
              <a:rPr lang="hu-HU" sz="2800" i="1"/>
              <a:t>Z</a:t>
            </a:r>
            <a:r>
              <a:rPr lang="hu-HU" sz="2800" baseline="-25000"/>
              <a:t>2</a:t>
            </a:r>
            <a:r>
              <a:rPr lang="hu-HU" sz="2800"/>
              <a:t>)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449263" y="3998913"/>
            <a:ext cx="1576387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(</a:t>
            </a:r>
            <a:r>
              <a:rPr lang="hu-HU" sz="2800" i="1"/>
              <a:t>X</a:t>
            </a:r>
            <a:r>
              <a:rPr lang="hu-HU" sz="2800" baseline="-25000"/>
              <a:t>3</a:t>
            </a:r>
            <a:r>
              <a:rPr lang="hu-HU" sz="2800"/>
              <a:t>,</a:t>
            </a:r>
            <a:r>
              <a:rPr lang="hu-HU" sz="2800" i="1"/>
              <a:t>Y</a:t>
            </a:r>
            <a:r>
              <a:rPr lang="hu-HU" sz="2800" baseline="-25000"/>
              <a:t>3</a:t>
            </a:r>
            <a:r>
              <a:rPr lang="hu-HU" sz="2800"/>
              <a:t>,</a:t>
            </a:r>
            <a:r>
              <a:rPr lang="hu-HU" sz="2800" i="1"/>
              <a:t>Z</a:t>
            </a:r>
            <a:r>
              <a:rPr lang="hu-HU" sz="2800" baseline="-25000"/>
              <a:t>3</a:t>
            </a:r>
            <a:r>
              <a:rPr lang="hu-HU" sz="2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Interpolation hardware</a:t>
            </a:r>
            <a:endParaRPr lang="hu-H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86400" y="1828800"/>
            <a:ext cx="989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i="1"/>
              <a:t>Z</a:t>
            </a:r>
            <a:r>
              <a:rPr lang="hu-HU" sz="2400"/>
              <a:t>(</a:t>
            </a:r>
            <a:r>
              <a:rPr lang="hu-HU" sz="2400" i="1"/>
              <a:t>X,Y</a:t>
            </a:r>
            <a:r>
              <a:rPr lang="hu-HU" sz="2400"/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54150" y="2901950"/>
            <a:ext cx="2273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hu-HU" sz="2200" b="1" i="1" dirty="0"/>
              <a:t>X</a:t>
            </a:r>
            <a:r>
              <a:rPr lang="hu-HU" sz="2200" b="1" dirty="0"/>
              <a:t> </a:t>
            </a:r>
            <a:r>
              <a:rPr lang="en-US" sz="2200" b="1" dirty="0" smtClean="0"/>
              <a:t>counter</a:t>
            </a:r>
            <a:endParaRPr lang="hu-HU" sz="22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7350" y="2901950"/>
            <a:ext cx="35687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hu-HU" sz="2200" b="1" i="1" dirty="0"/>
              <a:t>Z</a:t>
            </a:r>
            <a:r>
              <a:rPr lang="hu-HU" sz="2200" b="1" dirty="0"/>
              <a:t> </a:t>
            </a:r>
            <a:r>
              <a:rPr lang="en-US" sz="2200" b="1" dirty="0" smtClean="0"/>
              <a:t>register</a:t>
            </a:r>
            <a:endParaRPr lang="hu-HU" sz="2200" b="1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343400" y="4191000"/>
            <a:ext cx="3582988" cy="839788"/>
          </a:xfrm>
          <a:custGeom>
            <a:avLst/>
            <a:gdLst>
              <a:gd name="T0" fmla="*/ 2147483647 w 2257"/>
              <a:gd name="T1" fmla="*/ 0 h 529"/>
              <a:gd name="T2" fmla="*/ 0 w 2257"/>
              <a:gd name="T3" fmla="*/ 2147483647 h 529"/>
              <a:gd name="T4" fmla="*/ 2147483647 w 2257"/>
              <a:gd name="T5" fmla="*/ 2147483647 h 529"/>
              <a:gd name="T6" fmla="*/ 2147483647 w 2257"/>
              <a:gd name="T7" fmla="*/ 0 h 529"/>
              <a:gd name="T8" fmla="*/ 2147483647 w 2257"/>
              <a:gd name="T9" fmla="*/ 0 h 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7"/>
              <a:gd name="T16" fmla="*/ 0 h 529"/>
              <a:gd name="T17" fmla="*/ 2257 w 2257"/>
              <a:gd name="T18" fmla="*/ 529 h 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7" h="529">
                <a:moveTo>
                  <a:pt x="384" y="0"/>
                </a:moveTo>
                <a:lnTo>
                  <a:pt x="0" y="528"/>
                </a:lnTo>
                <a:lnTo>
                  <a:pt x="2256" y="528"/>
                </a:lnTo>
                <a:lnTo>
                  <a:pt x="1824" y="0"/>
                </a:lnTo>
                <a:lnTo>
                  <a:pt x="38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590800" y="2355850"/>
            <a:ext cx="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867400" y="2362200"/>
            <a:ext cx="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6119813" y="3500438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5867400" y="2590800"/>
            <a:ext cx="2362200" cy="2973388"/>
          </a:xfrm>
          <a:custGeom>
            <a:avLst/>
            <a:gdLst>
              <a:gd name="T0" fmla="*/ 0 w 1345"/>
              <a:gd name="T1" fmla="*/ 2147483647 h 1873"/>
              <a:gd name="T2" fmla="*/ 0 w 1345"/>
              <a:gd name="T3" fmla="*/ 0 h 1873"/>
              <a:gd name="T4" fmla="*/ 2147483647 w 1345"/>
              <a:gd name="T5" fmla="*/ 0 h 1873"/>
              <a:gd name="T6" fmla="*/ 2147483647 w 1345"/>
              <a:gd name="T7" fmla="*/ 2147483647 h 1873"/>
              <a:gd name="T8" fmla="*/ 2147483647 w 1345"/>
              <a:gd name="T9" fmla="*/ 2147483647 h 1873"/>
              <a:gd name="T10" fmla="*/ 2147483647 w 1345"/>
              <a:gd name="T11" fmla="*/ 2147483647 h 18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5"/>
              <a:gd name="T19" fmla="*/ 0 h 1873"/>
              <a:gd name="T20" fmla="*/ 1345 w 1345"/>
              <a:gd name="T21" fmla="*/ 1873 h 18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5" h="1873">
                <a:moveTo>
                  <a:pt x="0" y="192"/>
                </a:moveTo>
                <a:lnTo>
                  <a:pt x="0" y="0"/>
                </a:lnTo>
                <a:lnTo>
                  <a:pt x="1344" y="0"/>
                </a:lnTo>
                <a:lnTo>
                  <a:pt x="1344" y="1872"/>
                </a:lnTo>
                <a:lnTo>
                  <a:pt x="768" y="1872"/>
                </a:lnTo>
                <a:lnTo>
                  <a:pt x="768" y="153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4973638" y="5016500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830763" y="5715000"/>
            <a:ext cx="320675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200" b="1" i="1"/>
              <a:t>a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438400" y="1828800"/>
            <a:ext cx="366713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200" b="1" i="1"/>
              <a:t>X</a:t>
            </a:r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762000" y="3505200"/>
            <a:ext cx="3430588" cy="534988"/>
          </a:xfrm>
          <a:custGeom>
            <a:avLst/>
            <a:gdLst>
              <a:gd name="T0" fmla="*/ 0 w 2161"/>
              <a:gd name="T1" fmla="*/ 2147483647 h 337"/>
              <a:gd name="T2" fmla="*/ 2147483647 w 2161"/>
              <a:gd name="T3" fmla="*/ 2147483647 h 337"/>
              <a:gd name="T4" fmla="*/ 2147483647 w 2161"/>
              <a:gd name="T5" fmla="*/ 2147483647 h 337"/>
              <a:gd name="T6" fmla="*/ 2147483647 w 2161"/>
              <a:gd name="T7" fmla="*/ 2147483647 h 337"/>
              <a:gd name="T8" fmla="*/ 2147483647 w 2161"/>
              <a:gd name="T9" fmla="*/ 2147483647 h 337"/>
              <a:gd name="T10" fmla="*/ 2147483647 w 2161"/>
              <a:gd name="T11" fmla="*/ 2147483647 h 337"/>
              <a:gd name="T12" fmla="*/ 2147483647 w 2161"/>
              <a:gd name="T13" fmla="*/ 2147483647 h 337"/>
              <a:gd name="T14" fmla="*/ 2147483647 w 2161"/>
              <a:gd name="T15" fmla="*/ 2147483647 h 337"/>
              <a:gd name="T16" fmla="*/ 2147483647 w 2161"/>
              <a:gd name="T17" fmla="*/ 2147483647 h 337"/>
              <a:gd name="T18" fmla="*/ 2147483647 w 2161"/>
              <a:gd name="T19" fmla="*/ 2147483647 h 337"/>
              <a:gd name="T20" fmla="*/ 2147483647 w 2161"/>
              <a:gd name="T21" fmla="*/ 2147483647 h 337"/>
              <a:gd name="T22" fmla="*/ 2147483647 w 2161"/>
              <a:gd name="T23" fmla="*/ 2147483647 h 337"/>
              <a:gd name="T24" fmla="*/ 2147483647 w 2161"/>
              <a:gd name="T25" fmla="*/ 2147483647 h 337"/>
              <a:gd name="T26" fmla="*/ 2147483647 w 2161"/>
              <a:gd name="T27" fmla="*/ 2147483647 h 337"/>
              <a:gd name="T28" fmla="*/ 2147483647 w 2161"/>
              <a:gd name="T29" fmla="*/ 2147483647 h 337"/>
              <a:gd name="T30" fmla="*/ 2147483647 w 2161"/>
              <a:gd name="T31" fmla="*/ 2147483647 h 337"/>
              <a:gd name="T32" fmla="*/ 2147483647 w 2161"/>
              <a:gd name="T33" fmla="*/ 2147483647 h 337"/>
              <a:gd name="T34" fmla="*/ 2147483647 w 2161"/>
              <a:gd name="T35" fmla="*/ 2147483647 h 337"/>
              <a:gd name="T36" fmla="*/ 2147483647 w 2161"/>
              <a:gd name="T37" fmla="*/ 2147483647 h 337"/>
              <a:gd name="T38" fmla="*/ 2147483647 w 2161"/>
              <a:gd name="T39" fmla="*/ 2147483647 h 337"/>
              <a:gd name="T40" fmla="*/ 2147483647 w 2161"/>
              <a:gd name="T41" fmla="*/ 2147483647 h 337"/>
              <a:gd name="T42" fmla="*/ 2147483647 w 2161"/>
              <a:gd name="T43" fmla="*/ 2147483647 h 337"/>
              <a:gd name="T44" fmla="*/ 2147483647 w 2161"/>
              <a:gd name="T45" fmla="*/ 2147483647 h 337"/>
              <a:gd name="T46" fmla="*/ 2147483647 w 2161"/>
              <a:gd name="T47" fmla="*/ 2147483647 h 337"/>
              <a:gd name="T48" fmla="*/ 2147483647 w 2161"/>
              <a:gd name="T49" fmla="*/ 2147483647 h 337"/>
              <a:gd name="T50" fmla="*/ 2147483647 w 2161"/>
              <a:gd name="T51" fmla="*/ 2147483647 h 337"/>
              <a:gd name="T52" fmla="*/ 2147483647 w 2161"/>
              <a:gd name="T53" fmla="*/ 2147483647 h 337"/>
              <a:gd name="T54" fmla="*/ 2147483647 w 2161"/>
              <a:gd name="T55" fmla="*/ 2147483647 h 337"/>
              <a:gd name="T56" fmla="*/ 2147483647 w 2161"/>
              <a:gd name="T57" fmla="*/ 0 h 3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161"/>
              <a:gd name="T88" fmla="*/ 0 h 337"/>
              <a:gd name="T89" fmla="*/ 2161 w 2161"/>
              <a:gd name="T90" fmla="*/ 337 h 3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161" h="337">
                <a:moveTo>
                  <a:pt x="0" y="336"/>
                </a:moveTo>
                <a:lnTo>
                  <a:pt x="39" y="335"/>
                </a:lnTo>
                <a:lnTo>
                  <a:pt x="102" y="335"/>
                </a:lnTo>
                <a:lnTo>
                  <a:pt x="186" y="335"/>
                </a:lnTo>
                <a:lnTo>
                  <a:pt x="291" y="335"/>
                </a:lnTo>
                <a:lnTo>
                  <a:pt x="355" y="335"/>
                </a:lnTo>
                <a:lnTo>
                  <a:pt x="397" y="335"/>
                </a:lnTo>
                <a:lnTo>
                  <a:pt x="555" y="335"/>
                </a:lnTo>
                <a:lnTo>
                  <a:pt x="681" y="335"/>
                </a:lnTo>
                <a:lnTo>
                  <a:pt x="765" y="335"/>
                </a:lnTo>
                <a:lnTo>
                  <a:pt x="797" y="335"/>
                </a:lnTo>
                <a:lnTo>
                  <a:pt x="881" y="335"/>
                </a:lnTo>
                <a:lnTo>
                  <a:pt x="944" y="335"/>
                </a:lnTo>
                <a:lnTo>
                  <a:pt x="1007" y="335"/>
                </a:lnTo>
                <a:lnTo>
                  <a:pt x="1049" y="335"/>
                </a:lnTo>
                <a:lnTo>
                  <a:pt x="1112" y="335"/>
                </a:lnTo>
                <a:lnTo>
                  <a:pt x="1197" y="335"/>
                </a:lnTo>
                <a:lnTo>
                  <a:pt x="1260" y="335"/>
                </a:lnTo>
                <a:lnTo>
                  <a:pt x="1302" y="335"/>
                </a:lnTo>
                <a:lnTo>
                  <a:pt x="1355" y="335"/>
                </a:lnTo>
                <a:lnTo>
                  <a:pt x="1460" y="335"/>
                </a:lnTo>
                <a:lnTo>
                  <a:pt x="1544" y="335"/>
                </a:lnTo>
                <a:lnTo>
                  <a:pt x="1607" y="335"/>
                </a:lnTo>
                <a:lnTo>
                  <a:pt x="1639" y="335"/>
                </a:lnTo>
                <a:lnTo>
                  <a:pt x="1723" y="335"/>
                </a:lnTo>
                <a:lnTo>
                  <a:pt x="1755" y="335"/>
                </a:lnTo>
                <a:lnTo>
                  <a:pt x="1797" y="335"/>
                </a:lnTo>
                <a:lnTo>
                  <a:pt x="1839" y="335"/>
                </a:lnTo>
                <a:lnTo>
                  <a:pt x="21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996950" y="3498850"/>
            <a:ext cx="4445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791200" y="4267200"/>
            <a:ext cx="4540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>
                <a:latin typeface="Symbol" pitchFamily="18" charset="2"/>
              </a:rPr>
              <a:t>S</a:t>
            </a:r>
            <a:endParaRPr lang="hu-HU" sz="2400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4419600" y="5715000"/>
            <a:ext cx="1163638" cy="423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47700" y="4097338"/>
            <a:ext cx="793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CLK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Perspective correct interpolation</a:t>
            </a:r>
            <a:endParaRPr lang="hu-HU" dirty="0"/>
          </a:p>
        </p:txBody>
      </p:sp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3260725" y="4613275"/>
            <a:ext cx="562975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 dirty="0"/>
              <a:t>u</a:t>
            </a:r>
            <a:r>
              <a:rPr lang="hu-HU" dirty="0"/>
              <a:t> =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i="1" dirty="0"/>
              <a:t>v</a:t>
            </a:r>
            <a:r>
              <a:rPr lang="hu-HU" dirty="0"/>
              <a:t> = </a:t>
            </a: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3810000" y="4343400"/>
            <a:ext cx="17478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/>
              <a:t>a</a:t>
            </a:r>
            <a:r>
              <a:rPr lang="en-GB" i="1" baseline="-25000"/>
              <a:t>u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u</a:t>
            </a:r>
            <a:r>
              <a:rPr lang="en-GB" i="1"/>
              <a:t>Y+c</a:t>
            </a:r>
            <a:r>
              <a:rPr lang="en-GB" i="1" baseline="-25000"/>
              <a:t>u</a:t>
            </a:r>
            <a:endParaRPr lang="hu-HU" i="1" baseline="-25000"/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3810000" y="5486400"/>
            <a:ext cx="17145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/>
              <a:t>a</a:t>
            </a:r>
            <a:r>
              <a:rPr lang="en-GB" i="1" baseline="-25000"/>
              <a:t>v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v</a:t>
            </a:r>
            <a:r>
              <a:rPr lang="en-GB" i="1"/>
              <a:t>Y+c</a:t>
            </a:r>
            <a:r>
              <a:rPr lang="en-GB" i="1" baseline="-25000"/>
              <a:t>v</a:t>
            </a:r>
          </a:p>
          <a:p>
            <a:endParaRPr lang="hu-HU"/>
          </a:p>
        </p:txBody>
      </p:sp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3810000" y="4800600"/>
            <a:ext cx="17478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/>
              <a:t>a</a:t>
            </a:r>
            <a:r>
              <a:rPr lang="en-GB" i="1" baseline="-25000"/>
              <a:t>h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h</a:t>
            </a:r>
            <a:r>
              <a:rPr lang="en-GB" i="1"/>
              <a:t>Y+c</a:t>
            </a:r>
            <a:r>
              <a:rPr lang="en-GB" i="1" baseline="-25000"/>
              <a:t>h</a:t>
            </a:r>
            <a:endParaRPr lang="hu-HU" i="1" baseline="-25000"/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3810000" y="5867400"/>
            <a:ext cx="17478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/>
              <a:t>a</a:t>
            </a:r>
            <a:r>
              <a:rPr lang="en-GB" i="1" baseline="-25000"/>
              <a:t>h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h</a:t>
            </a:r>
            <a:r>
              <a:rPr lang="en-GB" i="1"/>
              <a:t>Y+c</a:t>
            </a:r>
            <a:r>
              <a:rPr lang="en-GB" i="1" baseline="-25000"/>
              <a:t>h</a:t>
            </a:r>
            <a:endParaRPr lang="hu-HU" i="1" baseline="-25000"/>
          </a:p>
        </p:txBody>
      </p:sp>
      <p:sp>
        <p:nvSpPr>
          <p:cNvPr id="9" name="Line 59"/>
          <p:cNvSpPr>
            <a:spLocks noChangeShapeType="1"/>
          </p:cNvSpPr>
          <p:nvPr/>
        </p:nvSpPr>
        <p:spPr bwMode="auto">
          <a:xfrm>
            <a:off x="3810000" y="48006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Line 60"/>
          <p:cNvSpPr>
            <a:spLocks noChangeShapeType="1"/>
          </p:cNvSpPr>
          <p:nvPr/>
        </p:nvSpPr>
        <p:spPr bwMode="auto">
          <a:xfrm>
            <a:off x="3810000" y="5867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3124200" y="4267200"/>
            <a:ext cx="26670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12" name="Picture 63" descr="turtl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3048000" cy="2119313"/>
          </a:xfrm>
          <a:prstGeom prst="rect">
            <a:avLst/>
          </a:prstGeom>
          <a:noFill/>
        </p:spPr>
      </p:pic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6096000" y="1828800"/>
            <a:ext cx="21595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Perspective correct</a:t>
            </a:r>
            <a:endParaRPr lang="hu-HU" dirty="0"/>
          </a:p>
        </p:txBody>
      </p:sp>
      <p:pic>
        <p:nvPicPr>
          <p:cNvPr id="14" name="Picture 64" descr="turtl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3048000" cy="2128838"/>
          </a:xfrm>
          <a:prstGeom prst="rect">
            <a:avLst/>
          </a:prstGeom>
          <a:noFill/>
        </p:spPr>
      </p:pic>
      <p:sp>
        <p:nvSpPr>
          <p:cNvPr id="15" name="Text Box 68"/>
          <p:cNvSpPr txBox="1">
            <a:spLocks noChangeArrowheads="1"/>
          </p:cNvSpPr>
          <p:nvPr/>
        </p:nvSpPr>
        <p:spPr bwMode="auto">
          <a:xfrm>
            <a:off x="6096000" y="4267200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Linear</a:t>
            </a:r>
            <a:endParaRPr lang="hu-HU" dirty="0"/>
          </a:p>
        </p:txBody>
      </p:sp>
      <p:grpSp>
        <p:nvGrpSpPr>
          <p:cNvPr id="16" name="Group 87"/>
          <p:cNvGrpSpPr>
            <a:grpSpLocks/>
          </p:cNvGrpSpPr>
          <p:nvPr/>
        </p:nvGrpSpPr>
        <p:grpSpPr bwMode="auto">
          <a:xfrm>
            <a:off x="30163" y="1630363"/>
            <a:ext cx="2660650" cy="2519362"/>
            <a:chOff x="0" y="1954"/>
            <a:chExt cx="1505" cy="1587"/>
          </a:xfrm>
        </p:grpSpPr>
        <p:sp>
          <p:nvSpPr>
            <p:cNvPr id="17" name="Rectangle 88"/>
            <p:cNvSpPr>
              <a:spLocks noChangeArrowheads="1"/>
            </p:cNvSpPr>
            <p:nvPr/>
          </p:nvSpPr>
          <p:spPr bwMode="auto">
            <a:xfrm>
              <a:off x="181" y="2160"/>
              <a:ext cx="1162" cy="1336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" name="Oval 89"/>
            <p:cNvSpPr>
              <a:spLocks noChangeArrowheads="1"/>
            </p:cNvSpPr>
            <p:nvPr/>
          </p:nvSpPr>
          <p:spPr bwMode="auto">
            <a:xfrm>
              <a:off x="211" y="2195"/>
              <a:ext cx="1072" cy="126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auto">
            <a:xfrm>
              <a:off x="449" y="3074"/>
              <a:ext cx="596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288"/>
                </a:cxn>
                <a:cxn ang="0">
                  <a:pos x="960" y="0"/>
                </a:cxn>
              </a:cxnLst>
              <a:rect l="0" t="0" r="r" b="b"/>
              <a:pathLst>
                <a:path w="960" h="288">
                  <a:moveTo>
                    <a:pt x="0" y="0"/>
                  </a:moveTo>
                  <a:cubicBezTo>
                    <a:pt x="160" y="144"/>
                    <a:pt x="320" y="288"/>
                    <a:pt x="480" y="288"/>
                  </a:cubicBezTo>
                  <a:cubicBezTo>
                    <a:pt x="640" y="288"/>
                    <a:pt x="800" y="144"/>
                    <a:pt x="960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" name="Line 91"/>
            <p:cNvSpPr>
              <a:spLocks noChangeShapeType="1"/>
            </p:cNvSpPr>
            <p:nvPr/>
          </p:nvSpPr>
          <p:spPr bwMode="auto">
            <a:xfrm flipH="1">
              <a:off x="419" y="3039"/>
              <a:ext cx="60" cy="7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" name="Line 92"/>
            <p:cNvSpPr>
              <a:spLocks noChangeShapeType="1"/>
            </p:cNvSpPr>
            <p:nvPr/>
          </p:nvSpPr>
          <p:spPr bwMode="auto">
            <a:xfrm>
              <a:off x="1015" y="3039"/>
              <a:ext cx="60" cy="7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93"/>
            <p:cNvSpPr>
              <a:spLocks noChangeArrowheads="1"/>
            </p:cNvSpPr>
            <p:nvPr/>
          </p:nvSpPr>
          <p:spPr bwMode="auto">
            <a:xfrm>
              <a:off x="430" y="2536"/>
              <a:ext cx="238" cy="10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3" name="Oval 94"/>
            <p:cNvSpPr>
              <a:spLocks noChangeArrowheads="1"/>
            </p:cNvSpPr>
            <p:nvPr/>
          </p:nvSpPr>
          <p:spPr bwMode="auto">
            <a:xfrm>
              <a:off x="847" y="2536"/>
              <a:ext cx="238" cy="10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" name="Line 95"/>
            <p:cNvSpPr>
              <a:spLocks noChangeShapeType="1"/>
            </p:cNvSpPr>
            <p:nvPr/>
          </p:nvSpPr>
          <p:spPr bwMode="auto">
            <a:xfrm flipV="1">
              <a:off x="181" y="1999"/>
              <a:ext cx="0" cy="15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" name="Line 96"/>
            <p:cNvSpPr>
              <a:spLocks noChangeShapeType="1"/>
            </p:cNvSpPr>
            <p:nvPr/>
          </p:nvSpPr>
          <p:spPr bwMode="auto">
            <a:xfrm flipV="1">
              <a:off x="170" y="3496"/>
              <a:ext cx="1327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" name="Rectangle 97"/>
            <p:cNvSpPr>
              <a:spLocks noChangeArrowheads="1"/>
            </p:cNvSpPr>
            <p:nvPr/>
          </p:nvSpPr>
          <p:spPr bwMode="auto">
            <a:xfrm>
              <a:off x="1315" y="3178"/>
              <a:ext cx="19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i="1">
                  <a:sym typeface="Symbol" pitchFamily="18" charset="2"/>
                </a:rPr>
                <a:t>u</a:t>
              </a:r>
            </a:p>
          </p:txBody>
        </p:sp>
        <p:sp>
          <p:nvSpPr>
            <p:cNvPr id="27" name="Rectangle 98"/>
            <p:cNvSpPr>
              <a:spLocks noChangeArrowheads="1"/>
            </p:cNvSpPr>
            <p:nvPr/>
          </p:nvSpPr>
          <p:spPr bwMode="auto">
            <a:xfrm>
              <a:off x="0" y="1954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i="1">
                  <a:sym typeface="Symbol" pitchFamily="18" charset="2"/>
                </a:rPr>
                <a:t>v</a:t>
              </a:r>
            </a:p>
          </p:txBody>
        </p:sp>
      </p:grpSp>
      <p:sp>
        <p:nvSpPr>
          <p:cNvPr id="28" name="Freeform 99"/>
          <p:cNvSpPr>
            <a:spLocks/>
          </p:cNvSpPr>
          <p:nvPr/>
        </p:nvSpPr>
        <p:spPr bwMode="auto">
          <a:xfrm>
            <a:off x="1262063" y="2286000"/>
            <a:ext cx="682625" cy="539750"/>
          </a:xfrm>
          <a:custGeom>
            <a:avLst/>
            <a:gdLst/>
            <a:ahLst/>
            <a:cxnLst>
              <a:cxn ang="0">
                <a:pos x="0" y="455"/>
              </a:cxn>
              <a:cxn ang="0">
                <a:pos x="497" y="0"/>
              </a:cxn>
              <a:cxn ang="0">
                <a:pos x="566" y="463"/>
              </a:cxn>
              <a:cxn ang="0">
                <a:pos x="0" y="455"/>
              </a:cxn>
            </a:cxnLst>
            <a:rect l="0" t="0" r="r" b="b"/>
            <a:pathLst>
              <a:path w="566" h="463">
                <a:moveTo>
                  <a:pt x="0" y="455"/>
                </a:moveTo>
                <a:lnTo>
                  <a:pt x="497" y="0"/>
                </a:lnTo>
                <a:lnTo>
                  <a:pt x="566" y="463"/>
                </a:lnTo>
                <a:lnTo>
                  <a:pt x="0" y="455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Oval 100"/>
          <p:cNvSpPr>
            <a:spLocks noChangeArrowheads="1"/>
          </p:cNvSpPr>
          <p:nvPr/>
        </p:nvSpPr>
        <p:spPr bwMode="auto">
          <a:xfrm>
            <a:off x="1216025" y="2770188"/>
            <a:ext cx="93663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Line 104"/>
          <p:cNvSpPr>
            <a:spLocks noChangeShapeType="1"/>
          </p:cNvSpPr>
          <p:nvPr/>
        </p:nvSpPr>
        <p:spPr bwMode="auto">
          <a:xfrm flipV="1">
            <a:off x="3924300" y="19431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Line 105"/>
          <p:cNvSpPr>
            <a:spLocks noChangeShapeType="1"/>
          </p:cNvSpPr>
          <p:nvPr/>
        </p:nvSpPr>
        <p:spPr bwMode="auto">
          <a:xfrm>
            <a:off x="3924300" y="3932238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" name="Oval 106"/>
          <p:cNvSpPr>
            <a:spLocks noChangeArrowheads="1"/>
          </p:cNvSpPr>
          <p:nvPr/>
        </p:nvSpPr>
        <p:spPr bwMode="auto">
          <a:xfrm rot="19958130">
            <a:off x="4152900" y="2400300"/>
            <a:ext cx="1295400" cy="838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Oval 107"/>
          <p:cNvSpPr>
            <a:spLocks noChangeArrowheads="1"/>
          </p:cNvSpPr>
          <p:nvPr/>
        </p:nvSpPr>
        <p:spPr bwMode="auto">
          <a:xfrm rot="1284104">
            <a:off x="4533900" y="2552700"/>
            <a:ext cx="1524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4" name="Freeform 108"/>
          <p:cNvSpPr>
            <a:spLocks/>
          </p:cNvSpPr>
          <p:nvPr/>
        </p:nvSpPr>
        <p:spPr bwMode="auto">
          <a:xfrm rot="18038125">
            <a:off x="4914900" y="2628900"/>
            <a:ext cx="6096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92"/>
              </a:cxn>
              <a:cxn ang="0">
                <a:pos x="384" y="0"/>
              </a:cxn>
            </a:cxnLst>
            <a:rect l="0" t="0" r="r" b="b"/>
            <a:pathLst>
              <a:path w="384" h="192">
                <a:moveTo>
                  <a:pt x="0" y="0"/>
                </a:moveTo>
                <a:cubicBezTo>
                  <a:pt x="64" y="96"/>
                  <a:pt x="128" y="192"/>
                  <a:pt x="192" y="192"/>
                </a:cubicBezTo>
                <a:cubicBezTo>
                  <a:pt x="256" y="192"/>
                  <a:pt x="352" y="32"/>
                  <a:pt x="384" y="0"/>
                </a:cubicBezTo>
              </a:path>
            </a:pathLst>
          </a:custGeom>
          <a:noFill/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5" name="Freeform 110"/>
          <p:cNvSpPr>
            <a:spLocks/>
          </p:cNvSpPr>
          <p:nvPr/>
        </p:nvSpPr>
        <p:spPr bwMode="auto">
          <a:xfrm>
            <a:off x="4232275" y="2400300"/>
            <a:ext cx="838200" cy="609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288"/>
              </a:cxn>
              <a:cxn ang="0">
                <a:pos x="528" y="384"/>
              </a:cxn>
              <a:cxn ang="0">
                <a:pos x="288" y="0"/>
              </a:cxn>
            </a:cxnLst>
            <a:rect l="0" t="0" r="r" b="b"/>
            <a:pathLst>
              <a:path w="528" h="384">
                <a:moveTo>
                  <a:pt x="288" y="0"/>
                </a:moveTo>
                <a:lnTo>
                  <a:pt x="0" y="288"/>
                </a:lnTo>
                <a:lnTo>
                  <a:pt x="528" y="384"/>
                </a:lnTo>
                <a:lnTo>
                  <a:pt x="288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6" name="Rectangle 111"/>
          <p:cNvSpPr>
            <a:spLocks noChangeArrowheads="1"/>
          </p:cNvSpPr>
          <p:nvPr/>
        </p:nvSpPr>
        <p:spPr bwMode="auto">
          <a:xfrm>
            <a:off x="5580063" y="3500438"/>
            <a:ext cx="3385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/>
              <a:t>X</a:t>
            </a:r>
          </a:p>
        </p:txBody>
      </p:sp>
      <p:sp>
        <p:nvSpPr>
          <p:cNvPr id="37" name="Rectangle 112"/>
          <p:cNvSpPr>
            <a:spLocks noChangeArrowheads="1"/>
          </p:cNvSpPr>
          <p:nvPr/>
        </p:nvSpPr>
        <p:spPr bwMode="auto">
          <a:xfrm>
            <a:off x="3563938" y="1844675"/>
            <a:ext cx="354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/>
              <a:t>Y</a:t>
            </a:r>
          </a:p>
        </p:txBody>
      </p:sp>
      <p:sp>
        <p:nvSpPr>
          <p:cNvPr id="38" name="Oval 113"/>
          <p:cNvSpPr>
            <a:spLocks noChangeArrowheads="1"/>
          </p:cNvSpPr>
          <p:nvPr/>
        </p:nvSpPr>
        <p:spPr bwMode="auto">
          <a:xfrm>
            <a:off x="1827213" y="2236788"/>
            <a:ext cx="93662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" name="Oval 114"/>
          <p:cNvSpPr>
            <a:spLocks noChangeArrowheads="1"/>
          </p:cNvSpPr>
          <p:nvPr/>
        </p:nvSpPr>
        <p:spPr bwMode="auto">
          <a:xfrm>
            <a:off x="1898650" y="2774950"/>
            <a:ext cx="93663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" name="Oval 115"/>
          <p:cNvSpPr>
            <a:spLocks noChangeArrowheads="1"/>
          </p:cNvSpPr>
          <p:nvPr/>
        </p:nvSpPr>
        <p:spPr bwMode="auto">
          <a:xfrm>
            <a:off x="4643438" y="2374900"/>
            <a:ext cx="93662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" name="Oval 116"/>
          <p:cNvSpPr>
            <a:spLocks noChangeArrowheads="1"/>
          </p:cNvSpPr>
          <p:nvPr/>
        </p:nvSpPr>
        <p:spPr bwMode="auto">
          <a:xfrm>
            <a:off x="5003800" y="2951163"/>
            <a:ext cx="93663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" name="Oval 117"/>
          <p:cNvSpPr>
            <a:spLocks noChangeArrowheads="1"/>
          </p:cNvSpPr>
          <p:nvPr/>
        </p:nvSpPr>
        <p:spPr bwMode="auto">
          <a:xfrm>
            <a:off x="4211638" y="2808288"/>
            <a:ext cx="93662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Rectangle 119"/>
          <p:cNvSpPr>
            <a:spLocks noChangeArrowheads="1"/>
          </p:cNvSpPr>
          <p:nvPr/>
        </p:nvSpPr>
        <p:spPr bwMode="auto">
          <a:xfrm>
            <a:off x="4572000" y="2565400"/>
            <a:ext cx="1524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" name="Rectangle 120"/>
          <p:cNvSpPr>
            <a:spLocks noChangeArrowheads="1"/>
          </p:cNvSpPr>
          <p:nvPr/>
        </p:nvSpPr>
        <p:spPr bwMode="auto">
          <a:xfrm>
            <a:off x="250825" y="4581525"/>
            <a:ext cx="2035175" cy="9233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i="1"/>
              <a:t>u</a:t>
            </a:r>
            <a:r>
              <a:rPr lang="hu-HU" i="1"/>
              <a:t>/h</a:t>
            </a:r>
            <a:r>
              <a:rPr lang="en-US" i="1"/>
              <a:t> =</a:t>
            </a:r>
            <a:r>
              <a:rPr lang="en-GB" i="1"/>
              <a:t>a</a:t>
            </a:r>
            <a:r>
              <a:rPr lang="en-GB" i="1" baseline="-25000"/>
              <a:t>u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u</a:t>
            </a:r>
            <a:r>
              <a:rPr lang="en-GB" i="1"/>
              <a:t>Y+c</a:t>
            </a:r>
            <a:r>
              <a:rPr lang="en-GB" i="1" baseline="-25000"/>
              <a:t>u</a:t>
            </a:r>
          </a:p>
          <a:p>
            <a:r>
              <a:rPr lang="en-GB" i="1"/>
              <a:t>v</a:t>
            </a:r>
            <a:r>
              <a:rPr lang="hu-HU" i="1"/>
              <a:t>/h</a:t>
            </a:r>
            <a:r>
              <a:rPr lang="en-US" i="1"/>
              <a:t> = </a:t>
            </a:r>
            <a:r>
              <a:rPr lang="en-GB" i="1"/>
              <a:t>a</a:t>
            </a:r>
            <a:r>
              <a:rPr lang="en-GB" i="1" baseline="-25000"/>
              <a:t>v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v</a:t>
            </a:r>
            <a:r>
              <a:rPr lang="en-GB" i="1"/>
              <a:t>Y+c</a:t>
            </a:r>
            <a:r>
              <a:rPr lang="en-GB" i="1" baseline="-25000"/>
              <a:t>v</a:t>
            </a:r>
          </a:p>
          <a:p>
            <a:r>
              <a:rPr lang="en-GB"/>
              <a:t>1</a:t>
            </a:r>
            <a:r>
              <a:rPr lang="hu-HU" i="1"/>
              <a:t>/h</a:t>
            </a:r>
            <a:r>
              <a:rPr lang="en-US" i="1"/>
              <a:t> =</a:t>
            </a:r>
            <a:r>
              <a:rPr lang="en-GB" i="1"/>
              <a:t>a</a:t>
            </a:r>
            <a:r>
              <a:rPr lang="en-GB" i="1" baseline="-25000"/>
              <a:t>h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h</a:t>
            </a:r>
            <a:r>
              <a:rPr lang="en-GB" i="1"/>
              <a:t>Y+c</a:t>
            </a:r>
            <a:r>
              <a:rPr lang="en-GB" i="1" baseline="-25000"/>
              <a:t>h</a:t>
            </a:r>
            <a:endParaRPr lang="hu-HU" i="1" baseline="-25000"/>
          </a:p>
        </p:txBody>
      </p:sp>
      <p:sp>
        <p:nvSpPr>
          <p:cNvPr id="45" name="Line 109"/>
          <p:cNvSpPr>
            <a:spLocks noChangeShapeType="1"/>
          </p:cNvSpPr>
          <p:nvPr/>
        </p:nvSpPr>
        <p:spPr bwMode="auto">
          <a:xfrm flipH="1">
            <a:off x="1619250" y="2636838"/>
            <a:ext cx="2952750" cy="0"/>
          </a:xfrm>
          <a:prstGeom prst="line">
            <a:avLst/>
          </a:prstGeom>
          <a:noFill/>
          <a:ln w="76200">
            <a:solidFill>
              <a:srgbClr val="18E63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" y="76200"/>
            <a:ext cx="99822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Homogeneous linear interpolation hardware</a:t>
            </a:r>
            <a:endParaRPr lang="hu-HU" sz="3600" dirty="0"/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3186113" y="3608388"/>
            <a:ext cx="12049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[</a:t>
            </a:r>
            <a:r>
              <a:rPr lang="en-GB" sz="2000" i="1"/>
              <a:t>u/h</a:t>
            </a:r>
            <a:r>
              <a:rPr lang="en-GB" sz="2000"/>
              <a:t>]</a:t>
            </a:r>
            <a:r>
              <a:rPr lang="hu-HU" sz="2000"/>
              <a:t>(</a:t>
            </a:r>
            <a:r>
              <a:rPr lang="hu-HU" sz="2000" i="1"/>
              <a:t>X,Y</a:t>
            </a:r>
            <a:r>
              <a:rPr lang="hu-HU" sz="2000"/>
              <a:t>)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838200" y="4137025"/>
            <a:ext cx="1247775" cy="255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hu-HU" sz="2000" i="1" dirty="0"/>
              <a:t>X</a:t>
            </a:r>
            <a:r>
              <a:rPr lang="hu-HU" sz="2000" dirty="0"/>
              <a:t> </a:t>
            </a:r>
            <a:r>
              <a:rPr lang="en-US" sz="2000" dirty="0" smtClean="0"/>
              <a:t>counter</a:t>
            </a:r>
            <a:endParaRPr lang="hu-HU" sz="2000" dirty="0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2344738" y="4137025"/>
            <a:ext cx="1958975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GB" sz="2000" dirty="0"/>
              <a:t>[</a:t>
            </a:r>
            <a:r>
              <a:rPr lang="en-GB" sz="2000" i="1" dirty="0"/>
              <a:t>u/h</a:t>
            </a:r>
            <a:r>
              <a:rPr lang="en-GB" sz="2000" dirty="0"/>
              <a:t>]</a:t>
            </a:r>
            <a:r>
              <a:rPr lang="hu-HU" sz="2000" dirty="0"/>
              <a:t> </a:t>
            </a:r>
            <a:r>
              <a:rPr lang="en-US" sz="2000" dirty="0" smtClean="0"/>
              <a:t>register</a:t>
            </a:r>
            <a:endParaRPr lang="hu-HU" sz="2000" dirty="0"/>
          </a:p>
        </p:txBody>
      </p:sp>
      <p:sp>
        <p:nvSpPr>
          <p:cNvPr id="7" name="Freeform 37"/>
          <p:cNvSpPr>
            <a:spLocks/>
          </p:cNvSpPr>
          <p:nvPr/>
        </p:nvSpPr>
        <p:spPr bwMode="auto">
          <a:xfrm>
            <a:off x="2578100" y="4686300"/>
            <a:ext cx="1584325" cy="358775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528"/>
              </a:cxn>
              <a:cxn ang="0">
                <a:pos x="2256" y="528"/>
              </a:cxn>
              <a:cxn ang="0">
                <a:pos x="1824" y="0"/>
              </a:cxn>
              <a:cxn ang="0">
                <a:pos x="384" y="0"/>
              </a:cxn>
            </a:cxnLst>
            <a:rect l="0" t="0" r="r" b="b"/>
            <a:pathLst>
              <a:path w="2257" h="529">
                <a:moveTo>
                  <a:pt x="384" y="0"/>
                </a:moveTo>
                <a:lnTo>
                  <a:pt x="0" y="528"/>
                </a:lnTo>
                <a:lnTo>
                  <a:pt x="2256" y="528"/>
                </a:lnTo>
                <a:lnTo>
                  <a:pt x="1824" y="0"/>
                </a:lnTo>
                <a:lnTo>
                  <a:pt x="38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 flipV="1">
            <a:off x="1506538" y="2338388"/>
            <a:ext cx="0" cy="176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 flipV="1">
            <a:off x="3260725" y="3022600"/>
            <a:ext cx="9525" cy="1122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 flipV="1">
            <a:off x="3260725" y="4470400"/>
            <a:ext cx="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>
            <a:off x="3260725" y="4005263"/>
            <a:ext cx="1117600" cy="126682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0" y="0"/>
              </a:cxn>
              <a:cxn ang="0">
                <a:pos x="1344" y="0"/>
              </a:cxn>
              <a:cxn ang="0">
                <a:pos x="1344" y="1872"/>
              </a:cxn>
              <a:cxn ang="0">
                <a:pos x="768" y="1872"/>
              </a:cxn>
              <a:cxn ang="0">
                <a:pos x="768" y="1536"/>
              </a:cxn>
            </a:cxnLst>
            <a:rect l="0" t="0" r="r" b="b"/>
            <a:pathLst>
              <a:path w="1345" h="1873">
                <a:moveTo>
                  <a:pt x="0" y="192"/>
                </a:moveTo>
                <a:lnTo>
                  <a:pt x="0" y="0"/>
                </a:lnTo>
                <a:lnTo>
                  <a:pt x="1344" y="0"/>
                </a:lnTo>
                <a:lnTo>
                  <a:pt x="1344" y="1872"/>
                </a:lnTo>
                <a:lnTo>
                  <a:pt x="768" y="1872"/>
                </a:lnTo>
                <a:lnTo>
                  <a:pt x="768" y="153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 flipV="1">
            <a:off x="2770188" y="5038725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2609850" y="5192713"/>
            <a:ext cx="4095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hu-HU" sz="2000" i="1"/>
              <a:t>a</a:t>
            </a:r>
            <a:r>
              <a:rPr lang="en-GB" i="1" baseline="-25000"/>
              <a:t>u</a:t>
            </a:r>
            <a:endParaRPr lang="hu-HU" i="1" baseline="-25000"/>
          </a:p>
        </p:txBody>
      </p:sp>
      <p:sp>
        <p:nvSpPr>
          <p:cNvPr id="14" name="Rectangle 45"/>
          <p:cNvSpPr>
            <a:spLocks noChangeArrowheads="1"/>
          </p:cNvSpPr>
          <p:nvPr/>
        </p:nvSpPr>
        <p:spPr bwMode="auto">
          <a:xfrm>
            <a:off x="1547813" y="2228850"/>
            <a:ext cx="336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hu-HU" sz="2000" i="1"/>
              <a:t>X</a:t>
            </a:r>
          </a:p>
        </p:txBody>
      </p:sp>
      <p:sp>
        <p:nvSpPr>
          <p:cNvPr id="15" name="Freeform 46"/>
          <p:cNvSpPr>
            <a:spLocks/>
          </p:cNvSpPr>
          <p:nvPr/>
        </p:nvSpPr>
        <p:spPr bwMode="auto">
          <a:xfrm>
            <a:off x="458788" y="4394200"/>
            <a:ext cx="1882775" cy="2286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39" y="335"/>
              </a:cxn>
              <a:cxn ang="0">
                <a:pos x="102" y="335"/>
              </a:cxn>
              <a:cxn ang="0">
                <a:pos x="186" y="335"/>
              </a:cxn>
              <a:cxn ang="0">
                <a:pos x="291" y="335"/>
              </a:cxn>
              <a:cxn ang="0">
                <a:pos x="355" y="335"/>
              </a:cxn>
              <a:cxn ang="0">
                <a:pos x="397" y="335"/>
              </a:cxn>
              <a:cxn ang="0">
                <a:pos x="555" y="335"/>
              </a:cxn>
              <a:cxn ang="0">
                <a:pos x="681" y="335"/>
              </a:cxn>
              <a:cxn ang="0">
                <a:pos x="765" y="335"/>
              </a:cxn>
              <a:cxn ang="0">
                <a:pos x="797" y="335"/>
              </a:cxn>
              <a:cxn ang="0">
                <a:pos x="881" y="335"/>
              </a:cxn>
              <a:cxn ang="0">
                <a:pos x="944" y="335"/>
              </a:cxn>
              <a:cxn ang="0">
                <a:pos x="1007" y="335"/>
              </a:cxn>
              <a:cxn ang="0">
                <a:pos x="1049" y="335"/>
              </a:cxn>
              <a:cxn ang="0">
                <a:pos x="1112" y="335"/>
              </a:cxn>
              <a:cxn ang="0">
                <a:pos x="1197" y="335"/>
              </a:cxn>
              <a:cxn ang="0">
                <a:pos x="1260" y="335"/>
              </a:cxn>
              <a:cxn ang="0">
                <a:pos x="1302" y="335"/>
              </a:cxn>
              <a:cxn ang="0">
                <a:pos x="1355" y="335"/>
              </a:cxn>
              <a:cxn ang="0">
                <a:pos x="1460" y="335"/>
              </a:cxn>
              <a:cxn ang="0">
                <a:pos x="1544" y="335"/>
              </a:cxn>
              <a:cxn ang="0">
                <a:pos x="1607" y="335"/>
              </a:cxn>
              <a:cxn ang="0">
                <a:pos x="1639" y="335"/>
              </a:cxn>
              <a:cxn ang="0">
                <a:pos x="1723" y="335"/>
              </a:cxn>
              <a:cxn ang="0">
                <a:pos x="1755" y="335"/>
              </a:cxn>
              <a:cxn ang="0">
                <a:pos x="1797" y="335"/>
              </a:cxn>
              <a:cxn ang="0">
                <a:pos x="1839" y="335"/>
              </a:cxn>
              <a:cxn ang="0">
                <a:pos x="2160" y="0"/>
              </a:cxn>
            </a:cxnLst>
            <a:rect l="0" t="0" r="r" b="b"/>
            <a:pathLst>
              <a:path w="2161" h="337">
                <a:moveTo>
                  <a:pt x="0" y="336"/>
                </a:moveTo>
                <a:lnTo>
                  <a:pt x="39" y="335"/>
                </a:lnTo>
                <a:lnTo>
                  <a:pt x="102" y="335"/>
                </a:lnTo>
                <a:lnTo>
                  <a:pt x="186" y="335"/>
                </a:lnTo>
                <a:lnTo>
                  <a:pt x="291" y="335"/>
                </a:lnTo>
                <a:lnTo>
                  <a:pt x="355" y="335"/>
                </a:lnTo>
                <a:lnTo>
                  <a:pt x="397" y="335"/>
                </a:lnTo>
                <a:lnTo>
                  <a:pt x="555" y="335"/>
                </a:lnTo>
                <a:lnTo>
                  <a:pt x="681" y="335"/>
                </a:lnTo>
                <a:lnTo>
                  <a:pt x="765" y="335"/>
                </a:lnTo>
                <a:lnTo>
                  <a:pt x="797" y="335"/>
                </a:lnTo>
                <a:lnTo>
                  <a:pt x="881" y="335"/>
                </a:lnTo>
                <a:lnTo>
                  <a:pt x="944" y="335"/>
                </a:lnTo>
                <a:lnTo>
                  <a:pt x="1007" y="335"/>
                </a:lnTo>
                <a:lnTo>
                  <a:pt x="1049" y="335"/>
                </a:lnTo>
                <a:lnTo>
                  <a:pt x="1112" y="335"/>
                </a:lnTo>
                <a:lnTo>
                  <a:pt x="1197" y="335"/>
                </a:lnTo>
                <a:lnTo>
                  <a:pt x="1260" y="335"/>
                </a:lnTo>
                <a:lnTo>
                  <a:pt x="1302" y="335"/>
                </a:lnTo>
                <a:lnTo>
                  <a:pt x="1355" y="335"/>
                </a:lnTo>
                <a:lnTo>
                  <a:pt x="1460" y="335"/>
                </a:lnTo>
                <a:lnTo>
                  <a:pt x="1544" y="335"/>
                </a:lnTo>
                <a:lnTo>
                  <a:pt x="1607" y="335"/>
                </a:lnTo>
                <a:lnTo>
                  <a:pt x="1639" y="335"/>
                </a:lnTo>
                <a:lnTo>
                  <a:pt x="1723" y="335"/>
                </a:lnTo>
                <a:lnTo>
                  <a:pt x="1755" y="335"/>
                </a:lnTo>
                <a:lnTo>
                  <a:pt x="1797" y="335"/>
                </a:lnTo>
                <a:lnTo>
                  <a:pt x="1839" y="335"/>
                </a:lnTo>
                <a:lnTo>
                  <a:pt x="21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" name="Line 47"/>
          <p:cNvSpPr>
            <a:spLocks noChangeShapeType="1"/>
          </p:cNvSpPr>
          <p:nvPr/>
        </p:nvSpPr>
        <p:spPr bwMode="auto">
          <a:xfrm flipV="1">
            <a:off x="587375" y="4392613"/>
            <a:ext cx="242888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3154363" y="4660900"/>
            <a:ext cx="3349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latin typeface="Symbol" pitchFamily="18" charset="2"/>
              </a:rPr>
              <a:t>S</a:t>
            </a:r>
            <a:endParaRPr lang="hu-HU" sz="2000"/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2465388" y="5337175"/>
            <a:ext cx="639762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395288" y="4695825"/>
            <a:ext cx="693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/>
              <a:t>CLK</a:t>
            </a: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5332413" y="3568700"/>
            <a:ext cx="11906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[</a:t>
            </a:r>
            <a:r>
              <a:rPr lang="en-GB" sz="2000" i="1"/>
              <a:t>v/h</a:t>
            </a:r>
            <a:r>
              <a:rPr lang="en-GB" sz="2000"/>
              <a:t>]</a:t>
            </a:r>
            <a:r>
              <a:rPr lang="hu-HU" sz="2000"/>
              <a:t>(</a:t>
            </a:r>
            <a:r>
              <a:rPr lang="hu-HU" sz="2000" i="1"/>
              <a:t>X,Y</a:t>
            </a:r>
            <a:r>
              <a:rPr lang="hu-HU" sz="2000"/>
              <a:t>)</a:t>
            </a:r>
          </a:p>
        </p:txBody>
      </p:sp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4491038" y="4097338"/>
            <a:ext cx="1958975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GB" sz="2000" dirty="0"/>
              <a:t>[</a:t>
            </a:r>
            <a:r>
              <a:rPr lang="en-GB" sz="2000" i="1" dirty="0"/>
              <a:t>v/h</a:t>
            </a:r>
            <a:r>
              <a:rPr lang="en-GB" sz="2000" dirty="0"/>
              <a:t>]</a:t>
            </a:r>
            <a:r>
              <a:rPr lang="hu-HU" sz="2000" dirty="0"/>
              <a:t> </a:t>
            </a:r>
            <a:r>
              <a:rPr lang="en-US" sz="2000" dirty="0" smtClean="0"/>
              <a:t>register</a:t>
            </a:r>
            <a:endParaRPr lang="hu-HU" sz="2000" dirty="0"/>
          </a:p>
        </p:txBody>
      </p:sp>
      <p:sp>
        <p:nvSpPr>
          <p:cNvPr id="22" name="Freeform 54"/>
          <p:cNvSpPr>
            <a:spLocks/>
          </p:cNvSpPr>
          <p:nvPr/>
        </p:nvSpPr>
        <p:spPr bwMode="auto">
          <a:xfrm>
            <a:off x="4724400" y="4646613"/>
            <a:ext cx="1584325" cy="358775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528"/>
              </a:cxn>
              <a:cxn ang="0">
                <a:pos x="2256" y="528"/>
              </a:cxn>
              <a:cxn ang="0">
                <a:pos x="1824" y="0"/>
              </a:cxn>
              <a:cxn ang="0">
                <a:pos x="384" y="0"/>
              </a:cxn>
            </a:cxnLst>
            <a:rect l="0" t="0" r="r" b="b"/>
            <a:pathLst>
              <a:path w="2257" h="529">
                <a:moveTo>
                  <a:pt x="384" y="0"/>
                </a:moveTo>
                <a:lnTo>
                  <a:pt x="0" y="528"/>
                </a:lnTo>
                <a:lnTo>
                  <a:pt x="2256" y="528"/>
                </a:lnTo>
                <a:lnTo>
                  <a:pt x="1824" y="0"/>
                </a:lnTo>
                <a:lnTo>
                  <a:pt x="38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3" name="Line 55"/>
          <p:cNvSpPr>
            <a:spLocks noChangeShapeType="1"/>
          </p:cNvSpPr>
          <p:nvPr/>
        </p:nvSpPr>
        <p:spPr bwMode="auto">
          <a:xfrm flipH="1" flipV="1">
            <a:off x="5395913" y="2986088"/>
            <a:ext cx="11112" cy="1119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 flipV="1">
            <a:off x="5407025" y="4430713"/>
            <a:ext cx="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5" name="Freeform 58"/>
          <p:cNvSpPr>
            <a:spLocks/>
          </p:cNvSpPr>
          <p:nvPr/>
        </p:nvSpPr>
        <p:spPr bwMode="auto">
          <a:xfrm>
            <a:off x="5407025" y="3965575"/>
            <a:ext cx="1117600" cy="126682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0" y="0"/>
              </a:cxn>
              <a:cxn ang="0">
                <a:pos x="1344" y="0"/>
              </a:cxn>
              <a:cxn ang="0">
                <a:pos x="1344" y="1872"/>
              </a:cxn>
              <a:cxn ang="0">
                <a:pos x="768" y="1872"/>
              </a:cxn>
              <a:cxn ang="0">
                <a:pos x="768" y="1536"/>
              </a:cxn>
            </a:cxnLst>
            <a:rect l="0" t="0" r="r" b="b"/>
            <a:pathLst>
              <a:path w="1345" h="1873">
                <a:moveTo>
                  <a:pt x="0" y="192"/>
                </a:moveTo>
                <a:lnTo>
                  <a:pt x="0" y="0"/>
                </a:lnTo>
                <a:lnTo>
                  <a:pt x="1344" y="0"/>
                </a:lnTo>
                <a:lnTo>
                  <a:pt x="1344" y="1872"/>
                </a:lnTo>
                <a:lnTo>
                  <a:pt x="768" y="1872"/>
                </a:lnTo>
                <a:lnTo>
                  <a:pt x="768" y="153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 flipV="1">
            <a:off x="4916488" y="4999038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4756150" y="5153025"/>
            <a:ext cx="3984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hu-HU" sz="2000" i="1"/>
              <a:t>a</a:t>
            </a:r>
            <a:r>
              <a:rPr lang="en-GB" i="1" baseline="-25000"/>
              <a:t>v</a:t>
            </a:r>
            <a:endParaRPr lang="hu-HU" i="1" baseline="-25000"/>
          </a:p>
        </p:txBody>
      </p:sp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5300663" y="4621213"/>
            <a:ext cx="3349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latin typeface="Symbol" pitchFamily="18" charset="2"/>
              </a:rPr>
              <a:t>S</a:t>
            </a:r>
            <a:endParaRPr lang="hu-HU" sz="2000"/>
          </a:p>
        </p:txBody>
      </p:sp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4611688" y="5297488"/>
            <a:ext cx="639762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Rectangle 63"/>
          <p:cNvSpPr>
            <a:spLocks noChangeArrowheads="1"/>
          </p:cNvSpPr>
          <p:nvPr/>
        </p:nvSpPr>
        <p:spPr bwMode="auto">
          <a:xfrm>
            <a:off x="7478713" y="3529013"/>
            <a:ext cx="12049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[1</a:t>
            </a:r>
            <a:r>
              <a:rPr lang="en-GB" sz="2000" i="1"/>
              <a:t>/h</a:t>
            </a:r>
            <a:r>
              <a:rPr lang="en-GB" sz="2000"/>
              <a:t>]</a:t>
            </a:r>
            <a:r>
              <a:rPr lang="hu-HU" sz="2000"/>
              <a:t>(</a:t>
            </a:r>
            <a:r>
              <a:rPr lang="hu-HU" sz="2000" i="1"/>
              <a:t>X,Y</a:t>
            </a:r>
            <a:r>
              <a:rPr lang="hu-HU" sz="2000"/>
              <a:t>)</a:t>
            </a:r>
          </a:p>
        </p:txBody>
      </p:sp>
      <p:sp>
        <p:nvSpPr>
          <p:cNvPr id="31" name="Rectangle 64"/>
          <p:cNvSpPr>
            <a:spLocks noChangeArrowheads="1"/>
          </p:cNvSpPr>
          <p:nvPr/>
        </p:nvSpPr>
        <p:spPr bwMode="auto">
          <a:xfrm>
            <a:off x="6637338" y="4057650"/>
            <a:ext cx="1958975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GB" sz="2000" dirty="0"/>
              <a:t>[1</a:t>
            </a:r>
            <a:r>
              <a:rPr lang="en-GB" sz="2000" i="1" dirty="0"/>
              <a:t>/h</a:t>
            </a:r>
            <a:r>
              <a:rPr lang="en-GB" sz="2000" dirty="0"/>
              <a:t>]</a:t>
            </a:r>
            <a:r>
              <a:rPr lang="hu-HU" sz="2000" dirty="0"/>
              <a:t> </a:t>
            </a:r>
            <a:r>
              <a:rPr lang="en-US" sz="2000" dirty="0" smtClean="0"/>
              <a:t>register</a:t>
            </a:r>
            <a:endParaRPr lang="hu-HU" sz="2000" dirty="0"/>
          </a:p>
        </p:txBody>
      </p:sp>
      <p:sp>
        <p:nvSpPr>
          <p:cNvPr id="32" name="Freeform 65"/>
          <p:cNvSpPr>
            <a:spLocks/>
          </p:cNvSpPr>
          <p:nvPr/>
        </p:nvSpPr>
        <p:spPr bwMode="auto">
          <a:xfrm>
            <a:off x="6870700" y="4606925"/>
            <a:ext cx="1584325" cy="358775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528"/>
              </a:cxn>
              <a:cxn ang="0">
                <a:pos x="2256" y="528"/>
              </a:cxn>
              <a:cxn ang="0">
                <a:pos x="1824" y="0"/>
              </a:cxn>
              <a:cxn ang="0">
                <a:pos x="384" y="0"/>
              </a:cxn>
            </a:cxnLst>
            <a:rect l="0" t="0" r="r" b="b"/>
            <a:pathLst>
              <a:path w="2257" h="529">
                <a:moveTo>
                  <a:pt x="384" y="0"/>
                </a:moveTo>
                <a:lnTo>
                  <a:pt x="0" y="528"/>
                </a:lnTo>
                <a:lnTo>
                  <a:pt x="2256" y="528"/>
                </a:lnTo>
                <a:lnTo>
                  <a:pt x="1824" y="0"/>
                </a:lnTo>
                <a:lnTo>
                  <a:pt x="38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3" name="Line 66"/>
          <p:cNvSpPr>
            <a:spLocks noChangeShapeType="1"/>
          </p:cNvSpPr>
          <p:nvPr/>
        </p:nvSpPr>
        <p:spPr bwMode="auto">
          <a:xfrm flipH="1" flipV="1">
            <a:off x="7553325" y="3346450"/>
            <a:ext cx="0" cy="719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4" name="Line 68"/>
          <p:cNvSpPr>
            <a:spLocks noChangeShapeType="1"/>
          </p:cNvSpPr>
          <p:nvPr/>
        </p:nvSpPr>
        <p:spPr bwMode="auto">
          <a:xfrm flipV="1">
            <a:off x="7553325" y="4391025"/>
            <a:ext cx="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5" name="Freeform 69"/>
          <p:cNvSpPr>
            <a:spLocks/>
          </p:cNvSpPr>
          <p:nvPr/>
        </p:nvSpPr>
        <p:spPr bwMode="auto">
          <a:xfrm>
            <a:off x="7553325" y="3925888"/>
            <a:ext cx="1117600" cy="126682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0" y="0"/>
              </a:cxn>
              <a:cxn ang="0">
                <a:pos x="1344" y="0"/>
              </a:cxn>
              <a:cxn ang="0">
                <a:pos x="1344" y="1872"/>
              </a:cxn>
              <a:cxn ang="0">
                <a:pos x="768" y="1872"/>
              </a:cxn>
              <a:cxn ang="0">
                <a:pos x="768" y="1536"/>
              </a:cxn>
            </a:cxnLst>
            <a:rect l="0" t="0" r="r" b="b"/>
            <a:pathLst>
              <a:path w="1345" h="1873">
                <a:moveTo>
                  <a:pt x="0" y="192"/>
                </a:moveTo>
                <a:lnTo>
                  <a:pt x="0" y="0"/>
                </a:lnTo>
                <a:lnTo>
                  <a:pt x="1344" y="0"/>
                </a:lnTo>
                <a:lnTo>
                  <a:pt x="1344" y="1872"/>
                </a:lnTo>
                <a:lnTo>
                  <a:pt x="768" y="1872"/>
                </a:lnTo>
                <a:lnTo>
                  <a:pt x="768" y="153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6" name="Line 70"/>
          <p:cNvSpPr>
            <a:spLocks noChangeShapeType="1"/>
          </p:cNvSpPr>
          <p:nvPr/>
        </p:nvSpPr>
        <p:spPr bwMode="auto">
          <a:xfrm flipV="1">
            <a:off x="7062788" y="4959350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7" name="Rectangle 71"/>
          <p:cNvSpPr>
            <a:spLocks noChangeArrowheads="1"/>
          </p:cNvSpPr>
          <p:nvPr/>
        </p:nvSpPr>
        <p:spPr bwMode="auto">
          <a:xfrm>
            <a:off x="6902450" y="5113338"/>
            <a:ext cx="4095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hu-HU" sz="2000" i="1"/>
              <a:t>a</a:t>
            </a:r>
            <a:r>
              <a:rPr lang="en-GB" i="1" baseline="-25000"/>
              <a:t>h</a:t>
            </a:r>
            <a:endParaRPr lang="hu-HU" i="1" baseline="-25000"/>
          </a:p>
        </p:txBody>
      </p:sp>
      <p:sp>
        <p:nvSpPr>
          <p:cNvPr id="38" name="Text Box 72"/>
          <p:cNvSpPr txBox="1">
            <a:spLocks noChangeArrowheads="1"/>
          </p:cNvSpPr>
          <p:nvPr/>
        </p:nvSpPr>
        <p:spPr bwMode="auto">
          <a:xfrm>
            <a:off x="7446963" y="4581525"/>
            <a:ext cx="3349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latin typeface="Symbol" pitchFamily="18" charset="2"/>
              </a:rPr>
              <a:t>S</a:t>
            </a:r>
            <a:endParaRPr lang="hu-HU" sz="2000"/>
          </a:p>
        </p:txBody>
      </p:sp>
      <p:sp>
        <p:nvSpPr>
          <p:cNvPr id="39" name="Rectangle 73"/>
          <p:cNvSpPr>
            <a:spLocks noChangeArrowheads="1"/>
          </p:cNvSpPr>
          <p:nvPr/>
        </p:nvSpPr>
        <p:spPr bwMode="auto">
          <a:xfrm>
            <a:off x="6757988" y="5257800"/>
            <a:ext cx="639762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" name="Freeform 74"/>
          <p:cNvSpPr>
            <a:spLocks/>
          </p:cNvSpPr>
          <p:nvPr/>
        </p:nvSpPr>
        <p:spPr bwMode="auto">
          <a:xfrm>
            <a:off x="3090863" y="2625725"/>
            <a:ext cx="1584325" cy="358775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528"/>
              </a:cxn>
              <a:cxn ang="0">
                <a:pos x="2256" y="528"/>
              </a:cxn>
              <a:cxn ang="0">
                <a:pos x="1824" y="0"/>
              </a:cxn>
              <a:cxn ang="0">
                <a:pos x="384" y="0"/>
              </a:cxn>
            </a:cxnLst>
            <a:rect l="0" t="0" r="r" b="b"/>
            <a:pathLst>
              <a:path w="2257" h="529">
                <a:moveTo>
                  <a:pt x="384" y="0"/>
                </a:moveTo>
                <a:lnTo>
                  <a:pt x="0" y="528"/>
                </a:lnTo>
                <a:lnTo>
                  <a:pt x="2256" y="528"/>
                </a:lnTo>
                <a:lnTo>
                  <a:pt x="1824" y="0"/>
                </a:lnTo>
                <a:lnTo>
                  <a:pt x="38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" name="Text Box 75"/>
          <p:cNvSpPr txBox="1">
            <a:spLocks noChangeArrowheads="1"/>
          </p:cNvSpPr>
          <p:nvPr/>
        </p:nvSpPr>
        <p:spPr bwMode="auto">
          <a:xfrm>
            <a:off x="3570288" y="2589213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Div</a:t>
            </a:r>
            <a:endParaRPr lang="hu-HU" sz="2000"/>
          </a:p>
        </p:txBody>
      </p:sp>
      <p:sp>
        <p:nvSpPr>
          <p:cNvPr id="42" name="Freeform 76"/>
          <p:cNvSpPr>
            <a:spLocks/>
          </p:cNvSpPr>
          <p:nvPr/>
        </p:nvSpPr>
        <p:spPr bwMode="auto">
          <a:xfrm>
            <a:off x="5106988" y="2627313"/>
            <a:ext cx="1584325" cy="358775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528"/>
              </a:cxn>
              <a:cxn ang="0">
                <a:pos x="2256" y="528"/>
              </a:cxn>
              <a:cxn ang="0">
                <a:pos x="1824" y="0"/>
              </a:cxn>
              <a:cxn ang="0">
                <a:pos x="384" y="0"/>
              </a:cxn>
            </a:cxnLst>
            <a:rect l="0" t="0" r="r" b="b"/>
            <a:pathLst>
              <a:path w="2257" h="529">
                <a:moveTo>
                  <a:pt x="384" y="0"/>
                </a:moveTo>
                <a:lnTo>
                  <a:pt x="0" y="528"/>
                </a:lnTo>
                <a:lnTo>
                  <a:pt x="2256" y="528"/>
                </a:lnTo>
                <a:lnTo>
                  <a:pt x="1824" y="0"/>
                </a:lnTo>
                <a:lnTo>
                  <a:pt x="38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3" name="Text Box 77"/>
          <p:cNvSpPr txBox="1">
            <a:spLocks noChangeArrowheads="1"/>
          </p:cNvSpPr>
          <p:nvPr/>
        </p:nvSpPr>
        <p:spPr bwMode="auto">
          <a:xfrm>
            <a:off x="5586413" y="2590800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Div</a:t>
            </a:r>
            <a:endParaRPr lang="hu-HU" sz="2000"/>
          </a:p>
        </p:txBody>
      </p:sp>
      <p:sp>
        <p:nvSpPr>
          <p:cNvPr id="44" name="Line 78"/>
          <p:cNvSpPr>
            <a:spLocks noChangeShapeType="1"/>
          </p:cNvSpPr>
          <p:nvPr/>
        </p:nvSpPr>
        <p:spPr bwMode="auto">
          <a:xfrm flipH="1">
            <a:off x="4422775" y="3346450"/>
            <a:ext cx="3132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5" name="Line 79"/>
          <p:cNvSpPr>
            <a:spLocks noChangeShapeType="1"/>
          </p:cNvSpPr>
          <p:nvPr/>
        </p:nvSpPr>
        <p:spPr bwMode="auto">
          <a:xfrm flipH="1" flipV="1">
            <a:off x="4422775" y="298608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6" name="Line 80"/>
          <p:cNvSpPr>
            <a:spLocks noChangeShapeType="1"/>
          </p:cNvSpPr>
          <p:nvPr/>
        </p:nvSpPr>
        <p:spPr bwMode="auto">
          <a:xfrm flipH="1" flipV="1">
            <a:off x="6438900" y="298608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" name="Oval 81"/>
          <p:cNvSpPr>
            <a:spLocks noChangeArrowheads="1"/>
          </p:cNvSpPr>
          <p:nvPr/>
        </p:nvSpPr>
        <p:spPr bwMode="auto">
          <a:xfrm>
            <a:off x="6403975" y="3309938"/>
            <a:ext cx="71438" cy="730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8" name="Line 82"/>
          <p:cNvSpPr>
            <a:spLocks noChangeShapeType="1"/>
          </p:cNvSpPr>
          <p:nvPr/>
        </p:nvSpPr>
        <p:spPr bwMode="auto">
          <a:xfrm flipH="1" flipV="1">
            <a:off x="3883025" y="226536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9" name="Line 83"/>
          <p:cNvSpPr>
            <a:spLocks noChangeShapeType="1"/>
          </p:cNvSpPr>
          <p:nvPr/>
        </p:nvSpPr>
        <p:spPr bwMode="auto">
          <a:xfrm flipH="1" flipV="1">
            <a:off x="5899150" y="226536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0" name="Rectangle 84"/>
          <p:cNvSpPr>
            <a:spLocks noChangeArrowheads="1"/>
          </p:cNvSpPr>
          <p:nvPr/>
        </p:nvSpPr>
        <p:spPr bwMode="auto">
          <a:xfrm>
            <a:off x="3919538" y="2122488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/>
              <a:t>u</a:t>
            </a:r>
            <a:endParaRPr lang="hu-HU" i="1"/>
          </a:p>
        </p:txBody>
      </p:sp>
      <p:sp>
        <p:nvSpPr>
          <p:cNvPr id="51" name="Rectangle 85"/>
          <p:cNvSpPr>
            <a:spLocks noChangeArrowheads="1"/>
          </p:cNvSpPr>
          <p:nvPr/>
        </p:nvSpPr>
        <p:spPr bwMode="auto">
          <a:xfrm>
            <a:off x="5935663" y="2085975"/>
            <a:ext cx="319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/>
              <a:t>v</a:t>
            </a:r>
            <a:endParaRPr lang="hu-HU" i="1"/>
          </a:p>
        </p:txBody>
      </p:sp>
      <p:grpSp>
        <p:nvGrpSpPr>
          <p:cNvPr id="52" name="Group 94"/>
          <p:cNvGrpSpPr>
            <a:grpSpLocks/>
          </p:cNvGrpSpPr>
          <p:nvPr/>
        </p:nvGrpSpPr>
        <p:grpSpPr bwMode="auto">
          <a:xfrm>
            <a:off x="7380288" y="1125538"/>
            <a:ext cx="1619250" cy="2284412"/>
            <a:chOff x="4027" y="0"/>
            <a:chExt cx="1733" cy="2170"/>
          </a:xfrm>
        </p:grpSpPr>
        <p:sp>
          <p:nvSpPr>
            <p:cNvPr id="53" name="Freeform 86"/>
            <p:cNvSpPr>
              <a:spLocks/>
            </p:cNvSpPr>
            <p:nvPr/>
          </p:nvSpPr>
          <p:spPr bwMode="auto">
            <a:xfrm>
              <a:off x="4224" y="0"/>
              <a:ext cx="1536" cy="2170"/>
            </a:xfrm>
            <a:custGeom>
              <a:avLst/>
              <a:gdLst/>
              <a:ahLst/>
              <a:cxnLst>
                <a:cxn ang="0">
                  <a:pos x="912" y="2352"/>
                </a:cxn>
                <a:cxn ang="0">
                  <a:pos x="0" y="1440"/>
                </a:cxn>
                <a:cxn ang="0">
                  <a:pos x="1536" y="0"/>
                </a:cxn>
                <a:cxn ang="0">
                  <a:pos x="912" y="2352"/>
                </a:cxn>
              </a:cxnLst>
              <a:rect l="0" t="0" r="r" b="b"/>
              <a:pathLst>
                <a:path w="1536" h="2352">
                  <a:moveTo>
                    <a:pt x="912" y="2352"/>
                  </a:moveTo>
                  <a:lnTo>
                    <a:pt x="0" y="1440"/>
                  </a:lnTo>
                  <a:lnTo>
                    <a:pt x="1536" y="0"/>
                  </a:lnTo>
                  <a:lnTo>
                    <a:pt x="912" y="235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4" name="Rectangle 87"/>
            <p:cNvSpPr>
              <a:spLocks noChangeArrowheads="1"/>
            </p:cNvSpPr>
            <p:nvPr/>
          </p:nvSpPr>
          <p:spPr bwMode="auto">
            <a:xfrm>
              <a:off x="4747" y="1114"/>
              <a:ext cx="192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5" name="Rectangle 88"/>
            <p:cNvSpPr>
              <a:spLocks noChangeArrowheads="1"/>
            </p:cNvSpPr>
            <p:nvPr/>
          </p:nvSpPr>
          <p:spPr bwMode="auto">
            <a:xfrm>
              <a:off x="4939" y="1114"/>
              <a:ext cx="192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6" name="Rectangle 89"/>
            <p:cNvSpPr>
              <a:spLocks noChangeArrowheads="1"/>
            </p:cNvSpPr>
            <p:nvPr/>
          </p:nvSpPr>
          <p:spPr bwMode="auto">
            <a:xfrm>
              <a:off x="4555" y="1114"/>
              <a:ext cx="192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" name="Rectangle 90"/>
            <p:cNvSpPr>
              <a:spLocks noChangeArrowheads="1"/>
            </p:cNvSpPr>
            <p:nvPr/>
          </p:nvSpPr>
          <p:spPr bwMode="auto">
            <a:xfrm>
              <a:off x="5131" y="1114"/>
              <a:ext cx="192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" name="Rectangle 91"/>
            <p:cNvSpPr>
              <a:spLocks noChangeArrowheads="1"/>
            </p:cNvSpPr>
            <p:nvPr/>
          </p:nvSpPr>
          <p:spPr bwMode="auto">
            <a:xfrm>
              <a:off x="4747" y="1306"/>
              <a:ext cx="192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9" name="Rectangle 92"/>
            <p:cNvSpPr>
              <a:spLocks noChangeArrowheads="1"/>
            </p:cNvSpPr>
            <p:nvPr/>
          </p:nvSpPr>
          <p:spPr bwMode="auto">
            <a:xfrm>
              <a:off x="4939" y="1306"/>
              <a:ext cx="192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" name="Line 93"/>
            <p:cNvSpPr>
              <a:spLocks noChangeShapeType="1"/>
            </p:cNvSpPr>
            <p:nvPr/>
          </p:nvSpPr>
          <p:spPr bwMode="auto">
            <a:xfrm>
              <a:off x="4027" y="1210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81"/>
          <p:cNvSpPr>
            <a:spLocks/>
          </p:cNvSpPr>
          <p:nvPr/>
        </p:nvSpPr>
        <p:spPr bwMode="auto">
          <a:xfrm>
            <a:off x="7164388" y="2565400"/>
            <a:ext cx="609600" cy="22860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" name="Freeform 1059"/>
          <p:cNvSpPr>
            <a:spLocks/>
          </p:cNvSpPr>
          <p:nvPr/>
        </p:nvSpPr>
        <p:spPr bwMode="auto">
          <a:xfrm>
            <a:off x="2362200" y="2590800"/>
            <a:ext cx="609600" cy="22860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Freeform 1055"/>
          <p:cNvSpPr>
            <a:spLocks/>
          </p:cNvSpPr>
          <p:nvPr/>
        </p:nvSpPr>
        <p:spPr bwMode="auto">
          <a:xfrm>
            <a:off x="7086600" y="2667000"/>
            <a:ext cx="609600" cy="19812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Freeform 1047"/>
          <p:cNvSpPr>
            <a:spLocks/>
          </p:cNvSpPr>
          <p:nvPr/>
        </p:nvSpPr>
        <p:spPr bwMode="auto">
          <a:xfrm>
            <a:off x="2209800" y="2514600"/>
            <a:ext cx="609600" cy="19812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Line 1029"/>
          <p:cNvSpPr>
            <a:spLocks noChangeShapeType="1"/>
          </p:cNvSpPr>
          <p:nvPr/>
        </p:nvSpPr>
        <p:spPr bwMode="auto">
          <a:xfrm flipV="1">
            <a:off x="431800" y="3389313"/>
            <a:ext cx="628650" cy="239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Line 1030"/>
          <p:cNvSpPr>
            <a:spLocks noChangeShapeType="1"/>
          </p:cNvSpPr>
          <p:nvPr/>
        </p:nvSpPr>
        <p:spPr bwMode="auto">
          <a:xfrm>
            <a:off x="431800" y="3629025"/>
            <a:ext cx="62865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Oval 1031"/>
          <p:cNvSpPr>
            <a:spLocks noChangeArrowheads="1"/>
          </p:cNvSpPr>
          <p:nvPr/>
        </p:nvSpPr>
        <p:spPr bwMode="auto">
          <a:xfrm>
            <a:off x="914400" y="3429000"/>
            <a:ext cx="193675" cy="4000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Oval 1032"/>
          <p:cNvSpPr>
            <a:spLocks noChangeArrowheads="1"/>
          </p:cNvSpPr>
          <p:nvPr/>
        </p:nvSpPr>
        <p:spPr bwMode="auto">
          <a:xfrm>
            <a:off x="1011238" y="3508375"/>
            <a:ext cx="96837" cy="23971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Freeform 1033"/>
          <p:cNvSpPr>
            <a:spLocks/>
          </p:cNvSpPr>
          <p:nvPr/>
        </p:nvSpPr>
        <p:spPr bwMode="auto">
          <a:xfrm>
            <a:off x="1011238" y="3228975"/>
            <a:ext cx="146050" cy="160338"/>
          </a:xfrm>
          <a:custGeom>
            <a:avLst/>
            <a:gdLst>
              <a:gd name="T0" fmla="*/ 0 w 144"/>
              <a:gd name="T1" fmla="*/ 2147483647 h 192"/>
              <a:gd name="T2" fmla="*/ 2147483647 w 144"/>
              <a:gd name="T3" fmla="*/ 2147483647 h 192"/>
              <a:gd name="T4" fmla="*/ 2147483647 w 144"/>
              <a:gd name="T5" fmla="*/ 0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0" y="192"/>
                </a:moveTo>
                <a:cubicBezTo>
                  <a:pt x="36" y="184"/>
                  <a:pt x="72" y="176"/>
                  <a:pt x="96" y="144"/>
                </a:cubicBezTo>
                <a:cubicBezTo>
                  <a:pt x="120" y="112"/>
                  <a:pt x="136" y="32"/>
                  <a:pt x="14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Freeform 1034"/>
          <p:cNvSpPr>
            <a:spLocks/>
          </p:cNvSpPr>
          <p:nvPr/>
        </p:nvSpPr>
        <p:spPr bwMode="auto">
          <a:xfrm>
            <a:off x="1060450" y="3259138"/>
            <a:ext cx="193675" cy="130175"/>
          </a:xfrm>
          <a:custGeom>
            <a:avLst/>
            <a:gdLst>
              <a:gd name="T0" fmla="*/ 0 w 192"/>
              <a:gd name="T1" fmla="*/ 2147483647 h 156"/>
              <a:gd name="T2" fmla="*/ 2147483647 w 192"/>
              <a:gd name="T3" fmla="*/ 2147483647 h 156"/>
              <a:gd name="T4" fmla="*/ 2147483647 w 192"/>
              <a:gd name="T5" fmla="*/ 0 h 156"/>
              <a:gd name="T6" fmla="*/ 0 60000 65536"/>
              <a:gd name="T7" fmla="*/ 0 60000 65536"/>
              <a:gd name="T8" fmla="*/ 0 60000 65536"/>
              <a:gd name="T9" fmla="*/ 0 w 192"/>
              <a:gd name="T10" fmla="*/ 0 h 156"/>
              <a:gd name="T11" fmla="*/ 192 w 192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56">
                <a:moveTo>
                  <a:pt x="0" y="156"/>
                </a:moveTo>
                <a:cubicBezTo>
                  <a:pt x="22" y="150"/>
                  <a:pt x="100" y="146"/>
                  <a:pt x="132" y="120"/>
                </a:cubicBezTo>
                <a:cubicBezTo>
                  <a:pt x="164" y="94"/>
                  <a:pt x="180" y="25"/>
                  <a:pt x="19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Freeform 1035"/>
          <p:cNvSpPr>
            <a:spLocks/>
          </p:cNvSpPr>
          <p:nvPr/>
        </p:nvSpPr>
        <p:spPr bwMode="auto">
          <a:xfrm>
            <a:off x="1011238" y="3829050"/>
            <a:ext cx="254000" cy="119063"/>
          </a:xfrm>
          <a:custGeom>
            <a:avLst/>
            <a:gdLst>
              <a:gd name="T0" fmla="*/ 0 w 252"/>
              <a:gd name="T1" fmla="*/ 0 h 144"/>
              <a:gd name="T2" fmla="*/ 2147483647 w 252"/>
              <a:gd name="T3" fmla="*/ 2147483647 h 144"/>
              <a:gd name="T4" fmla="*/ 2147483647 w 252"/>
              <a:gd name="T5" fmla="*/ 2147483647 h 144"/>
              <a:gd name="T6" fmla="*/ 0 60000 65536"/>
              <a:gd name="T7" fmla="*/ 0 60000 65536"/>
              <a:gd name="T8" fmla="*/ 0 60000 65536"/>
              <a:gd name="T9" fmla="*/ 0 w 252"/>
              <a:gd name="T10" fmla="*/ 0 h 144"/>
              <a:gd name="T11" fmla="*/ 252 w 2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144">
                <a:moveTo>
                  <a:pt x="0" y="0"/>
                </a:moveTo>
                <a:cubicBezTo>
                  <a:pt x="56" y="8"/>
                  <a:pt x="102" y="24"/>
                  <a:pt x="144" y="48"/>
                </a:cubicBezTo>
                <a:cubicBezTo>
                  <a:pt x="186" y="72"/>
                  <a:pt x="230" y="124"/>
                  <a:pt x="252" y="1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Freeform 1036"/>
          <p:cNvSpPr>
            <a:spLocks/>
          </p:cNvSpPr>
          <p:nvPr/>
        </p:nvSpPr>
        <p:spPr bwMode="auto">
          <a:xfrm>
            <a:off x="1011238" y="3829050"/>
            <a:ext cx="146050" cy="200025"/>
          </a:xfrm>
          <a:custGeom>
            <a:avLst/>
            <a:gdLst>
              <a:gd name="T0" fmla="*/ 0 w 144"/>
              <a:gd name="T1" fmla="*/ 0 h 240"/>
              <a:gd name="T2" fmla="*/ 2147483647 w 144"/>
              <a:gd name="T3" fmla="*/ 2147483647 h 240"/>
              <a:gd name="T4" fmla="*/ 2147483647 w 144"/>
              <a:gd name="T5" fmla="*/ 2147483647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0"/>
                </a:moveTo>
                <a:cubicBezTo>
                  <a:pt x="20" y="24"/>
                  <a:pt x="96" y="104"/>
                  <a:pt x="120" y="144"/>
                </a:cubicBezTo>
                <a:cubicBezTo>
                  <a:pt x="144" y="184"/>
                  <a:pt x="139" y="220"/>
                  <a:pt x="14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Freeform 1037"/>
          <p:cNvSpPr>
            <a:spLocks/>
          </p:cNvSpPr>
          <p:nvPr/>
        </p:nvSpPr>
        <p:spPr bwMode="auto">
          <a:xfrm>
            <a:off x="1011238" y="3829050"/>
            <a:ext cx="49212" cy="200025"/>
          </a:xfrm>
          <a:custGeom>
            <a:avLst/>
            <a:gdLst>
              <a:gd name="T0" fmla="*/ 0 w 48"/>
              <a:gd name="T1" fmla="*/ 0 h 240"/>
              <a:gd name="T2" fmla="*/ 2147483647 w 48"/>
              <a:gd name="T3" fmla="*/ 2147483647 h 240"/>
              <a:gd name="T4" fmla="*/ 0 w 48"/>
              <a:gd name="T5" fmla="*/ 2147483647 h 240"/>
              <a:gd name="T6" fmla="*/ 0 60000 65536"/>
              <a:gd name="T7" fmla="*/ 0 60000 65536"/>
              <a:gd name="T8" fmla="*/ 0 60000 65536"/>
              <a:gd name="T9" fmla="*/ 0 w 48"/>
              <a:gd name="T10" fmla="*/ 0 h 240"/>
              <a:gd name="T11" fmla="*/ 48 w 4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0">
                <a:moveTo>
                  <a:pt x="0" y="0"/>
                </a:moveTo>
                <a:cubicBezTo>
                  <a:pt x="24" y="52"/>
                  <a:pt x="48" y="104"/>
                  <a:pt x="48" y="144"/>
                </a:cubicBezTo>
                <a:cubicBezTo>
                  <a:pt x="48" y="184"/>
                  <a:pt x="24" y="212"/>
                  <a:pt x="0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Freeform 1038"/>
          <p:cNvSpPr>
            <a:spLocks/>
          </p:cNvSpPr>
          <p:nvPr/>
        </p:nvSpPr>
        <p:spPr bwMode="auto">
          <a:xfrm>
            <a:off x="1036638" y="3208338"/>
            <a:ext cx="52387" cy="180975"/>
          </a:xfrm>
          <a:custGeom>
            <a:avLst/>
            <a:gdLst>
              <a:gd name="T0" fmla="*/ 0 w 52"/>
              <a:gd name="T1" fmla="*/ 2147483647 h 216"/>
              <a:gd name="T2" fmla="*/ 2147483647 w 52"/>
              <a:gd name="T3" fmla="*/ 2147483647 h 216"/>
              <a:gd name="T4" fmla="*/ 2147483647 w 52"/>
              <a:gd name="T5" fmla="*/ 0 h 216"/>
              <a:gd name="T6" fmla="*/ 0 60000 65536"/>
              <a:gd name="T7" fmla="*/ 0 60000 65536"/>
              <a:gd name="T8" fmla="*/ 0 60000 65536"/>
              <a:gd name="T9" fmla="*/ 0 w 52"/>
              <a:gd name="T10" fmla="*/ 0 h 216"/>
              <a:gd name="T11" fmla="*/ 52 w 52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216">
                <a:moveTo>
                  <a:pt x="0" y="216"/>
                </a:moveTo>
                <a:cubicBezTo>
                  <a:pt x="8" y="196"/>
                  <a:pt x="44" y="132"/>
                  <a:pt x="48" y="96"/>
                </a:cubicBezTo>
                <a:cubicBezTo>
                  <a:pt x="52" y="60"/>
                  <a:pt x="29" y="20"/>
                  <a:pt x="2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Freeform 1039"/>
          <p:cNvSpPr>
            <a:spLocks/>
          </p:cNvSpPr>
          <p:nvPr/>
        </p:nvSpPr>
        <p:spPr bwMode="auto">
          <a:xfrm>
            <a:off x="1981200" y="2057400"/>
            <a:ext cx="990600" cy="3482975"/>
          </a:xfrm>
          <a:custGeom>
            <a:avLst/>
            <a:gdLst>
              <a:gd name="T0" fmla="*/ 0 w 624"/>
              <a:gd name="T1" fmla="*/ 0 h 2194"/>
              <a:gd name="T2" fmla="*/ 0 w 624"/>
              <a:gd name="T3" fmla="*/ 2147483647 h 2194"/>
              <a:gd name="T4" fmla="*/ 2147483647 w 624"/>
              <a:gd name="T5" fmla="*/ 2147483647 h 2194"/>
              <a:gd name="T6" fmla="*/ 2147483647 w 624"/>
              <a:gd name="T7" fmla="*/ 2147483647 h 2194"/>
              <a:gd name="T8" fmla="*/ 0 w 624"/>
              <a:gd name="T9" fmla="*/ 0 h 2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2194"/>
              <a:gd name="T17" fmla="*/ 624 w 624"/>
              <a:gd name="T18" fmla="*/ 2194 h 2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2194">
                <a:moveTo>
                  <a:pt x="0" y="0"/>
                </a:moveTo>
                <a:lnTo>
                  <a:pt x="0" y="1282"/>
                </a:lnTo>
                <a:lnTo>
                  <a:pt x="624" y="2194"/>
                </a:lnTo>
                <a:lnTo>
                  <a:pt x="624" y="898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Freeform 1040"/>
          <p:cNvSpPr>
            <a:spLocks/>
          </p:cNvSpPr>
          <p:nvPr/>
        </p:nvSpPr>
        <p:spPr bwMode="auto">
          <a:xfrm>
            <a:off x="3581400" y="2743200"/>
            <a:ext cx="1447800" cy="1828800"/>
          </a:xfrm>
          <a:custGeom>
            <a:avLst/>
            <a:gdLst>
              <a:gd name="T0" fmla="*/ 0 w 912"/>
              <a:gd name="T1" fmla="*/ 2147483647 h 1152"/>
              <a:gd name="T2" fmla="*/ 2147483647 w 912"/>
              <a:gd name="T3" fmla="*/ 0 h 1152"/>
              <a:gd name="T4" fmla="*/ 2147483647 w 912"/>
              <a:gd name="T5" fmla="*/ 2147483647 h 1152"/>
              <a:gd name="T6" fmla="*/ 0 w 912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1152"/>
              <a:gd name="T14" fmla="*/ 912 w 912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1152">
                <a:moveTo>
                  <a:pt x="0" y="1152"/>
                </a:moveTo>
                <a:lnTo>
                  <a:pt x="480" y="0"/>
                </a:lnTo>
                <a:lnTo>
                  <a:pt x="912" y="960"/>
                </a:lnTo>
                <a:lnTo>
                  <a:pt x="0" y="115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Freeform 1041"/>
          <p:cNvSpPr>
            <a:spLocks/>
          </p:cNvSpPr>
          <p:nvPr/>
        </p:nvSpPr>
        <p:spPr bwMode="auto">
          <a:xfrm>
            <a:off x="2286000" y="3429000"/>
            <a:ext cx="152400" cy="533400"/>
          </a:xfrm>
          <a:custGeom>
            <a:avLst/>
            <a:gdLst>
              <a:gd name="T0" fmla="*/ 0 w 96"/>
              <a:gd name="T1" fmla="*/ 0 h 336"/>
              <a:gd name="T2" fmla="*/ 0 w 96"/>
              <a:gd name="T3" fmla="*/ 2147483647 h 336"/>
              <a:gd name="T4" fmla="*/ 2147483647 w 96"/>
              <a:gd name="T5" fmla="*/ 2147483647 h 336"/>
              <a:gd name="T6" fmla="*/ 2147483647 w 96"/>
              <a:gd name="T7" fmla="*/ 2147483647 h 336"/>
              <a:gd name="T8" fmla="*/ 0 w 96"/>
              <a:gd name="T9" fmla="*/ 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36"/>
              <a:gd name="T17" fmla="*/ 96 w 9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36">
                <a:moveTo>
                  <a:pt x="0" y="0"/>
                </a:moveTo>
                <a:lnTo>
                  <a:pt x="0" y="192"/>
                </a:lnTo>
                <a:lnTo>
                  <a:pt x="96" y="336"/>
                </a:lnTo>
                <a:lnTo>
                  <a:pt x="96" y="144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Line 1042"/>
          <p:cNvSpPr>
            <a:spLocks noChangeShapeType="1"/>
          </p:cNvSpPr>
          <p:nvPr/>
        </p:nvSpPr>
        <p:spPr bwMode="auto">
          <a:xfrm>
            <a:off x="1371600" y="3733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Freeform 1043"/>
          <p:cNvSpPr>
            <a:spLocks/>
          </p:cNvSpPr>
          <p:nvPr/>
        </p:nvSpPr>
        <p:spPr bwMode="auto">
          <a:xfrm>
            <a:off x="5334000" y="2590800"/>
            <a:ext cx="914400" cy="20574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12700" cap="flat" cmpd="sng">
            <a:solidFill>
              <a:srgbClr val="66FF66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" name="Line 1044"/>
          <p:cNvSpPr>
            <a:spLocks noChangeShapeType="1"/>
          </p:cNvSpPr>
          <p:nvPr/>
        </p:nvSpPr>
        <p:spPr bwMode="auto">
          <a:xfrm>
            <a:off x="4800600" y="3733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Freeform 1045"/>
          <p:cNvSpPr>
            <a:spLocks/>
          </p:cNvSpPr>
          <p:nvPr/>
        </p:nvSpPr>
        <p:spPr bwMode="auto">
          <a:xfrm>
            <a:off x="6858000" y="2133600"/>
            <a:ext cx="990600" cy="3482975"/>
          </a:xfrm>
          <a:custGeom>
            <a:avLst/>
            <a:gdLst>
              <a:gd name="T0" fmla="*/ 0 w 624"/>
              <a:gd name="T1" fmla="*/ 0 h 2194"/>
              <a:gd name="T2" fmla="*/ 0 w 624"/>
              <a:gd name="T3" fmla="*/ 2147483647 h 2194"/>
              <a:gd name="T4" fmla="*/ 2147483647 w 624"/>
              <a:gd name="T5" fmla="*/ 2147483647 h 2194"/>
              <a:gd name="T6" fmla="*/ 2147483647 w 624"/>
              <a:gd name="T7" fmla="*/ 2147483647 h 2194"/>
              <a:gd name="T8" fmla="*/ 0 w 624"/>
              <a:gd name="T9" fmla="*/ 0 h 2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2194"/>
              <a:gd name="T17" fmla="*/ 624 w 624"/>
              <a:gd name="T18" fmla="*/ 2194 h 2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2194">
                <a:moveTo>
                  <a:pt x="0" y="0"/>
                </a:moveTo>
                <a:lnTo>
                  <a:pt x="0" y="1282"/>
                </a:lnTo>
                <a:lnTo>
                  <a:pt x="624" y="2194"/>
                </a:lnTo>
                <a:lnTo>
                  <a:pt x="624" y="898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" name="Freeform 1048"/>
          <p:cNvSpPr>
            <a:spLocks/>
          </p:cNvSpPr>
          <p:nvPr/>
        </p:nvSpPr>
        <p:spPr bwMode="auto">
          <a:xfrm>
            <a:off x="7162800" y="3505200"/>
            <a:ext cx="152400" cy="533400"/>
          </a:xfrm>
          <a:custGeom>
            <a:avLst/>
            <a:gdLst>
              <a:gd name="T0" fmla="*/ 0 w 96"/>
              <a:gd name="T1" fmla="*/ 0 h 336"/>
              <a:gd name="T2" fmla="*/ 0 w 96"/>
              <a:gd name="T3" fmla="*/ 2147483647 h 336"/>
              <a:gd name="T4" fmla="*/ 2147483647 w 96"/>
              <a:gd name="T5" fmla="*/ 2147483647 h 336"/>
              <a:gd name="T6" fmla="*/ 2147483647 w 96"/>
              <a:gd name="T7" fmla="*/ 2147483647 h 336"/>
              <a:gd name="T8" fmla="*/ 0 w 96"/>
              <a:gd name="T9" fmla="*/ 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36"/>
              <a:gd name="T17" fmla="*/ 96 w 9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36">
                <a:moveTo>
                  <a:pt x="0" y="0"/>
                </a:moveTo>
                <a:lnTo>
                  <a:pt x="0" y="192"/>
                </a:lnTo>
                <a:lnTo>
                  <a:pt x="96" y="336"/>
                </a:lnTo>
                <a:lnTo>
                  <a:pt x="96" y="144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" name="Text Box 1050"/>
          <p:cNvSpPr txBox="1">
            <a:spLocks noChangeArrowheads="1"/>
          </p:cNvSpPr>
          <p:nvPr/>
        </p:nvSpPr>
        <p:spPr bwMode="auto">
          <a:xfrm>
            <a:off x="7504112" y="3505200"/>
            <a:ext cx="877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sym typeface="Symbol" pitchFamily="18" charset="2"/>
              </a:rPr>
              <a:t> = 1</a:t>
            </a:r>
            <a:endParaRPr lang="hu-HU" sz="2400" dirty="0"/>
          </a:p>
        </p:txBody>
      </p:sp>
      <p:sp>
        <p:nvSpPr>
          <p:cNvPr id="26" name="Text Box 1051"/>
          <p:cNvSpPr txBox="1">
            <a:spLocks noChangeArrowheads="1"/>
          </p:cNvSpPr>
          <p:nvPr/>
        </p:nvSpPr>
        <p:spPr bwMode="auto">
          <a:xfrm>
            <a:off x="5394325" y="4537075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0.6</a:t>
            </a:r>
          </a:p>
        </p:txBody>
      </p:sp>
      <p:sp>
        <p:nvSpPr>
          <p:cNvPr id="27" name="Text Box 1052"/>
          <p:cNvSpPr txBox="1">
            <a:spLocks noChangeArrowheads="1"/>
          </p:cNvSpPr>
          <p:nvPr/>
        </p:nvSpPr>
        <p:spPr bwMode="auto">
          <a:xfrm>
            <a:off x="3962400" y="4495800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0.3</a:t>
            </a:r>
          </a:p>
        </p:txBody>
      </p:sp>
      <p:sp>
        <p:nvSpPr>
          <p:cNvPr id="28" name="Rectangle 1053"/>
          <p:cNvSpPr>
            <a:spLocks noChangeArrowheads="1"/>
          </p:cNvSpPr>
          <p:nvPr/>
        </p:nvSpPr>
        <p:spPr bwMode="auto">
          <a:xfrm>
            <a:off x="7086600" y="4038600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0.6</a:t>
            </a:r>
          </a:p>
        </p:txBody>
      </p:sp>
      <p:sp>
        <p:nvSpPr>
          <p:cNvPr id="29" name="Text Box 1054"/>
          <p:cNvSpPr txBox="1">
            <a:spLocks noChangeArrowheads="1"/>
          </p:cNvSpPr>
          <p:nvPr/>
        </p:nvSpPr>
        <p:spPr bwMode="auto">
          <a:xfrm>
            <a:off x="7162800" y="4419600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0.3</a:t>
            </a:r>
          </a:p>
        </p:txBody>
      </p:sp>
      <p:sp>
        <p:nvSpPr>
          <p:cNvPr id="30" name="Freeform 1056"/>
          <p:cNvSpPr>
            <a:spLocks/>
          </p:cNvSpPr>
          <p:nvPr/>
        </p:nvSpPr>
        <p:spPr bwMode="auto">
          <a:xfrm>
            <a:off x="2133600" y="2819400"/>
            <a:ext cx="609600" cy="1447800"/>
          </a:xfrm>
          <a:custGeom>
            <a:avLst/>
            <a:gdLst>
              <a:gd name="T0" fmla="*/ 0 w 912"/>
              <a:gd name="T1" fmla="*/ 2147483647 h 1152"/>
              <a:gd name="T2" fmla="*/ 2147483647 w 912"/>
              <a:gd name="T3" fmla="*/ 0 h 1152"/>
              <a:gd name="T4" fmla="*/ 2147483647 w 912"/>
              <a:gd name="T5" fmla="*/ 2147483647 h 1152"/>
              <a:gd name="T6" fmla="*/ 0 w 912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1152"/>
              <a:gd name="T14" fmla="*/ 912 w 912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1152">
                <a:moveTo>
                  <a:pt x="0" y="1152"/>
                </a:moveTo>
                <a:lnTo>
                  <a:pt x="480" y="0"/>
                </a:lnTo>
                <a:lnTo>
                  <a:pt x="912" y="960"/>
                </a:lnTo>
                <a:lnTo>
                  <a:pt x="0" y="115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Freeform 1057"/>
          <p:cNvSpPr>
            <a:spLocks/>
          </p:cNvSpPr>
          <p:nvPr/>
        </p:nvSpPr>
        <p:spPr bwMode="auto">
          <a:xfrm>
            <a:off x="6934200" y="2743200"/>
            <a:ext cx="609600" cy="1447800"/>
          </a:xfrm>
          <a:custGeom>
            <a:avLst/>
            <a:gdLst>
              <a:gd name="T0" fmla="*/ 0 w 912"/>
              <a:gd name="T1" fmla="*/ 2147483647 h 1152"/>
              <a:gd name="T2" fmla="*/ 2147483647 w 912"/>
              <a:gd name="T3" fmla="*/ 0 h 1152"/>
              <a:gd name="T4" fmla="*/ 2147483647 w 912"/>
              <a:gd name="T5" fmla="*/ 2147483647 h 1152"/>
              <a:gd name="T6" fmla="*/ 0 w 912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1152"/>
              <a:gd name="T14" fmla="*/ 912 w 912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1152">
                <a:moveTo>
                  <a:pt x="0" y="1152"/>
                </a:moveTo>
                <a:lnTo>
                  <a:pt x="480" y="0"/>
                </a:lnTo>
                <a:lnTo>
                  <a:pt x="912" y="960"/>
                </a:lnTo>
                <a:lnTo>
                  <a:pt x="0" y="1152"/>
                </a:lnTo>
                <a:close/>
              </a:path>
            </a:pathLst>
          </a:custGeom>
          <a:solidFill>
            <a:srgbClr val="333333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" name="Freeform 1058"/>
          <p:cNvSpPr>
            <a:spLocks/>
          </p:cNvSpPr>
          <p:nvPr/>
        </p:nvSpPr>
        <p:spPr bwMode="auto">
          <a:xfrm>
            <a:off x="6324600" y="2438400"/>
            <a:ext cx="609600" cy="23622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Text Box 1060"/>
          <p:cNvSpPr txBox="1">
            <a:spLocks noChangeArrowheads="1"/>
          </p:cNvSpPr>
          <p:nvPr/>
        </p:nvSpPr>
        <p:spPr bwMode="auto">
          <a:xfrm>
            <a:off x="6324600" y="4724400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0.8</a:t>
            </a:r>
          </a:p>
        </p:txBody>
      </p:sp>
      <p:sp>
        <p:nvSpPr>
          <p:cNvPr id="34" name="Text Box 1061"/>
          <p:cNvSpPr txBox="1">
            <a:spLocks noChangeArrowheads="1"/>
          </p:cNvSpPr>
          <p:nvPr/>
        </p:nvSpPr>
        <p:spPr bwMode="auto">
          <a:xfrm>
            <a:off x="5181600" y="1905000"/>
            <a:ext cx="41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1.</a:t>
            </a:r>
          </a:p>
        </p:txBody>
      </p:sp>
      <p:sp>
        <p:nvSpPr>
          <p:cNvPr id="35" name="Text Box 1062"/>
          <p:cNvSpPr txBox="1">
            <a:spLocks noChangeArrowheads="1"/>
          </p:cNvSpPr>
          <p:nvPr/>
        </p:nvSpPr>
        <p:spPr bwMode="auto">
          <a:xfrm>
            <a:off x="4038600" y="1905000"/>
            <a:ext cx="41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2.</a:t>
            </a:r>
          </a:p>
        </p:txBody>
      </p:sp>
      <p:sp>
        <p:nvSpPr>
          <p:cNvPr id="36" name="Text Box 1063"/>
          <p:cNvSpPr txBox="1">
            <a:spLocks noChangeArrowheads="1"/>
          </p:cNvSpPr>
          <p:nvPr/>
        </p:nvSpPr>
        <p:spPr bwMode="auto">
          <a:xfrm>
            <a:off x="6096000" y="1905000"/>
            <a:ext cx="41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3.</a:t>
            </a:r>
          </a:p>
        </p:txBody>
      </p:sp>
      <p:sp>
        <p:nvSpPr>
          <p:cNvPr id="37" name="Line 1046"/>
          <p:cNvSpPr>
            <a:spLocks noChangeShapeType="1"/>
          </p:cNvSpPr>
          <p:nvPr/>
        </p:nvSpPr>
        <p:spPr bwMode="auto">
          <a:xfrm>
            <a:off x="5867400" y="3716338"/>
            <a:ext cx="684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" name="Rectangle 2082"/>
          <p:cNvSpPr>
            <a:spLocks noChangeArrowheads="1"/>
          </p:cNvSpPr>
          <p:nvPr/>
        </p:nvSpPr>
        <p:spPr bwMode="auto">
          <a:xfrm>
            <a:off x="1547813" y="3716338"/>
            <a:ext cx="3429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i="1"/>
              <a:t>z</a:t>
            </a:r>
          </a:p>
        </p:txBody>
      </p:sp>
      <p:sp>
        <p:nvSpPr>
          <p:cNvPr id="39" name="Line 2083"/>
          <p:cNvSpPr>
            <a:spLocks noChangeShapeType="1"/>
          </p:cNvSpPr>
          <p:nvPr/>
        </p:nvSpPr>
        <p:spPr bwMode="auto">
          <a:xfrm>
            <a:off x="6659563" y="37163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" name="Text Box 2084"/>
          <p:cNvSpPr txBox="1">
            <a:spLocks noChangeArrowheads="1"/>
          </p:cNvSpPr>
          <p:nvPr/>
        </p:nvSpPr>
        <p:spPr bwMode="auto">
          <a:xfrm>
            <a:off x="1511300" y="5624513"/>
            <a:ext cx="205851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Color buffer</a:t>
            </a:r>
            <a:endParaRPr lang="hu-HU" sz="2800" dirty="0"/>
          </a:p>
        </p:txBody>
      </p:sp>
      <p:sp>
        <p:nvSpPr>
          <p:cNvPr id="41" name="Text Box 2085"/>
          <p:cNvSpPr txBox="1">
            <a:spLocks noChangeArrowheads="1"/>
          </p:cNvSpPr>
          <p:nvPr/>
        </p:nvSpPr>
        <p:spPr bwMode="auto">
          <a:xfrm>
            <a:off x="6439453" y="5553075"/>
            <a:ext cx="2157899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Depth buffer</a:t>
            </a:r>
            <a:endParaRPr lang="hu-HU" sz="2800" dirty="0"/>
          </a:p>
          <a:p>
            <a:pPr algn="ctr"/>
            <a:r>
              <a:rPr lang="hu-HU" sz="2800" dirty="0"/>
              <a:t>Z-</a:t>
            </a:r>
            <a:r>
              <a:rPr lang="hu-HU" sz="2800" dirty="0" err="1"/>
              <a:t>buffer</a:t>
            </a:r>
            <a:endParaRPr lang="hu-HU" sz="2800" dirty="0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36550" y="65809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Compositing: The Z-buffer algorithm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5" grpId="0" autoUpdateAnimBg="0"/>
      <p:bldP spid="28" grpId="0" autoUpdateAnimBg="0"/>
      <p:bldP spid="29" grpId="0" autoUpdateAnimBg="0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Compositing: alpha blending</a:t>
            </a:r>
            <a:endParaRPr lang="hu-HU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00601" y="1449388"/>
            <a:ext cx="2743200" cy="827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Interpolated color</a:t>
            </a:r>
            <a:br>
              <a:rPr lang="en-US" sz="2000" dirty="0" smtClean="0"/>
            </a:br>
            <a:r>
              <a:rPr lang="en-US" sz="2000" dirty="0" smtClean="0"/>
              <a:t>or read from texture</a:t>
            </a:r>
            <a:endParaRPr lang="hu-HU" sz="20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940425" y="4797425"/>
            <a:ext cx="2160588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/>
              <a:t>buffer</a:t>
            </a:r>
            <a:endParaRPr lang="hu-HU" sz="2400" dirty="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651500" y="3644900"/>
            <a:ext cx="2159000" cy="5762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400"/>
              <a:t>ALU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154738" y="2278063"/>
            <a:ext cx="1587" cy="1366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659563" y="4221163"/>
            <a:ext cx="0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7164388" y="2852738"/>
            <a:ext cx="1079500" cy="1944687"/>
          </a:xfrm>
          <a:custGeom>
            <a:avLst/>
            <a:gdLst>
              <a:gd name="T0" fmla="*/ 0 w 680"/>
              <a:gd name="T1" fmla="*/ 2147483647 h 1225"/>
              <a:gd name="T2" fmla="*/ 0 w 680"/>
              <a:gd name="T3" fmla="*/ 2147483647 h 1225"/>
              <a:gd name="T4" fmla="*/ 2147483647 w 680"/>
              <a:gd name="T5" fmla="*/ 2147483647 h 1225"/>
              <a:gd name="T6" fmla="*/ 2147483647 w 680"/>
              <a:gd name="T7" fmla="*/ 0 h 1225"/>
              <a:gd name="T8" fmla="*/ 2147483647 w 680"/>
              <a:gd name="T9" fmla="*/ 0 h 1225"/>
              <a:gd name="T10" fmla="*/ 2147483647 w 680"/>
              <a:gd name="T11" fmla="*/ 2147483647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0"/>
              <a:gd name="T19" fmla="*/ 0 h 1225"/>
              <a:gd name="T20" fmla="*/ 680 w 680"/>
              <a:gd name="T21" fmla="*/ 1225 h 12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0" h="1225">
                <a:moveTo>
                  <a:pt x="0" y="1225"/>
                </a:moveTo>
                <a:lnTo>
                  <a:pt x="0" y="1043"/>
                </a:lnTo>
                <a:lnTo>
                  <a:pt x="680" y="1043"/>
                </a:lnTo>
                <a:lnTo>
                  <a:pt x="680" y="0"/>
                </a:lnTo>
                <a:lnTo>
                  <a:pt x="91" y="0"/>
                </a:lnTo>
                <a:lnTo>
                  <a:pt x="85" y="502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232275" y="2286000"/>
            <a:ext cx="1711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i="1" dirty="0" err="1"/>
              <a:t>R</a:t>
            </a:r>
            <a:r>
              <a:rPr lang="hu-HU" sz="2400" i="1" baseline="-25000" dirty="0" err="1"/>
              <a:t>s</a:t>
            </a:r>
            <a:r>
              <a:rPr lang="hu-HU" sz="2400" i="1" dirty="0"/>
              <a:t>,</a:t>
            </a:r>
            <a:r>
              <a:rPr lang="hu-HU" sz="2400" i="1" dirty="0" err="1"/>
              <a:t>G</a:t>
            </a:r>
            <a:r>
              <a:rPr lang="hu-HU" sz="2400" i="1" baseline="-25000" dirty="0" err="1"/>
              <a:t>s</a:t>
            </a:r>
            <a:r>
              <a:rPr lang="hu-HU" sz="2400" i="1" dirty="0"/>
              <a:t>,</a:t>
            </a:r>
            <a:r>
              <a:rPr lang="hu-HU" sz="2400" i="1" dirty="0" err="1"/>
              <a:t>B</a:t>
            </a:r>
            <a:r>
              <a:rPr lang="hu-HU" sz="2400" i="1" baseline="-25000" dirty="0" err="1"/>
              <a:t>s</a:t>
            </a:r>
            <a:r>
              <a:rPr lang="hu-HU" sz="2400" i="1" dirty="0"/>
              <a:t>,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hu-HU" sz="2400" dirty="0"/>
              <a:t>)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875463" y="2276475"/>
            <a:ext cx="1800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(</a:t>
            </a:r>
            <a:r>
              <a:rPr lang="hu-HU" sz="2400" i="1"/>
              <a:t>R</a:t>
            </a:r>
            <a:r>
              <a:rPr lang="hu-HU" sz="2400" i="1" baseline="-25000"/>
              <a:t>d</a:t>
            </a:r>
            <a:r>
              <a:rPr lang="hu-HU" sz="2400" i="1"/>
              <a:t>,G</a:t>
            </a:r>
            <a:r>
              <a:rPr lang="hu-HU" sz="2400" i="1" baseline="-25000"/>
              <a:t>d</a:t>
            </a:r>
            <a:r>
              <a:rPr lang="hu-HU" sz="2400" i="1"/>
              <a:t>,B</a:t>
            </a:r>
            <a:r>
              <a:rPr lang="hu-HU" sz="2400" i="1" baseline="-25000"/>
              <a:t>d</a:t>
            </a:r>
            <a:r>
              <a:rPr lang="hu-HU" sz="2400" i="1"/>
              <a:t>,A</a:t>
            </a:r>
            <a:r>
              <a:rPr lang="hu-HU" sz="2400" i="1" baseline="-25000"/>
              <a:t>d</a:t>
            </a:r>
            <a:r>
              <a:rPr lang="hu-HU" sz="2400"/>
              <a:t>)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029200" y="4191000"/>
            <a:ext cx="1393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i="1" dirty="0"/>
              <a:t>R,G,B,A</a:t>
            </a:r>
            <a:r>
              <a:rPr lang="hu-HU" sz="2400" dirty="0"/>
              <a:t>)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19088" y="5624513"/>
            <a:ext cx="8748712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dirty="0"/>
              <a:t>(</a:t>
            </a:r>
            <a:r>
              <a:rPr lang="hu-HU" sz="2400" i="1" dirty="0"/>
              <a:t>R,G,B,A</a:t>
            </a:r>
            <a:r>
              <a:rPr lang="hu-HU" sz="2400" dirty="0"/>
              <a:t>) = </a:t>
            </a:r>
            <a:endParaRPr lang="en-GB" sz="2400" dirty="0"/>
          </a:p>
          <a:p>
            <a:r>
              <a:rPr lang="hu-HU" sz="2400" dirty="0"/>
              <a:t>(</a:t>
            </a:r>
            <a:r>
              <a:rPr lang="hu-HU" sz="2400" i="1" dirty="0" err="1"/>
              <a:t>R</a:t>
            </a:r>
            <a:r>
              <a:rPr lang="hu-HU" sz="2400" i="1" baseline="-25000" dirty="0" err="1"/>
              <a:t>s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hu-HU" sz="2400" i="1" dirty="0"/>
              <a:t>+</a:t>
            </a:r>
            <a:r>
              <a:rPr lang="hu-HU" sz="2400" i="1" dirty="0" err="1"/>
              <a:t>R</a:t>
            </a:r>
            <a:r>
              <a:rPr lang="hu-HU" sz="2400" i="1" baseline="-25000" dirty="0" err="1"/>
              <a:t>d</a:t>
            </a:r>
            <a:r>
              <a:rPr lang="en-GB" sz="2400" dirty="0"/>
              <a:t>(1-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en-GB" sz="2400" dirty="0"/>
              <a:t>),</a:t>
            </a:r>
            <a:r>
              <a:rPr lang="hu-HU" sz="2400" dirty="0"/>
              <a:t> </a:t>
            </a:r>
            <a:r>
              <a:rPr lang="en-GB" sz="2400" i="1" dirty="0"/>
              <a:t>G</a:t>
            </a:r>
            <a:r>
              <a:rPr lang="hu-HU" sz="2400" i="1" baseline="-25000" dirty="0" err="1"/>
              <a:t>s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hu-HU" sz="2400" i="1" dirty="0"/>
              <a:t>+</a:t>
            </a:r>
            <a:r>
              <a:rPr lang="en-GB" sz="2400" i="1" dirty="0"/>
              <a:t>G</a:t>
            </a:r>
            <a:r>
              <a:rPr lang="hu-HU" sz="2400" i="1" baseline="-25000" dirty="0"/>
              <a:t>d</a:t>
            </a:r>
            <a:r>
              <a:rPr lang="hu-HU" sz="2400" baseline="-25000" dirty="0"/>
              <a:t> </a:t>
            </a:r>
            <a:r>
              <a:rPr lang="en-GB" sz="2400" dirty="0"/>
              <a:t>(1-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en-GB" sz="2400" dirty="0"/>
              <a:t>),</a:t>
            </a:r>
            <a:r>
              <a:rPr lang="hu-HU" sz="2400" dirty="0"/>
              <a:t> </a:t>
            </a:r>
            <a:r>
              <a:rPr lang="en-GB" sz="2400" i="1" dirty="0"/>
              <a:t>B</a:t>
            </a:r>
            <a:r>
              <a:rPr lang="hu-HU" sz="2400" i="1" baseline="-25000" dirty="0" err="1"/>
              <a:t>s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hu-HU" sz="2400" i="1" dirty="0"/>
              <a:t>+</a:t>
            </a:r>
            <a:r>
              <a:rPr lang="en-GB" sz="2400" i="1" dirty="0"/>
              <a:t>B</a:t>
            </a:r>
            <a:r>
              <a:rPr lang="hu-HU" sz="2400" i="1" baseline="-25000" dirty="0"/>
              <a:t>d</a:t>
            </a:r>
            <a:r>
              <a:rPr lang="hu-HU" sz="2400" baseline="-25000" dirty="0"/>
              <a:t> </a:t>
            </a:r>
            <a:r>
              <a:rPr lang="en-GB" sz="2400" dirty="0"/>
              <a:t>(1-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en-GB" sz="2400" dirty="0"/>
              <a:t>), </a:t>
            </a:r>
            <a:r>
              <a:rPr lang="en-GB" sz="2400" i="1" dirty="0"/>
              <a:t>A</a:t>
            </a:r>
            <a:r>
              <a:rPr lang="hu-HU" sz="2400" i="1" baseline="-25000" dirty="0" err="1"/>
              <a:t>s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hu-HU" sz="2400" i="1" dirty="0"/>
              <a:t>+</a:t>
            </a:r>
            <a:r>
              <a:rPr lang="en-GB" sz="2400" i="1" dirty="0"/>
              <a:t>A</a:t>
            </a:r>
            <a:r>
              <a:rPr lang="hu-HU" sz="2400" i="1" baseline="-25000" dirty="0"/>
              <a:t>d</a:t>
            </a:r>
            <a:r>
              <a:rPr lang="hu-HU" sz="2400" baseline="-25000" dirty="0"/>
              <a:t> </a:t>
            </a:r>
            <a:r>
              <a:rPr lang="en-GB" sz="2400" dirty="0"/>
              <a:t>(1-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en-GB" sz="2400" dirty="0"/>
              <a:t>))</a:t>
            </a:r>
            <a:r>
              <a:rPr lang="hu-HU" sz="2400" dirty="0"/>
              <a:t> 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4267199" y="2895601"/>
            <a:ext cx="16764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4140200" y="3141663"/>
            <a:ext cx="295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5940425" y="2708275"/>
            <a:ext cx="431800" cy="360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/>
              <a:t>*</a:t>
            </a:r>
            <a:endParaRPr lang="hu-HU" sz="2400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092950" y="2924175"/>
            <a:ext cx="431800" cy="360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/>
              <a:t>*</a:t>
            </a:r>
            <a:endParaRPr lang="hu-HU" sz="2400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79438" y="3581400"/>
            <a:ext cx="1160462" cy="11969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 sz="3200">
              <a:solidFill>
                <a:schemeClr val="bg2"/>
              </a:solidFill>
            </a:endParaRPr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1082675" y="3581400"/>
            <a:ext cx="1441450" cy="1095375"/>
          </a:xfrm>
          <a:prstGeom prst="ellipse">
            <a:avLst/>
          </a:prstGeom>
          <a:solidFill>
            <a:schemeClr val="hlink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1082675" y="3581400"/>
            <a:ext cx="1441450" cy="1095375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/>
              <a:t>first</a:t>
            </a:r>
            <a:endParaRPr lang="hu-HU" sz="3200" dirty="0"/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3429000" y="3581400"/>
            <a:ext cx="1506538" cy="1095375"/>
          </a:xfrm>
          <a:prstGeom prst="ellipse">
            <a:avLst/>
          </a:prstGeom>
          <a:solidFill>
            <a:schemeClr val="hlink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Freeform 31"/>
          <p:cNvSpPr>
            <a:spLocks/>
          </p:cNvSpPr>
          <p:nvPr/>
        </p:nvSpPr>
        <p:spPr bwMode="auto">
          <a:xfrm>
            <a:off x="2949575" y="3581400"/>
            <a:ext cx="1204913" cy="1192212"/>
          </a:xfrm>
          <a:custGeom>
            <a:avLst/>
            <a:gdLst>
              <a:gd name="T0" fmla="*/ 2147483647 w 759"/>
              <a:gd name="T1" fmla="*/ 0 h 751"/>
              <a:gd name="T2" fmla="*/ 2147483647 w 759"/>
              <a:gd name="T3" fmla="*/ 0 h 751"/>
              <a:gd name="T4" fmla="*/ 2147483647 w 759"/>
              <a:gd name="T5" fmla="*/ 0 h 751"/>
              <a:gd name="T6" fmla="*/ 2147483647 w 759"/>
              <a:gd name="T7" fmla="*/ 0 h 751"/>
              <a:gd name="T8" fmla="*/ 2147483647 w 759"/>
              <a:gd name="T9" fmla="*/ 2147483647 h 751"/>
              <a:gd name="T10" fmla="*/ 2147483647 w 759"/>
              <a:gd name="T11" fmla="*/ 2147483647 h 751"/>
              <a:gd name="T12" fmla="*/ 2147483647 w 759"/>
              <a:gd name="T13" fmla="*/ 2147483647 h 751"/>
              <a:gd name="T14" fmla="*/ 0 w 759"/>
              <a:gd name="T15" fmla="*/ 2147483647 h 751"/>
              <a:gd name="T16" fmla="*/ 2147483647 w 759"/>
              <a:gd name="T17" fmla="*/ 2147483647 h 751"/>
              <a:gd name="T18" fmla="*/ 2147483647 w 759"/>
              <a:gd name="T19" fmla="*/ 2147483647 h 751"/>
              <a:gd name="T20" fmla="*/ 2147483647 w 759"/>
              <a:gd name="T21" fmla="*/ 2147483647 h 751"/>
              <a:gd name="T22" fmla="*/ 2147483647 w 759"/>
              <a:gd name="T23" fmla="*/ 2147483647 h 751"/>
              <a:gd name="T24" fmla="*/ 2147483647 w 759"/>
              <a:gd name="T25" fmla="*/ 2147483647 h 751"/>
              <a:gd name="T26" fmla="*/ 2147483647 w 759"/>
              <a:gd name="T27" fmla="*/ 2147483647 h 751"/>
              <a:gd name="T28" fmla="*/ 2147483647 w 759"/>
              <a:gd name="T29" fmla="*/ 2147483647 h 751"/>
              <a:gd name="T30" fmla="*/ 2147483647 w 759"/>
              <a:gd name="T31" fmla="*/ 2147483647 h 751"/>
              <a:gd name="T32" fmla="*/ 2147483647 w 759"/>
              <a:gd name="T33" fmla="*/ 2147483647 h 751"/>
              <a:gd name="T34" fmla="*/ 2147483647 w 759"/>
              <a:gd name="T35" fmla="*/ 2147483647 h 751"/>
              <a:gd name="T36" fmla="*/ 2147483647 w 759"/>
              <a:gd name="T37" fmla="*/ 2147483647 h 751"/>
              <a:gd name="T38" fmla="*/ 2147483647 w 759"/>
              <a:gd name="T39" fmla="*/ 2147483647 h 751"/>
              <a:gd name="T40" fmla="*/ 2147483647 w 759"/>
              <a:gd name="T41" fmla="*/ 2147483647 h 751"/>
              <a:gd name="T42" fmla="*/ 2147483647 w 759"/>
              <a:gd name="T43" fmla="*/ 2147483647 h 751"/>
              <a:gd name="T44" fmla="*/ 2147483647 w 759"/>
              <a:gd name="T45" fmla="*/ 0 h 7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59"/>
              <a:gd name="T70" fmla="*/ 0 h 751"/>
              <a:gd name="T71" fmla="*/ 759 w 759"/>
              <a:gd name="T72" fmla="*/ 751 h 7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59" h="751">
                <a:moveTo>
                  <a:pt x="730" y="0"/>
                </a:moveTo>
                <a:lnTo>
                  <a:pt x="594" y="0"/>
                </a:lnTo>
                <a:lnTo>
                  <a:pt x="322" y="0"/>
                </a:lnTo>
                <a:lnTo>
                  <a:pt x="4" y="0"/>
                </a:lnTo>
                <a:lnTo>
                  <a:pt x="4" y="91"/>
                </a:lnTo>
                <a:lnTo>
                  <a:pt x="4" y="250"/>
                </a:lnTo>
                <a:lnTo>
                  <a:pt x="4" y="658"/>
                </a:lnTo>
                <a:lnTo>
                  <a:pt x="0" y="751"/>
                </a:lnTo>
                <a:lnTo>
                  <a:pt x="95" y="749"/>
                </a:lnTo>
                <a:lnTo>
                  <a:pt x="277" y="749"/>
                </a:lnTo>
                <a:lnTo>
                  <a:pt x="481" y="749"/>
                </a:lnTo>
                <a:lnTo>
                  <a:pt x="753" y="749"/>
                </a:lnTo>
                <a:lnTo>
                  <a:pt x="759" y="683"/>
                </a:lnTo>
                <a:lnTo>
                  <a:pt x="621" y="672"/>
                </a:lnTo>
                <a:lnTo>
                  <a:pt x="526" y="636"/>
                </a:lnTo>
                <a:lnTo>
                  <a:pt x="420" y="572"/>
                </a:lnTo>
                <a:lnTo>
                  <a:pt x="345" y="477"/>
                </a:lnTo>
                <a:lnTo>
                  <a:pt x="304" y="376"/>
                </a:lnTo>
                <a:lnTo>
                  <a:pt x="322" y="250"/>
                </a:lnTo>
                <a:lnTo>
                  <a:pt x="405" y="123"/>
                </a:lnTo>
                <a:lnTo>
                  <a:pt x="512" y="64"/>
                </a:lnTo>
                <a:lnTo>
                  <a:pt x="617" y="23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3429000" y="3581400"/>
            <a:ext cx="1506538" cy="1095375"/>
          </a:xfrm>
          <a:prstGeom prst="ellipse">
            <a:avLst/>
          </a:prstGeom>
          <a:solidFill>
            <a:srgbClr val="FC0128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/>
              <a:t>first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Single-Threaded Performance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5463540" y="6185355"/>
            <a:ext cx="320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Image </a:t>
            </a:r>
            <a:r>
              <a:rPr lang="hu-HU" sz="800" dirty="0" err="1" smtClean="0"/>
              <a:t>courtesy</a:t>
            </a:r>
            <a:r>
              <a:rPr lang="hu-HU" sz="800" dirty="0" smtClean="0"/>
              <a:t> </a:t>
            </a:r>
            <a:r>
              <a:rPr lang="hu-HU" sz="800" dirty="0"/>
              <a:t>of </a:t>
            </a:r>
            <a:r>
              <a:rPr lang="hu-HU" sz="800" dirty="0" err="1"/>
              <a:t>Jeff</a:t>
            </a:r>
            <a:r>
              <a:rPr lang="hu-HU" sz="800" dirty="0"/>
              <a:t> </a:t>
            </a:r>
            <a:r>
              <a:rPr lang="hu-HU" sz="800" dirty="0" err="1" smtClean="0"/>
              <a:t>Preshing</a:t>
            </a:r>
            <a:r>
              <a:rPr lang="hu-HU" sz="800" dirty="0" smtClean="0"/>
              <a:t> (preshing.com)</a:t>
            </a:r>
            <a:endParaRPr lang="hu-HU" sz="800" dirty="0"/>
          </a:p>
        </p:txBody>
      </p:sp>
      <p:pic>
        <p:nvPicPr>
          <p:cNvPr id="62468" name="Picture 4" descr="http://preshing.com/images/integer-per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17" y="1143000"/>
            <a:ext cx="6204524" cy="506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59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Rendering pipeline</a:t>
            </a:r>
            <a:endParaRPr lang="hu-HU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228600" y="2971800"/>
            <a:ext cx="8763000" cy="1676400"/>
            <a:chOff x="228600" y="2971800"/>
            <a:chExt cx="8763000" cy="1676400"/>
          </a:xfrm>
        </p:grpSpPr>
        <p:sp>
          <p:nvSpPr>
            <p:cNvPr id="6" name="Téglalap 5"/>
            <p:cNvSpPr/>
            <p:nvPr/>
          </p:nvSpPr>
          <p:spPr>
            <a:xfrm>
              <a:off x="228600" y="3048000"/>
              <a:ext cx="1524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Vertex transform +</a:t>
              </a:r>
              <a:endParaRPr lang="hu-HU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lighting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>
            <a:xfrm>
              <a:off x="1676400" y="3733800"/>
              <a:ext cx="1219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Clipping</a:t>
              </a:r>
              <a:r>
                <a:rPr lang="hu-HU" sz="1200" dirty="0" smtClean="0">
                  <a:solidFill>
                    <a:schemeClr val="tx1"/>
                  </a:solidFill>
                </a:rPr>
                <a:t> + </a:t>
              </a:r>
              <a:r>
                <a:rPr lang="en-US" sz="1200" dirty="0" smtClean="0">
                  <a:solidFill>
                    <a:schemeClr val="tx1"/>
                  </a:solidFill>
                </a:rPr>
                <a:t>homogeneous</a:t>
              </a:r>
              <a:r>
                <a:rPr lang="hu-HU" sz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division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2743200" y="2971800"/>
              <a:ext cx="1219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Viewport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transform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5334000" y="3733800"/>
              <a:ext cx="1295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Texture mapping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6477000" y="2971800"/>
              <a:ext cx="1143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chemeClr val="tx1"/>
                  </a:solidFill>
                </a:rPr>
                <a:t>Z-buffer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6477000" y="3505200"/>
              <a:ext cx="1143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Compositing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7696200" y="2971800"/>
              <a:ext cx="1295400" cy="1676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Frame 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3733800" y="3733800"/>
              <a:ext cx="1066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Triangle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setup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4343400" y="2971800"/>
              <a:ext cx="1600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Rasterization +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Interpolation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the GPU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systems (not PC)</a:t>
            </a:r>
          </a:p>
          <a:p>
            <a:pPr lvl="1"/>
            <a:r>
              <a:rPr lang="en-US" dirty="0" smtClean="0"/>
              <a:t>Implements the whole pipeline</a:t>
            </a:r>
            <a:endParaRPr lang="hu-HU" dirty="0" smtClean="0"/>
          </a:p>
          <a:p>
            <a:pPr lvl="1"/>
            <a:r>
              <a:rPr lang="hu-HU" dirty="0" smtClean="0"/>
              <a:t>Workstation </a:t>
            </a:r>
            <a:r>
              <a:rPr lang="en-US" dirty="0" smtClean="0"/>
              <a:t>and</a:t>
            </a:r>
            <a:r>
              <a:rPr lang="hu-HU" dirty="0" smtClean="0"/>
              <a:t> </a:t>
            </a:r>
            <a:r>
              <a:rPr lang="hu-HU" dirty="0" err="1" smtClean="0"/>
              <a:t>Graphics</a:t>
            </a:r>
            <a:r>
              <a:rPr lang="hu-HU" dirty="0" smtClean="0"/>
              <a:t> Terminal</a:t>
            </a:r>
          </a:p>
          <a:p>
            <a:pPr lvl="2"/>
            <a:r>
              <a:rPr lang="hu-HU" dirty="0" smtClean="0"/>
              <a:t>HP, Sun, </a:t>
            </a:r>
            <a:r>
              <a:rPr lang="hu-HU" dirty="0" err="1" smtClean="0"/>
              <a:t>Textronix</a:t>
            </a:r>
            <a:endParaRPr lang="hu-HU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228600" y="5105400"/>
            <a:ext cx="8763000" cy="1676400"/>
            <a:chOff x="228600" y="2971800"/>
            <a:chExt cx="8763000" cy="1676400"/>
          </a:xfrm>
        </p:grpSpPr>
        <p:sp>
          <p:nvSpPr>
            <p:cNvPr id="14" name="Téglalap 13"/>
            <p:cNvSpPr/>
            <p:nvPr/>
          </p:nvSpPr>
          <p:spPr>
            <a:xfrm>
              <a:off x="228600" y="3048000"/>
              <a:ext cx="1524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Vertex transform +</a:t>
              </a:r>
              <a:endParaRPr lang="hu-HU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lighting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1676400" y="3733800"/>
              <a:ext cx="1219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Clipping</a:t>
              </a:r>
              <a:r>
                <a:rPr lang="hu-HU" sz="1200" dirty="0" smtClean="0">
                  <a:solidFill>
                    <a:schemeClr val="tx1"/>
                  </a:solidFill>
                </a:rPr>
                <a:t> + </a:t>
              </a:r>
              <a:r>
                <a:rPr lang="en-US" sz="1200" dirty="0" smtClean="0">
                  <a:solidFill>
                    <a:schemeClr val="tx1"/>
                  </a:solidFill>
                </a:rPr>
                <a:t>homogeneous</a:t>
              </a:r>
              <a:r>
                <a:rPr lang="hu-HU" sz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division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743200" y="2971800"/>
              <a:ext cx="1219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Viewport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transform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5334000" y="3733800"/>
              <a:ext cx="1295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Texture mapping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6477000" y="2971800"/>
              <a:ext cx="1143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chemeClr val="tx1"/>
                  </a:solidFill>
                </a:rPr>
                <a:t>Z-buffer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6477000" y="3505200"/>
              <a:ext cx="1143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Compositing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7696200" y="2971800"/>
              <a:ext cx="1295400" cy="1676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Frame 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3733800" y="3733800"/>
              <a:ext cx="1066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Triangle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setup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4343400" y="2971800"/>
              <a:ext cx="1600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Rasterization +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Interpolation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the GPU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1970-1990</a:t>
            </a:r>
          </a:p>
          <a:p>
            <a:pPr lvl="1"/>
            <a:r>
              <a:rPr lang="en-US" dirty="0" smtClean="0"/>
              <a:t>Typical</a:t>
            </a:r>
            <a:r>
              <a:rPr lang="hu-HU" dirty="0" smtClean="0"/>
              <a:t> </a:t>
            </a:r>
            <a:r>
              <a:rPr lang="hu-HU" dirty="0"/>
              <a:t>2D</a:t>
            </a:r>
          </a:p>
          <a:p>
            <a:pPr lvl="1"/>
            <a:r>
              <a:rPr lang="en-US" dirty="0" smtClean="0"/>
              <a:t>Sprites</a:t>
            </a:r>
            <a:r>
              <a:rPr lang="hu-HU" dirty="0" smtClean="0"/>
              <a:t>, </a:t>
            </a:r>
            <a:r>
              <a:rPr lang="en-US" dirty="0" smtClean="0"/>
              <a:t>primitives</a:t>
            </a:r>
            <a:endParaRPr lang="hu-HU" dirty="0" smtClean="0"/>
          </a:p>
          <a:p>
            <a:pPr lvl="2"/>
            <a:r>
              <a:rPr lang="hu-HU" dirty="0" err="1" smtClean="0"/>
              <a:t>Blitter</a:t>
            </a:r>
            <a:r>
              <a:rPr lang="hu-HU" dirty="0" smtClean="0"/>
              <a:t>, </a:t>
            </a:r>
            <a:r>
              <a:rPr lang="en-US" dirty="0" smtClean="0"/>
              <a:t>line</a:t>
            </a:r>
            <a:r>
              <a:rPr lang="hu-HU" dirty="0" smtClean="0"/>
              <a:t>, </a:t>
            </a:r>
            <a:r>
              <a:rPr lang="en-US" dirty="0" smtClean="0"/>
              <a:t>square drawing</a:t>
            </a:r>
          </a:p>
          <a:p>
            <a:pPr lvl="1"/>
            <a:r>
              <a:rPr lang="en-US" dirty="0" smtClean="0"/>
              <a:t>Windowing speedup</a:t>
            </a:r>
            <a:endParaRPr lang="hu-HU" dirty="0"/>
          </a:p>
          <a:p>
            <a:pPr lvl="1"/>
            <a:endParaRPr lang="hu-HU" dirty="0"/>
          </a:p>
          <a:p>
            <a:pPr lvl="1"/>
            <a:r>
              <a:rPr lang="hu-HU" dirty="0" smtClean="0"/>
              <a:t>Amiga, Atari, S3</a:t>
            </a:r>
            <a:endParaRPr lang="en-US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228600" y="5098473"/>
            <a:ext cx="8763000" cy="1676400"/>
            <a:chOff x="228600" y="2971800"/>
            <a:chExt cx="8763000" cy="1676400"/>
          </a:xfrm>
        </p:grpSpPr>
        <p:sp>
          <p:nvSpPr>
            <p:cNvPr id="14" name="Téglalap 13"/>
            <p:cNvSpPr/>
            <p:nvPr/>
          </p:nvSpPr>
          <p:spPr>
            <a:xfrm>
              <a:off x="228600" y="3048000"/>
              <a:ext cx="1524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Vertex transform +</a:t>
              </a:r>
              <a:endParaRPr lang="hu-HU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lighting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1676400" y="3733800"/>
              <a:ext cx="1219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Clipping</a:t>
              </a:r>
              <a:r>
                <a:rPr lang="hu-HU" sz="1200" dirty="0" smtClean="0">
                  <a:solidFill>
                    <a:schemeClr val="tx1"/>
                  </a:solidFill>
                </a:rPr>
                <a:t> + </a:t>
              </a:r>
              <a:r>
                <a:rPr lang="en-US" sz="1200" dirty="0" smtClean="0">
                  <a:solidFill>
                    <a:schemeClr val="tx1"/>
                  </a:solidFill>
                </a:rPr>
                <a:t>homogeneous</a:t>
              </a:r>
              <a:r>
                <a:rPr lang="hu-HU" sz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division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743200" y="2971800"/>
              <a:ext cx="1219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Viewport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transform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5334000" y="3733800"/>
              <a:ext cx="1295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Texture mapping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6477000" y="2971800"/>
              <a:ext cx="1143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chemeClr val="tx1"/>
                  </a:solidFill>
                </a:rPr>
                <a:t>Z-buffer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6477000" y="3505200"/>
              <a:ext cx="1143000" cy="457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Compositing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7696200" y="2971800"/>
              <a:ext cx="1295400" cy="16764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Frame 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3733800" y="3733800"/>
              <a:ext cx="1066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Triangle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setup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4343400" y="2971800"/>
              <a:ext cx="16002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Rasterization +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Interpolation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the GPU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1990-1998</a:t>
            </a:r>
          </a:p>
          <a:p>
            <a:pPr lvl="1"/>
            <a:r>
              <a:rPr lang="en-US" dirty="0" smtClean="0"/>
              <a:t>Vertex processing</a:t>
            </a:r>
            <a:r>
              <a:rPr lang="hu-HU" dirty="0" smtClean="0"/>
              <a:t>, </a:t>
            </a:r>
            <a:r>
              <a:rPr lang="en-US" dirty="0" smtClean="0"/>
              <a:t>texture filtering</a:t>
            </a:r>
            <a:r>
              <a:rPr lang="hu-HU" dirty="0" smtClean="0"/>
              <a:t>, Z-buffer</a:t>
            </a:r>
            <a:endParaRPr lang="hu-HU" dirty="0"/>
          </a:p>
          <a:p>
            <a:pPr lvl="2"/>
            <a:r>
              <a:rPr lang="hu-HU" dirty="0" err="1" smtClean="0"/>
              <a:t>PlayStation</a:t>
            </a:r>
            <a:r>
              <a:rPr lang="hu-HU" dirty="0"/>
              <a:t>, Nintendo64</a:t>
            </a:r>
          </a:p>
          <a:p>
            <a:pPr lvl="2"/>
            <a:r>
              <a:rPr lang="hu-HU" dirty="0"/>
              <a:t>S3 </a:t>
            </a:r>
            <a:r>
              <a:rPr lang="hu-HU" dirty="0" err="1"/>
              <a:t>Virge</a:t>
            </a:r>
            <a:r>
              <a:rPr lang="hu-HU" dirty="0"/>
              <a:t>, ATI </a:t>
            </a:r>
            <a:r>
              <a:rPr lang="hu-HU" dirty="0" err="1"/>
              <a:t>Rage</a:t>
            </a:r>
            <a:r>
              <a:rPr lang="hu-HU" dirty="0"/>
              <a:t>, </a:t>
            </a:r>
            <a:r>
              <a:rPr lang="hu-HU" dirty="0" err="1"/>
              <a:t>Matrox</a:t>
            </a:r>
            <a:r>
              <a:rPr lang="hu-HU" dirty="0"/>
              <a:t> </a:t>
            </a:r>
            <a:r>
              <a:rPr lang="hu-HU" dirty="0" err="1"/>
              <a:t>Mystique</a:t>
            </a:r>
            <a:endParaRPr lang="hu-HU" dirty="0"/>
          </a:p>
          <a:p>
            <a:pPr lvl="2"/>
            <a:r>
              <a:rPr lang="hu-HU" dirty="0"/>
              <a:t>3dfx </a:t>
            </a:r>
            <a:r>
              <a:rPr lang="hu-HU" dirty="0" err="1"/>
              <a:t>Voodoo</a:t>
            </a:r>
            <a:endParaRPr lang="hu-HU" dirty="0"/>
          </a:p>
          <a:p>
            <a:pPr lvl="2"/>
            <a:r>
              <a:rPr lang="hu-HU" dirty="0" smtClean="0"/>
              <a:t>3dfx </a:t>
            </a:r>
            <a:r>
              <a:rPr lang="hu-HU" dirty="0" err="1"/>
              <a:t>Glide</a:t>
            </a:r>
            <a:endParaRPr lang="hu-HU" dirty="0"/>
          </a:p>
          <a:p>
            <a:pPr lvl="2"/>
            <a:r>
              <a:rPr lang="hu-HU" dirty="0"/>
              <a:t>Microsoft </a:t>
            </a:r>
            <a:r>
              <a:rPr lang="hu-HU" dirty="0" err="1"/>
              <a:t>DirectX</a:t>
            </a:r>
            <a:r>
              <a:rPr lang="hu-HU" dirty="0"/>
              <a:t> </a:t>
            </a:r>
            <a:r>
              <a:rPr lang="hu-HU" dirty="0" smtClean="0"/>
              <a:t>5.0</a:t>
            </a:r>
            <a:endParaRPr lang="hu-HU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228600" y="5098473"/>
            <a:ext cx="8763000" cy="1676400"/>
            <a:chOff x="228600" y="2971800"/>
            <a:chExt cx="8763000" cy="1676400"/>
          </a:xfrm>
        </p:grpSpPr>
        <p:sp>
          <p:nvSpPr>
            <p:cNvPr id="14" name="Téglalap 13"/>
            <p:cNvSpPr/>
            <p:nvPr/>
          </p:nvSpPr>
          <p:spPr>
            <a:xfrm>
              <a:off x="228600" y="3048000"/>
              <a:ext cx="1524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Vertex transform +</a:t>
              </a:r>
              <a:endParaRPr lang="hu-HU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lighting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1676400" y="3733800"/>
              <a:ext cx="1219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Clipping</a:t>
              </a:r>
              <a:r>
                <a:rPr lang="hu-HU" sz="1200" dirty="0" smtClean="0">
                  <a:solidFill>
                    <a:schemeClr val="tx1"/>
                  </a:solidFill>
                </a:rPr>
                <a:t> + </a:t>
              </a:r>
              <a:r>
                <a:rPr lang="en-US" sz="1200" dirty="0" smtClean="0">
                  <a:solidFill>
                    <a:schemeClr val="tx1"/>
                  </a:solidFill>
                </a:rPr>
                <a:t>homogeneous</a:t>
              </a:r>
              <a:r>
                <a:rPr lang="hu-HU" sz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division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743200" y="2971800"/>
              <a:ext cx="1219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Viewport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transform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5334000" y="3733800"/>
              <a:ext cx="12954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Texture mapping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6477000" y="2971800"/>
              <a:ext cx="1143000" cy="457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chemeClr val="tx1"/>
                  </a:solidFill>
                </a:rPr>
                <a:t>Z-buffer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6477000" y="3505200"/>
              <a:ext cx="1143000" cy="457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Compositing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7696200" y="2971800"/>
              <a:ext cx="1295400" cy="16764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Frame 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3733800" y="3733800"/>
              <a:ext cx="10668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Triangle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setup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4343400" y="2971800"/>
              <a:ext cx="16002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Rasterization +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Interpolation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the GPU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hu-HU" dirty="0"/>
              <a:t>1990-2000</a:t>
            </a:r>
          </a:p>
          <a:p>
            <a:pPr lvl="1"/>
            <a:r>
              <a:rPr lang="en-US" dirty="0" smtClean="0"/>
              <a:t>The break-up of the pipeline</a:t>
            </a:r>
            <a:endParaRPr lang="hu-HU" dirty="0"/>
          </a:p>
          <a:p>
            <a:pPr lvl="2"/>
            <a:r>
              <a:rPr lang="hu-HU" dirty="0" err="1"/>
              <a:t>Transform</a:t>
            </a:r>
            <a:r>
              <a:rPr lang="hu-HU" dirty="0"/>
              <a:t> </a:t>
            </a:r>
            <a:r>
              <a:rPr lang="en-US" dirty="0"/>
              <a:t>&amp;</a:t>
            </a:r>
            <a:r>
              <a:rPr lang="hu-HU" dirty="0"/>
              <a:t> </a:t>
            </a:r>
            <a:r>
              <a:rPr lang="hu-HU" dirty="0" err="1"/>
              <a:t>Lighting</a:t>
            </a:r>
            <a:endParaRPr lang="hu-HU" dirty="0"/>
          </a:p>
          <a:p>
            <a:pPr lvl="2"/>
            <a:r>
              <a:rPr lang="hu-HU" dirty="0"/>
              <a:t>Microsoft </a:t>
            </a:r>
            <a:r>
              <a:rPr lang="hu-HU" dirty="0" err="1"/>
              <a:t>DirectX</a:t>
            </a:r>
            <a:r>
              <a:rPr lang="hu-HU" dirty="0"/>
              <a:t> 7.0</a:t>
            </a:r>
          </a:p>
          <a:p>
            <a:pPr lvl="2"/>
            <a:r>
              <a:rPr lang="hu-HU" dirty="0" err="1" smtClean="0"/>
              <a:t>OpenGL</a:t>
            </a:r>
            <a:endParaRPr lang="hu-HU" dirty="0"/>
          </a:p>
          <a:p>
            <a:pPr lvl="1"/>
            <a:r>
              <a:rPr lang="hu-HU" dirty="0"/>
              <a:t>NVIDIA </a:t>
            </a:r>
            <a:r>
              <a:rPr lang="hu-HU" dirty="0" err="1"/>
              <a:t>GeForce</a:t>
            </a:r>
            <a:r>
              <a:rPr lang="hu-HU" dirty="0"/>
              <a:t> 256 (NV10)</a:t>
            </a:r>
          </a:p>
          <a:p>
            <a:pPr lvl="2"/>
            <a:r>
              <a:rPr lang="en-US" dirty="0" smtClean="0"/>
              <a:t>The first non-professional 3D accelerator</a:t>
            </a:r>
            <a:endParaRPr lang="en-US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228600" y="5098473"/>
            <a:ext cx="8763000" cy="1676400"/>
            <a:chOff x="228600" y="2971800"/>
            <a:chExt cx="8763000" cy="1676400"/>
          </a:xfrm>
        </p:grpSpPr>
        <p:sp>
          <p:nvSpPr>
            <p:cNvPr id="14" name="Téglalap 13"/>
            <p:cNvSpPr/>
            <p:nvPr/>
          </p:nvSpPr>
          <p:spPr>
            <a:xfrm>
              <a:off x="228600" y="3048000"/>
              <a:ext cx="15240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Vertex transform +</a:t>
              </a:r>
              <a:endParaRPr lang="hu-HU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lighting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1676400" y="3733800"/>
              <a:ext cx="12192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Clipping</a:t>
              </a:r>
              <a:r>
                <a:rPr lang="hu-HU" sz="1200" dirty="0" smtClean="0">
                  <a:solidFill>
                    <a:schemeClr val="tx1"/>
                  </a:solidFill>
                </a:rPr>
                <a:t> + </a:t>
              </a:r>
              <a:r>
                <a:rPr lang="en-US" sz="1200" dirty="0" smtClean="0">
                  <a:solidFill>
                    <a:schemeClr val="tx1"/>
                  </a:solidFill>
                </a:rPr>
                <a:t>homogeneous</a:t>
              </a:r>
              <a:r>
                <a:rPr lang="hu-HU" sz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division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743200" y="2971800"/>
              <a:ext cx="12192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Viewport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transform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5334000" y="3733800"/>
              <a:ext cx="12954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Texture mapping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6477000" y="2971800"/>
              <a:ext cx="1143000" cy="457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chemeClr val="tx1"/>
                  </a:solidFill>
                </a:rPr>
                <a:t>Z-buffer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6477000" y="3505200"/>
              <a:ext cx="1143000" cy="457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Compositing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7696200" y="2971800"/>
              <a:ext cx="1295400" cy="16764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Frame 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3733800" y="3733800"/>
              <a:ext cx="10668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Triangle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setup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4343400" y="2971800"/>
              <a:ext cx="16002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Rasterization +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Interpolation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the GPU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hu-HU" sz="2800" dirty="0"/>
              <a:t>2000 –</a:t>
            </a:r>
          </a:p>
          <a:p>
            <a:pPr lvl="1"/>
            <a:r>
              <a:rPr lang="en-US" sz="2400" dirty="0" smtClean="0"/>
              <a:t>The appearance of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programs</a:t>
            </a:r>
            <a:endParaRPr lang="hu-HU" sz="2400" dirty="0"/>
          </a:p>
          <a:p>
            <a:pPr lvl="2"/>
            <a:r>
              <a:rPr lang="en-US" sz="2000" dirty="0" smtClean="0"/>
              <a:t>Vertex</a:t>
            </a:r>
            <a:r>
              <a:rPr lang="hu-HU" sz="2000" dirty="0" smtClean="0"/>
              <a:t> </a:t>
            </a:r>
            <a:r>
              <a:rPr lang="en-US" sz="2000" dirty="0" smtClean="0"/>
              <a:t>and</a:t>
            </a:r>
            <a:r>
              <a:rPr lang="hu-HU" sz="2000" dirty="0" smtClean="0"/>
              <a:t> </a:t>
            </a:r>
            <a:r>
              <a:rPr lang="en-US" sz="2000" dirty="0" smtClean="0"/>
              <a:t>fragment</a:t>
            </a:r>
            <a:r>
              <a:rPr lang="hu-HU" sz="2000" dirty="0" smtClean="0"/>
              <a:t> shader (2001)</a:t>
            </a:r>
          </a:p>
          <a:p>
            <a:pPr lvl="2"/>
            <a:r>
              <a:rPr lang="en-US" sz="2000" dirty="0" smtClean="0"/>
              <a:t>Geometry</a:t>
            </a:r>
            <a:r>
              <a:rPr lang="hu-HU" sz="2000" dirty="0" smtClean="0"/>
              <a:t> shader (2006)</a:t>
            </a:r>
          </a:p>
          <a:p>
            <a:pPr lvl="2"/>
            <a:r>
              <a:rPr lang="en-US" sz="2000" dirty="0" smtClean="0"/>
              <a:t>Programmable</a:t>
            </a:r>
            <a:r>
              <a:rPr lang="hu-HU" sz="2000" dirty="0" smtClean="0"/>
              <a:t> </a:t>
            </a:r>
            <a:r>
              <a:rPr lang="en-US" sz="2000" dirty="0" err="1" smtClean="0"/>
              <a:t>tessellator</a:t>
            </a:r>
            <a:r>
              <a:rPr lang="hu-HU" sz="2000" dirty="0" smtClean="0"/>
              <a:t> (2010)</a:t>
            </a:r>
            <a:endParaRPr lang="hu-HU" sz="2000" dirty="0"/>
          </a:p>
          <a:p>
            <a:pPr lvl="2"/>
            <a:endParaRPr lang="en-US" sz="2000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228600" y="5098473"/>
            <a:ext cx="8763000" cy="1676400"/>
            <a:chOff x="228600" y="2971800"/>
            <a:chExt cx="8763000" cy="1676400"/>
          </a:xfrm>
        </p:grpSpPr>
        <p:sp>
          <p:nvSpPr>
            <p:cNvPr id="14" name="Téglalap 13"/>
            <p:cNvSpPr/>
            <p:nvPr/>
          </p:nvSpPr>
          <p:spPr>
            <a:xfrm>
              <a:off x="228600" y="3048000"/>
              <a:ext cx="15240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Vertex transform +</a:t>
              </a:r>
              <a:endParaRPr lang="hu-HU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lighting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1676400" y="3733800"/>
              <a:ext cx="12192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Clipping</a:t>
              </a:r>
              <a:r>
                <a:rPr lang="hu-HU" sz="1200" dirty="0" smtClean="0">
                  <a:solidFill>
                    <a:schemeClr val="tx1"/>
                  </a:solidFill>
                </a:rPr>
                <a:t> + </a:t>
              </a:r>
              <a:r>
                <a:rPr lang="en-US" sz="1200" dirty="0" smtClean="0">
                  <a:solidFill>
                    <a:schemeClr val="tx1"/>
                  </a:solidFill>
                </a:rPr>
                <a:t>homogeneous</a:t>
              </a:r>
              <a:r>
                <a:rPr lang="hu-HU" sz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division</a:t>
              </a:r>
              <a:endParaRPr lang="hu-H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743200" y="2971800"/>
              <a:ext cx="12192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Viewport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transform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5334000" y="3733800"/>
              <a:ext cx="12954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Texture mapping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6477000" y="2971800"/>
              <a:ext cx="1143000" cy="457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 smtClean="0">
                  <a:solidFill>
                    <a:schemeClr val="tx1"/>
                  </a:solidFill>
                </a:rPr>
                <a:t>Z-buffer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6477000" y="3505200"/>
              <a:ext cx="1143000" cy="457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Compositing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7696200" y="2971800"/>
              <a:ext cx="1295400" cy="16764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Frame buffer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3733800" y="3733800"/>
              <a:ext cx="10668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Triangle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setup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4343400" y="2971800"/>
              <a:ext cx="1600200" cy="838200"/>
            </a:xfrm>
            <a:prstGeom prst="rect">
              <a:avLst/>
            </a:prstGeom>
            <a:solidFill>
              <a:srgbClr val="FF5D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Rasterization +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Interpolation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GPU pipeline</a:t>
            </a:r>
            <a:endParaRPr lang="hu-HU" dirty="0"/>
          </a:p>
        </p:txBody>
      </p:sp>
      <p:pic>
        <p:nvPicPr>
          <p:cNvPr id="60420" name="Picture 4" descr="http://images.anandtech.com/doci/6134/OGL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219200"/>
            <a:ext cx="8464159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36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Graphics</a:t>
            </a:r>
            <a:r>
              <a:rPr lang="hu-HU" dirty="0" smtClean="0"/>
              <a:t>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General interface to the GPU</a:t>
            </a:r>
          </a:p>
          <a:p>
            <a:pPr lvl="1"/>
            <a:r>
              <a:rPr lang="en-US" dirty="0" smtClean="0"/>
              <a:t>Pipeline control</a:t>
            </a:r>
          </a:p>
          <a:p>
            <a:pPr lvl="2"/>
            <a:r>
              <a:rPr lang="en-US" dirty="0" err="1" smtClean="0"/>
              <a:t>Shaders</a:t>
            </a:r>
            <a:endParaRPr lang="hu-HU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efine the geometry to be rendered</a:t>
            </a:r>
            <a:endParaRPr lang="hu-HU" dirty="0" smtClean="0"/>
          </a:p>
          <a:p>
            <a:pPr lvl="1"/>
            <a:r>
              <a:rPr lang="en-US" dirty="0" smtClean="0"/>
              <a:t>Define Textures</a:t>
            </a:r>
            <a:endParaRPr lang="hu-HU" dirty="0" smtClean="0"/>
          </a:p>
          <a:p>
            <a:pPr lvl="1"/>
            <a:r>
              <a:rPr lang="en-US" dirty="0" smtClean="0"/>
              <a:t>Framebuffer</a:t>
            </a:r>
          </a:p>
          <a:p>
            <a:pPr lvl="2"/>
            <a:r>
              <a:rPr lang="en-US" dirty="0" smtClean="0"/>
              <a:t>Parallel </a:t>
            </a:r>
            <a:r>
              <a:rPr lang="en-US" dirty="0" smtClean="0"/>
              <a:t>rendering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Graphics</a:t>
            </a:r>
            <a:r>
              <a:rPr lang="hu-HU" dirty="0" smtClean="0"/>
              <a:t>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hu-HU" dirty="0" smtClean="0"/>
              <a:t>Microsoft DirectX</a:t>
            </a:r>
          </a:p>
          <a:p>
            <a:pPr lvl="1"/>
            <a:r>
              <a:rPr lang="hu-HU" dirty="0" smtClean="0"/>
              <a:t>Windows </a:t>
            </a:r>
            <a:r>
              <a:rPr lang="en-US" dirty="0" smtClean="0"/>
              <a:t>specific</a:t>
            </a:r>
            <a:endParaRPr lang="hu-HU" dirty="0" smtClean="0"/>
          </a:p>
          <a:p>
            <a:pPr lvl="1"/>
            <a:r>
              <a:rPr lang="hu-HU" dirty="0" smtClean="0"/>
              <a:t>DirectX7: </a:t>
            </a:r>
            <a:r>
              <a:rPr lang="hu-HU" dirty="0" err="1" smtClean="0"/>
              <a:t>Transform</a:t>
            </a:r>
            <a:r>
              <a:rPr lang="hu-HU" dirty="0" smtClean="0"/>
              <a:t> &amp; </a:t>
            </a:r>
            <a:r>
              <a:rPr lang="hu-HU" dirty="0" err="1" smtClean="0"/>
              <a:t>Lighting</a:t>
            </a:r>
            <a:endParaRPr lang="hu-HU" dirty="0" smtClean="0"/>
          </a:p>
          <a:p>
            <a:pPr lvl="1"/>
            <a:r>
              <a:rPr lang="hu-HU" dirty="0" smtClean="0"/>
              <a:t>DirectX9: </a:t>
            </a:r>
            <a:r>
              <a:rPr lang="hu-HU" dirty="0" err="1" smtClean="0"/>
              <a:t>Vertex</a:t>
            </a:r>
            <a:r>
              <a:rPr lang="hu-HU" dirty="0" smtClean="0"/>
              <a:t> </a:t>
            </a:r>
            <a:r>
              <a:rPr lang="en-US" dirty="0" smtClean="0"/>
              <a:t>and</a:t>
            </a:r>
            <a:r>
              <a:rPr lang="hu-HU" dirty="0" smtClean="0"/>
              <a:t> pixel shader</a:t>
            </a:r>
          </a:p>
          <a:p>
            <a:pPr lvl="1"/>
            <a:r>
              <a:rPr lang="hu-HU" dirty="0" smtClean="0"/>
              <a:t>DirectX10: </a:t>
            </a:r>
            <a:r>
              <a:rPr lang="en-US" dirty="0" smtClean="0"/>
              <a:t>Geometry</a:t>
            </a:r>
            <a:r>
              <a:rPr lang="hu-HU" dirty="0" smtClean="0"/>
              <a:t> shader</a:t>
            </a:r>
          </a:p>
          <a:p>
            <a:pPr lvl="1"/>
            <a:r>
              <a:rPr lang="hu-HU" dirty="0" smtClean="0"/>
              <a:t>DirectX11: </a:t>
            </a:r>
            <a:r>
              <a:rPr lang="en-US" dirty="0" smtClean="0"/>
              <a:t>Tessellation</a:t>
            </a:r>
            <a:r>
              <a:rPr lang="hu-HU" dirty="0" smtClean="0"/>
              <a:t>, DirectCompute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Graphics</a:t>
            </a:r>
            <a:r>
              <a:rPr lang="hu-HU" dirty="0" smtClean="0"/>
              <a:t>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hu-HU" dirty="0" smtClean="0"/>
              <a:t>OpenGL</a:t>
            </a:r>
          </a:p>
          <a:p>
            <a:pPr lvl="1"/>
            <a:r>
              <a:rPr lang="hu-HU" dirty="0" smtClean="0"/>
              <a:t>OpenGL 2.0: </a:t>
            </a:r>
            <a:r>
              <a:rPr lang="hu-HU" dirty="0" err="1" smtClean="0"/>
              <a:t>Vertex</a:t>
            </a:r>
            <a:r>
              <a:rPr lang="hu-HU" dirty="0" smtClean="0"/>
              <a:t> </a:t>
            </a:r>
            <a:r>
              <a:rPr lang="en-US" dirty="0" smtClean="0"/>
              <a:t>and</a:t>
            </a:r>
            <a:r>
              <a:rPr lang="hu-HU" dirty="0" smtClean="0"/>
              <a:t> pixel shader</a:t>
            </a:r>
          </a:p>
          <a:p>
            <a:pPr lvl="1"/>
            <a:r>
              <a:rPr lang="hu-HU" dirty="0" smtClean="0"/>
              <a:t>OpenGL 3.0: </a:t>
            </a:r>
            <a:r>
              <a:rPr lang="hu-HU" dirty="0" err="1" smtClean="0"/>
              <a:t>Framebuffer</a:t>
            </a:r>
            <a:r>
              <a:rPr lang="hu-HU" dirty="0" smtClean="0"/>
              <a:t> objects</a:t>
            </a:r>
          </a:p>
          <a:p>
            <a:pPr lvl="1"/>
            <a:r>
              <a:rPr lang="hu-HU" dirty="0" smtClean="0"/>
              <a:t>OpenGL 3.1: </a:t>
            </a:r>
            <a:r>
              <a:rPr lang="hu-HU" dirty="0" err="1" smtClean="0"/>
              <a:t>OpenCL</a:t>
            </a:r>
            <a:r>
              <a:rPr lang="hu-HU" dirty="0" smtClean="0"/>
              <a:t> interop</a:t>
            </a:r>
          </a:p>
          <a:p>
            <a:pPr lvl="1"/>
            <a:r>
              <a:rPr lang="hu-HU" dirty="0" smtClean="0"/>
              <a:t>OpenGL 3.2: </a:t>
            </a:r>
            <a:r>
              <a:rPr lang="hu-HU" dirty="0" err="1" smtClean="0"/>
              <a:t>Geometry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hu-HU" dirty="0" smtClean="0"/>
          </a:p>
          <a:p>
            <a:pPr lvl="1"/>
            <a:r>
              <a:rPr lang="hu-HU" dirty="0" smtClean="0"/>
              <a:t>OpenGL 3.3/4.0: </a:t>
            </a:r>
            <a:r>
              <a:rPr lang="en-US" dirty="0" smtClean="0"/>
              <a:t>Tessellation</a:t>
            </a:r>
            <a:endParaRPr lang="hu-HU" dirty="0" smtClean="0"/>
          </a:p>
          <a:p>
            <a:pPr lvl="1"/>
            <a:r>
              <a:rPr lang="hu-HU" dirty="0" err="1" smtClean="0"/>
              <a:t>OpenGL</a:t>
            </a:r>
            <a:r>
              <a:rPr lang="hu-HU" dirty="0" smtClean="0"/>
              <a:t> 4.3: </a:t>
            </a:r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Single-Threaded Performance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5410200" y="6185356"/>
            <a:ext cx="320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Image </a:t>
            </a:r>
            <a:r>
              <a:rPr lang="hu-HU" sz="800" dirty="0" err="1" smtClean="0"/>
              <a:t>courtesy</a:t>
            </a:r>
            <a:r>
              <a:rPr lang="hu-HU" sz="800" dirty="0" smtClean="0"/>
              <a:t> </a:t>
            </a:r>
            <a:r>
              <a:rPr lang="hu-HU" sz="800" dirty="0"/>
              <a:t>of </a:t>
            </a:r>
            <a:r>
              <a:rPr lang="hu-HU" sz="800" dirty="0" err="1"/>
              <a:t>Jeff</a:t>
            </a:r>
            <a:r>
              <a:rPr lang="hu-HU" sz="800" dirty="0"/>
              <a:t> </a:t>
            </a:r>
            <a:r>
              <a:rPr lang="hu-HU" sz="800" dirty="0" err="1" smtClean="0"/>
              <a:t>Preshing</a:t>
            </a:r>
            <a:r>
              <a:rPr lang="hu-HU" sz="800" dirty="0" smtClean="0"/>
              <a:t> (preshing.com)</a:t>
            </a:r>
            <a:endParaRPr lang="hu-HU" sz="800" dirty="0"/>
          </a:p>
        </p:txBody>
      </p:sp>
      <p:pic>
        <p:nvPicPr>
          <p:cNvPr id="6" name="Picture 8" descr="http://preshing.com/images/float-point-per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5466"/>
            <a:ext cx="6172200" cy="503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594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GPGPU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638800"/>
          </a:xfrm>
        </p:spPr>
        <p:txBody>
          <a:bodyPr/>
          <a:lstStyle/>
          <a:p>
            <a:r>
              <a:rPr lang="hu-HU" dirty="0" smtClean="0"/>
              <a:t>CUDA</a:t>
            </a:r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ompute </a:t>
            </a:r>
            <a:r>
              <a:rPr lang="en-US" b="1" dirty="0" smtClean="0"/>
              <a:t>U</a:t>
            </a:r>
            <a:r>
              <a:rPr lang="en-US" dirty="0" smtClean="0"/>
              <a:t>nified </a:t>
            </a:r>
            <a:r>
              <a:rPr lang="en-US" b="1" dirty="0" smtClean="0"/>
              <a:t>D</a:t>
            </a:r>
            <a:r>
              <a:rPr lang="en-US" dirty="0" smtClean="0"/>
              <a:t>evice </a:t>
            </a:r>
            <a:r>
              <a:rPr lang="en-US" b="1" dirty="0" smtClean="0"/>
              <a:t>A</a:t>
            </a:r>
            <a:r>
              <a:rPr lang="en-US" dirty="0" smtClean="0"/>
              <a:t>rchitecture</a:t>
            </a:r>
          </a:p>
          <a:p>
            <a:pPr lvl="1"/>
            <a:r>
              <a:rPr lang="hu-HU" dirty="0" smtClean="0"/>
              <a:t>2007. NVIDIA</a:t>
            </a:r>
          </a:p>
          <a:p>
            <a:pPr lvl="1"/>
            <a:r>
              <a:rPr lang="en-US" dirty="0" smtClean="0"/>
              <a:t>High level</a:t>
            </a:r>
            <a:r>
              <a:rPr lang="hu-HU" dirty="0" smtClean="0"/>
              <a:t>, C </a:t>
            </a:r>
            <a:r>
              <a:rPr lang="en-US" dirty="0" smtClean="0"/>
              <a:t>like syntax</a:t>
            </a:r>
            <a:endParaRPr lang="hu-HU" dirty="0" smtClean="0"/>
          </a:p>
          <a:p>
            <a:pPr lvl="2"/>
            <a:r>
              <a:rPr lang="en-US" dirty="0" smtClean="0"/>
              <a:t>Atomic operations</a:t>
            </a:r>
            <a:endParaRPr lang="hu-HU" dirty="0" smtClean="0"/>
          </a:p>
          <a:p>
            <a:pPr lvl="2"/>
            <a:r>
              <a:rPr lang="en-US" dirty="0" smtClean="0"/>
              <a:t>Polling</a:t>
            </a:r>
            <a:endParaRPr lang="hu-HU" dirty="0" smtClean="0"/>
          </a:p>
          <a:p>
            <a:pPr lvl="2"/>
            <a:r>
              <a:rPr lang="en-US" dirty="0" smtClean="0"/>
              <a:t>Double precision computing</a:t>
            </a:r>
            <a:endParaRPr lang="hu-HU" dirty="0" smtClean="0"/>
          </a:p>
          <a:p>
            <a:pPr lvl="2"/>
            <a:r>
              <a:rPr lang="en-US" dirty="0" smtClean="0"/>
              <a:t>Synchronization</a:t>
            </a:r>
            <a:endParaRPr lang="hu-HU" dirty="0" smtClean="0"/>
          </a:p>
          <a:p>
            <a:pPr lvl="1"/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/>
            <a:endParaRPr lang="en-US" dirty="0"/>
          </a:p>
        </p:txBody>
      </p:sp>
      <p:pic>
        <p:nvPicPr>
          <p:cNvPr id="2050" name="Picture 2" descr="File:CUDA processing flow (En)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2972" y="1066800"/>
            <a:ext cx="2491027" cy="2791460"/>
          </a:xfrm>
          <a:prstGeom prst="rect">
            <a:avLst/>
          </a:prstGeom>
          <a:noFill/>
        </p:spPr>
      </p:pic>
      <p:pic>
        <p:nvPicPr>
          <p:cNvPr id="5" name="Picture 3" descr="cuda_mem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86200"/>
            <a:ext cx="25404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GPGPU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OpenCL</a:t>
            </a:r>
            <a:endParaRPr lang="hu-HU" dirty="0" smtClean="0"/>
          </a:p>
          <a:p>
            <a:pPr lvl="1"/>
            <a:r>
              <a:rPr lang="hu-HU" dirty="0" smtClean="0"/>
              <a:t>2008 november, </a:t>
            </a:r>
            <a:r>
              <a:rPr lang="hu-HU" dirty="0" err="1" smtClean="0"/>
              <a:t>Khronos</a:t>
            </a:r>
            <a:r>
              <a:rPr lang="hu-HU" dirty="0" smtClean="0"/>
              <a:t> Group</a:t>
            </a:r>
            <a:endParaRPr lang="en-US" dirty="0" smtClean="0"/>
          </a:p>
          <a:p>
            <a:pPr lvl="1"/>
            <a:r>
              <a:rPr lang="en-US" dirty="0" smtClean="0"/>
              <a:t>Independent </a:t>
            </a:r>
            <a:r>
              <a:rPr lang="hu-HU" dirty="0" smtClean="0"/>
              <a:t>GPGPU API</a:t>
            </a:r>
          </a:p>
          <a:p>
            <a:pPr lvl="1"/>
            <a:r>
              <a:rPr lang="en-US" dirty="0" smtClean="0"/>
              <a:t>Common platform for the </a:t>
            </a:r>
            <a:r>
              <a:rPr lang="hu-HU" dirty="0" smtClean="0"/>
              <a:t>CPU </a:t>
            </a:r>
            <a:r>
              <a:rPr lang="en-US" dirty="0" smtClean="0"/>
              <a:t>and the</a:t>
            </a:r>
            <a:r>
              <a:rPr lang="hu-HU" dirty="0" smtClean="0"/>
              <a:t> </a:t>
            </a:r>
            <a:r>
              <a:rPr lang="hu-HU" dirty="0" smtClean="0"/>
              <a:t>GPU</a:t>
            </a:r>
            <a:endParaRPr lang="hu-HU" dirty="0" smtClean="0"/>
          </a:p>
          <a:p>
            <a:pPr lvl="1"/>
            <a:r>
              <a:rPr lang="hu-HU" dirty="0" smtClean="0"/>
              <a:t>ATI, Intel, Apple, IBM és NVIDIA</a:t>
            </a:r>
          </a:p>
          <a:p>
            <a:pPr lvl="1"/>
            <a:endParaRPr lang="hu-H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the </a:t>
            </a:r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1.0 – 2009</a:t>
            </a:r>
          </a:p>
          <a:p>
            <a:pPr lvl="1"/>
            <a:r>
              <a:rPr lang="en-US" dirty="0" smtClean="0"/>
              <a:t>Support of heterogeneous environment</a:t>
            </a:r>
          </a:p>
          <a:p>
            <a:pPr lvl="1"/>
            <a:r>
              <a:rPr lang="hu-HU" dirty="0" err="1" smtClean="0"/>
              <a:t>OpenCL</a:t>
            </a:r>
            <a:r>
              <a:rPr lang="hu-HU" dirty="0" smtClean="0"/>
              <a:t> </a:t>
            </a:r>
            <a:r>
              <a:rPr lang="en-US" dirty="0" smtClean="0"/>
              <a:t>virtual</a:t>
            </a:r>
            <a:r>
              <a:rPr lang="hu-HU" dirty="0" smtClean="0"/>
              <a:t> </a:t>
            </a:r>
            <a:r>
              <a:rPr lang="en-US" dirty="0" smtClean="0"/>
              <a:t>machine</a:t>
            </a:r>
            <a:endParaRPr lang="hu-HU" dirty="0" smtClean="0"/>
          </a:p>
          <a:p>
            <a:pPr lvl="2"/>
            <a:r>
              <a:rPr lang="en-US" dirty="0" smtClean="0"/>
              <a:t>Execution model</a:t>
            </a:r>
          </a:p>
          <a:p>
            <a:pPr lvl="2"/>
            <a:r>
              <a:rPr lang="en-US" dirty="0" smtClean="0"/>
              <a:t>Memory model</a:t>
            </a:r>
          </a:p>
          <a:p>
            <a:pPr lvl="2"/>
            <a:r>
              <a:rPr lang="en-US" dirty="0" smtClean="0"/>
              <a:t>Programming model</a:t>
            </a:r>
          </a:p>
          <a:p>
            <a:pPr lvl="1"/>
            <a:r>
              <a:rPr lang="hu-HU" dirty="0" err="1" smtClean="0"/>
              <a:t>OpenCL</a:t>
            </a:r>
            <a:r>
              <a:rPr lang="hu-HU" dirty="0" smtClean="0"/>
              <a:t> C </a:t>
            </a:r>
            <a:r>
              <a:rPr lang="en-US" dirty="0" smtClean="0"/>
              <a:t>syntax for the kernel program</a:t>
            </a:r>
            <a:endParaRPr lang="hu-HU" dirty="0" smtClean="0"/>
          </a:p>
          <a:p>
            <a:pPr lvl="1"/>
            <a:r>
              <a:rPr lang="en-US" dirty="0" smtClean="0"/>
              <a:t>Support of linear and texture memory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 </a:t>
            </a:r>
          </a:p>
          <a:p>
            <a:pPr lvl="1"/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the </a:t>
            </a:r>
            <a:r>
              <a:rPr lang="en-US" dirty="0" err="1"/>
              <a:t>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1.1 – 2010</a:t>
            </a:r>
          </a:p>
          <a:p>
            <a:pPr lvl="1"/>
            <a:r>
              <a:rPr lang="en-US" dirty="0" smtClean="0"/>
              <a:t>New data types</a:t>
            </a:r>
          </a:p>
          <a:p>
            <a:pPr lvl="2"/>
            <a:r>
              <a:rPr lang="en-US" dirty="0" smtClean="0"/>
              <a:t>Vector with 3 components, new texture formats</a:t>
            </a:r>
            <a:endParaRPr lang="en-US" dirty="0"/>
          </a:p>
          <a:p>
            <a:pPr lvl="1"/>
            <a:r>
              <a:rPr lang="en-US" dirty="0" smtClean="0"/>
              <a:t>Multi-threaded control</a:t>
            </a:r>
          </a:p>
          <a:p>
            <a:pPr lvl="1"/>
            <a:r>
              <a:rPr lang="en-US" dirty="0" smtClean="0"/>
              <a:t>Multiple parallel device</a:t>
            </a:r>
          </a:p>
          <a:p>
            <a:pPr lvl="1"/>
            <a:r>
              <a:rPr lang="en-US" dirty="0" smtClean="0"/>
              <a:t>Instructions limited to regions</a:t>
            </a:r>
          </a:p>
          <a:p>
            <a:pPr lvl="1"/>
            <a:r>
              <a:rPr lang="en-US" dirty="0" smtClean="0"/>
              <a:t>Expanded event system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OpenCL</a:t>
            </a:r>
            <a:r>
              <a:rPr lang="en-US" dirty="0" smtClean="0"/>
              <a:t> functions</a:t>
            </a:r>
            <a:endParaRPr lang="hu-HU" dirty="0" smtClean="0"/>
          </a:p>
          <a:p>
            <a:pPr lvl="2"/>
            <a:r>
              <a:rPr lang="hu-HU" dirty="0" smtClean="0"/>
              <a:t>Integer </a:t>
            </a:r>
            <a:r>
              <a:rPr lang="hu-HU" dirty="0" err="1" smtClean="0"/>
              <a:t>clamp</a:t>
            </a:r>
            <a:r>
              <a:rPr lang="hu-HU" dirty="0" smtClean="0"/>
              <a:t>, </a:t>
            </a:r>
            <a:r>
              <a:rPr lang="hu-HU" dirty="0" err="1" smtClean="0"/>
              <a:t>shuffle</a:t>
            </a:r>
            <a:r>
              <a:rPr lang="hu-HU" dirty="0" smtClean="0"/>
              <a:t>, </a:t>
            </a:r>
            <a:r>
              <a:rPr lang="en-US" dirty="0" err="1" smtClean="0"/>
              <a:t>synchron</a:t>
            </a:r>
            <a:r>
              <a:rPr lang="en-US" dirty="0" smtClean="0"/>
              <a:t> copy</a:t>
            </a:r>
            <a:endParaRPr lang="hu-HU" dirty="0" smtClean="0"/>
          </a:p>
          <a:p>
            <a:pPr lvl="1"/>
            <a:r>
              <a:rPr lang="en-US" dirty="0" smtClean="0"/>
              <a:t>Improved </a:t>
            </a:r>
            <a:r>
              <a:rPr lang="en-US" dirty="0" err="1" smtClean="0"/>
              <a:t>OpneGL</a:t>
            </a:r>
            <a:r>
              <a:rPr lang="en-US" dirty="0" smtClean="0"/>
              <a:t> interop.</a:t>
            </a:r>
          </a:p>
          <a:p>
            <a:pPr marL="457200" lvl="1" indent="0">
              <a:buNone/>
            </a:pPr>
            <a:r>
              <a:rPr lang="hu-HU" dirty="0" smtClean="0"/>
              <a:t> </a:t>
            </a:r>
          </a:p>
          <a:p>
            <a:pPr lvl="1"/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the </a:t>
            </a:r>
            <a:r>
              <a:rPr lang="en-US" dirty="0" err="1"/>
              <a:t>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1.2 – 2011</a:t>
            </a:r>
          </a:p>
          <a:p>
            <a:pPr lvl="1"/>
            <a:r>
              <a:rPr lang="en-US" dirty="0" smtClean="0"/>
              <a:t>Device partitioning</a:t>
            </a:r>
          </a:p>
          <a:p>
            <a:pPr lvl="2"/>
            <a:r>
              <a:rPr lang="en-US" dirty="0" smtClean="0"/>
              <a:t>A part of the device can be dedicated to critical operations</a:t>
            </a:r>
          </a:p>
          <a:p>
            <a:pPr lvl="1"/>
            <a:r>
              <a:rPr lang="en-US" dirty="0" smtClean="0"/>
              <a:t>Separated compiling and linking</a:t>
            </a:r>
          </a:p>
          <a:p>
            <a:pPr lvl="1"/>
            <a:r>
              <a:rPr lang="en-US" dirty="0" smtClean="0"/>
              <a:t>Improved texture support</a:t>
            </a:r>
          </a:p>
          <a:p>
            <a:pPr lvl="1"/>
            <a:r>
              <a:rPr lang="en-US" dirty="0" smtClean="0"/>
              <a:t>Support of device integrated kernels</a:t>
            </a:r>
          </a:p>
          <a:p>
            <a:pPr lvl="2"/>
            <a:r>
              <a:rPr lang="en-US" dirty="0" smtClean="0"/>
              <a:t>Video decoding, fixed function devices</a:t>
            </a:r>
          </a:p>
          <a:p>
            <a:pPr lvl="1"/>
            <a:r>
              <a:rPr lang="en-US" dirty="0" smtClean="0"/>
              <a:t>Improved DirectX support</a:t>
            </a:r>
          </a:p>
          <a:p>
            <a:pPr lvl="1"/>
            <a:r>
              <a:rPr lang="en-US" dirty="0" smtClean="0"/>
              <a:t>Full support of the </a:t>
            </a:r>
            <a:r>
              <a:rPr lang="hu-HU" dirty="0" smtClean="0"/>
              <a:t>IEEE 754</a:t>
            </a:r>
            <a:r>
              <a:rPr lang="en-US" dirty="0" smtClean="0"/>
              <a:t> standard</a:t>
            </a:r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the </a:t>
            </a:r>
            <a:r>
              <a:rPr lang="en-US" dirty="0" err="1"/>
              <a:t>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2.0 – 2013</a:t>
            </a:r>
          </a:p>
          <a:p>
            <a:pPr lvl="1"/>
            <a:r>
              <a:rPr lang="en-US" dirty="0" smtClean="0"/>
              <a:t>Distributed virtual memory</a:t>
            </a:r>
          </a:p>
          <a:p>
            <a:pPr lvl="1"/>
            <a:r>
              <a:rPr lang="en-US" dirty="0" smtClean="0"/>
              <a:t>Embedded parallelism</a:t>
            </a:r>
          </a:p>
          <a:p>
            <a:pPr lvl="2"/>
            <a:r>
              <a:rPr lang="en-US" dirty="0" smtClean="0"/>
              <a:t>Kernel launch from kernel</a:t>
            </a:r>
          </a:p>
          <a:p>
            <a:pPr lvl="1"/>
            <a:r>
              <a:rPr lang="en-US" dirty="0" smtClean="0"/>
              <a:t>Global address space</a:t>
            </a:r>
          </a:p>
          <a:p>
            <a:pPr lvl="2"/>
            <a:r>
              <a:rPr lang="en-US" dirty="0" smtClean="0"/>
              <a:t>Different memory regions mapped into the same address space</a:t>
            </a:r>
          </a:p>
          <a:p>
            <a:pPr lvl="1"/>
            <a:r>
              <a:rPr lang="hu-HU" dirty="0" smtClean="0"/>
              <a:t>C11 </a:t>
            </a:r>
            <a:r>
              <a:rPr lang="en-US" dirty="0" smtClean="0"/>
              <a:t>atomic operations</a:t>
            </a:r>
            <a:endParaRPr lang="hu-HU" dirty="0" smtClean="0"/>
          </a:p>
          <a:p>
            <a:pPr lvl="1"/>
            <a:r>
              <a:rPr lang="hu-HU" dirty="0" smtClean="0"/>
              <a:t>FIFO </a:t>
            </a:r>
            <a:r>
              <a:rPr lang="en-US" dirty="0" smtClean="0"/>
              <a:t>objects in the kernels</a:t>
            </a:r>
            <a:endParaRPr lang="hu-HU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the </a:t>
            </a:r>
            <a:r>
              <a:rPr lang="en-US" dirty="0" err="1"/>
              <a:t>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2.1 – 2015</a:t>
            </a:r>
          </a:p>
          <a:p>
            <a:pPr lvl="1"/>
            <a:r>
              <a:rPr lang="hu-HU" dirty="0" err="1" smtClean="0"/>
              <a:t>OpenCL</a:t>
            </a:r>
            <a:r>
              <a:rPr lang="hu-HU" dirty="0" smtClean="0"/>
              <a:t> C++</a:t>
            </a:r>
            <a:r>
              <a:rPr lang="en-US" dirty="0" smtClean="0"/>
              <a:t> support</a:t>
            </a:r>
            <a:endParaRPr lang="hu-HU" dirty="0" smtClean="0"/>
          </a:p>
          <a:p>
            <a:pPr lvl="2"/>
            <a:r>
              <a:rPr lang="hu-HU" dirty="0" smtClean="0"/>
              <a:t>C++14 </a:t>
            </a:r>
            <a:r>
              <a:rPr lang="hu-HU" dirty="0" err="1" smtClean="0"/>
              <a:t>subset</a:t>
            </a:r>
            <a:endParaRPr lang="hu-HU" dirty="0" smtClean="0"/>
          </a:p>
          <a:p>
            <a:pPr lvl="1"/>
            <a:r>
              <a:rPr lang="en-US" dirty="0" smtClean="0"/>
              <a:t>New virtual machine</a:t>
            </a:r>
          </a:p>
          <a:p>
            <a:pPr lvl="2"/>
            <a:r>
              <a:rPr lang="en-US" dirty="0" smtClean="0"/>
              <a:t>Based on </a:t>
            </a:r>
            <a:r>
              <a:rPr lang="hu-HU" dirty="0" smtClean="0"/>
              <a:t>SPIR-V, </a:t>
            </a:r>
            <a:r>
              <a:rPr lang="en-US" dirty="0" smtClean="0"/>
              <a:t>similar</a:t>
            </a:r>
            <a:r>
              <a:rPr lang="hu-HU" dirty="0" smtClean="0"/>
              <a:t> </a:t>
            </a:r>
            <a:r>
              <a:rPr lang="en-US" dirty="0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Vulkan</a:t>
            </a:r>
            <a:endParaRPr lang="hu-HU" dirty="0" smtClean="0"/>
          </a:p>
          <a:p>
            <a:pPr lvl="1"/>
            <a:r>
              <a:rPr lang="en-US" dirty="0" smtClean="0"/>
              <a:t>Expended kernel objects</a:t>
            </a:r>
          </a:p>
          <a:p>
            <a:pPr lvl="2"/>
            <a:r>
              <a:rPr lang="en-US" dirty="0" smtClean="0"/>
              <a:t>Sub-groups</a:t>
            </a:r>
            <a:endParaRPr lang="hu-HU" dirty="0" smtClean="0"/>
          </a:p>
          <a:p>
            <a:pPr lvl="2"/>
            <a:r>
              <a:rPr lang="en-US" dirty="0" smtClean="0"/>
              <a:t>Cloning</a:t>
            </a:r>
            <a:endParaRPr lang="hu-HU" dirty="0"/>
          </a:p>
          <a:p>
            <a:pPr lvl="1"/>
            <a:r>
              <a:rPr lang="en-US" dirty="0" smtClean="0"/>
              <a:t>Improved profiler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687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CPU vs GPU GFLOP/s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96000" y="64008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courtesy of NVIDIA Corporation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7048500" cy="4763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61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CPU vs GPU memory bandwidth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96000" y="64008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courtesy of NVIDIA Corporation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110560"/>
            <a:ext cx="6934200" cy="5094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91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CPU vs GPU – The reason behind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5162308" y="2984956"/>
            <a:ext cx="2000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courtesy of NVIDIA Corporation</a:t>
            </a:r>
            <a:endParaRPr lang="en-US" sz="800" dirty="0"/>
          </a:p>
        </p:txBody>
      </p:sp>
      <p:pic>
        <p:nvPicPr>
          <p:cNvPr id="59394" name="Picture 2" descr="The GPU Devotes More Transistors to Data Processing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r="3130" b="8779"/>
          <a:stretch/>
        </p:blipFill>
        <p:spPr bwMode="auto">
          <a:xfrm>
            <a:off x="1752601" y="1066800"/>
            <a:ext cx="5410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0" y="3276600"/>
            <a:ext cx="3581400" cy="32766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Low number of cores(2-8)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Complex flow control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Large data and instruction cache</a:t>
            </a:r>
          </a:p>
          <a:p>
            <a:pPr fontAlgn="auto">
              <a:spcAft>
                <a:spcPts val="0"/>
              </a:spcAft>
            </a:pPr>
            <a:endParaRPr lang="en-US" sz="2000" dirty="0" smtClean="0"/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Optimized for serial computing</a:t>
            </a:r>
          </a:p>
          <a:p>
            <a:pPr lvl="1" fontAlgn="auto">
              <a:spcAft>
                <a:spcPts val="0"/>
              </a:spcAft>
            </a:pPr>
            <a:endParaRPr lang="en-US" sz="1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24254" y="3276600"/>
            <a:ext cx="3705346" cy="32766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High number of cores (2048)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Simple distributed control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Minimal cache</a:t>
            </a:r>
          </a:p>
          <a:p>
            <a:pPr fontAlgn="auto">
              <a:spcAft>
                <a:spcPts val="0"/>
              </a:spcAft>
            </a:pPr>
            <a:endParaRPr lang="en-US" sz="2000" dirty="0" smtClean="0"/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Optimized for data-parallel processing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More transistor devoted to data processing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589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possible benefits</a:t>
            </a:r>
            <a:r>
              <a:rPr lang="hu-HU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41522"/>
            <a:ext cx="3657600" cy="2857500"/>
          </a:xfrm>
        </p:spPr>
      </p:pic>
      <p:sp>
        <p:nvSpPr>
          <p:cNvPr id="6" name="Szövegdoboz 3"/>
          <p:cNvSpPr txBox="1"/>
          <p:nvPr/>
        </p:nvSpPr>
        <p:spPr>
          <a:xfrm>
            <a:off x="7315200" y="659130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source - Wikipedia</a:t>
            </a:r>
            <a:endParaRPr lang="en-US" sz="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" y="1020284"/>
            <a:ext cx="9144000" cy="166921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It can be difficult to parallelize a serial program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Does it worth the effort?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Amdahl’s law</a:t>
            </a:r>
          </a:p>
          <a:p>
            <a:pPr lvl="3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425099" y="4017123"/>
            <a:ext cx="5227320" cy="123034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3" fontAlgn="auto">
              <a:spcAft>
                <a:spcPts val="0"/>
              </a:spcAft>
            </a:pPr>
            <a:r>
              <a:rPr lang="en-US" dirty="0" err="1" smtClean="0"/>
              <a:t>TSerial</a:t>
            </a:r>
            <a:r>
              <a:rPr lang="en-US" dirty="0" smtClean="0"/>
              <a:t> - Serial execution time</a:t>
            </a:r>
          </a:p>
          <a:p>
            <a:pPr lvl="3" fontAlgn="auto">
              <a:spcAft>
                <a:spcPts val="0"/>
              </a:spcAft>
            </a:pPr>
            <a:r>
              <a:rPr lang="en-US" dirty="0" err="1" smtClean="0"/>
              <a:t>Tparallel</a:t>
            </a:r>
            <a:r>
              <a:rPr lang="en-US" dirty="0" smtClean="0"/>
              <a:t> - Parallel execution time</a:t>
            </a:r>
          </a:p>
          <a:p>
            <a:pPr lvl="3" fontAlgn="auto">
              <a:spcAft>
                <a:spcPts val="0"/>
              </a:spcAft>
            </a:pPr>
            <a:r>
              <a:rPr lang="en-US" dirty="0" smtClean="0"/>
              <a:t>P - Parallelizable part of the code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695471"/>
            <a:ext cx="7619189" cy="10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possible benefits</a:t>
            </a:r>
            <a:r>
              <a:rPr lang="hu-HU" dirty="0"/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838200" y="3529933"/>
            <a:ext cx="6216300" cy="2438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3" fontAlgn="auto">
              <a:spcAft>
                <a:spcPts val="0"/>
              </a:spcAft>
            </a:pPr>
            <a:r>
              <a:rPr lang="en-US" dirty="0" smtClean="0"/>
              <a:t>W’ is the workload on an n-node machine (number of instructions to perform)</a:t>
            </a:r>
          </a:p>
          <a:p>
            <a:pPr lvl="3" fontAlgn="auto">
              <a:spcAft>
                <a:spcPts val="0"/>
              </a:spcAft>
            </a:pPr>
            <a:r>
              <a:rPr lang="en-US" dirty="0" smtClean="0"/>
              <a:t>If the workload is scaled up to maintain fixed execution time, as the number of processors increases, the speedup increases linearly</a:t>
            </a:r>
            <a:endParaRPr lang="hu-HU" dirty="0" smtClean="0"/>
          </a:p>
          <a:p>
            <a:pPr lvl="3" fontAlgn="auto">
              <a:spcAft>
                <a:spcPts val="0"/>
              </a:spcAft>
            </a:pPr>
            <a:r>
              <a:rPr lang="en-US" dirty="0"/>
              <a:t>true parallel </a:t>
            </a:r>
            <a:r>
              <a:rPr lang="en-US" dirty="0" smtClean="0"/>
              <a:t>power</a:t>
            </a:r>
            <a:r>
              <a:rPr lang="hu-HU" dirty="0" smtClean="0"/>
              <a:t> </a:t>
            </a:r>
            <a:r>
              <a:rPr lang="en-US" dirty="0"/>
              <a:t>is only achievable when a large </a:t>
            </a:r>
            <a:r>
              <a:rPr lang="en-US" dirty="0" smtClean="0"/>
              <a:t>parallel </a:t>
            </a:r>
            <a:r>
              <a:rPr lang="en-US" dirty="0"/>
              <a:t>problem is applied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20715"/>
            <a:ext cx="8686800" cy="150348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" y="9906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Gustafson’s law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57" y="3467307"/>
            <a:ext cx="3652736" cy="2563652"/>
          </a:xfrm>
          <a:prstGeom prst="rect">
            <a:avLst/>
          </a:prstGeom>
        </p:spPr>
      </p:pic>
      <p:sp>
        <p:nvSpPr>
          <p:cNvPr id="10" name="Szövegdoboz 3"/>
          <p:cNvSpPr txBox="1"/>
          <p:nvPr/>
        </p:nvSpPr>
        <p:spPr>
          <a:xfrm>
            <a:off x="7622793" y="6030959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source - Wikipedia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54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1858</TotalTime>
  <Words>1598</Words>
  <Application>Microsoft Office PowerPoint</Application>
  <PresentationFormat>Diavetítés a képernyőre (4:3 oldalarány)</PresentationFormat>
  <Paragraphs>457</Paragraphs>
  <Slides>46</Slides>
  <Notes>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46</vt:i4>
      </vt:variant>
    </vt:vector>
  </HeadingPairs>
  <TitlesOfParts>
    <vt:vector size="56" baseType="lpstr">
      <vt:lpstr>Arial</vt:lpstr>
      <vt:lpstr>Calibri</vt:lpstr>
      <vt:lpstr>Corbel</vt:lpstr>
      <vt:lpstr>Symbol</vt:lpstr>
      <vt:lpstr>Wingdings</vt:lpstr>
      <vt:lpstr>Wingdings 2</vt:lpstr>
      <vt:lpstr>Wingdings 3</vt:lpstr>
      <vt:lpstr>Module</vt:lpstr>
      <vt:lpstr>Klip</vt:lpstr>
      <vt:lpstr>Equation</vt:lpstr>
      <vt:lpstr>GPGPU Applications</vt:lpstr>
      <vt:lpstr>Why and How?</vt:lpstr>
      <vt:lpstr>Single-Threaded Performance</vt:lpstr>
      <vt:lpstr>Single-Threaded Performance</vt:lpstr>
      <vt:lpstr>CPU vs GPU GFLOP/s</vt:lpstr>
      <vt:lpstr>CPU vs GPU memory bandwidth</vt:lpstr>
      <vt:lpstr>CPU vs GPU – The reason behind</vt:lpstr>
      <vt:lpstr>What are the possible benefits?</vt:lpstr>
      <vt:lpstr>What are the possible benefits?</vt:lpstr>
      <vt:lpstr>GPU = Graphics Processing Unit</vt:lpstr>
      <vt:lpstr>Incremental rendering</vt:lpstr>
      <vt:lpstr>Texture mapping</vt:lpstr>
      <vt:lpstr>Points: Homogeneous coordinates</vt:lpstr>
      <vt:lpstr>Interpretation of homogeneous coords.</vt:lpstr>
      <vt:lpstr>Examples of Homogeneous Linear Transforms</vt:lpstr>
      <vt:lpstr>Examples of Homogeneous Linear Transforms</vt:lpstr>
      <vt:lpstr>Examples of Homogeneous Linear Transforms</vt:lpstr>
      <vt:lpstr>Vertex processing</vt:lpstr>
      <vt:lpstr>Clipping</vt:lpstr>
      <vt:lpstr>Clipping</vt:lpstr>
      <vt:lpstr>Clipping</vt:lpstr>
      <vt:lpstr>Viewport transform</vt:lpstr>
      <vt:lpstr>Rasterization</vt:lpstr>
      <vt:lpstr>Interpolation inside of a triangle</vt:lpstr>
      <vt:lpstr>Interpolation hardware</vt:lpstr>
      <vt:lpstr>Perspective correct interpolation</vt:lpstr>
      <vt:lpstr>Homogeneous linear interpolation hardware</vt:lpstr>
      <vt:lpstr>Compositing: The Z-buffer algorithm</vt:lpstr>
      <vt:lpstr>Compositing: alpha blending</vt:lpstr>
      <vt:lpstr>Rendering pipeline</vt:lpstr>
      <vt:lpstr>History of the GPU</vt:lpstr>
      <vt:lpstr>History of the GPU</vt:lpstr>
      <vt:lpstr>History of the GPU</vt:lpstr>
      <vt:lpstr>History of the GPU</vt:lpstr>
      <vt:lpstr>The history of the GPU</vt:lpstr>
      <vt:lpstr>Modern GPU pipeline</vt:lpstr>
      <vt:lpstr>Graphics API</vt:lpstr>
      <vt:lpstr>Graphics API</vt:lpstr>
      <vt:lpstr>Graphics API</vt:lpstr>
      <vt:lpstr>GPGPU API</vt:lpstr>
      <vt:lpstr>GPGPU API</vt:lpstr>
      <vt:lpstr>Development of the OpenCL</vt:lpstr>
      <vt:lpstr>Development of the OpenCL</vt:lpstr>
      <vt:lpstr>Development of the OpenCL</vt:lpstr>
      <vt:lpstr>Development of the OpenCL</vt:lpstr>
      <vt:lpstr>Development of the OpenCL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általános célú programozása</dc:title>
  <dc:creator>tbalazs</dc:creator>
  <cp:lastModifiedBy>Tóth Márton</cp:lastModifiedBy>
  <cp:revision>295</cp:revision>
  <dcterms:created xsi:type="dcterms:W3CDTF">2011-02-01T13:25:49Z</dcterms:created>
  <dcterms:modified xsi:type="dcterms:W3CDTF">2018-02-04T10:18:41Z</dcterms:modified>
</cp:coreProperties>
</file>