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notesMasterIdLst>
    <p:notesMasterId r:id="rId31"/>
  </p:notesMasterIdLst>
  <p:sldIdLst>
    <p:sldId id="256" r:id="rId2"/>
    <p:sldId id="267" r:id="rId3"/>
    <p:sldId id="258" r:id="rId4"/>
    <p:sldId id="257" r:id="rId5"/>
    <p:sldId id="268" r:id="rId6"/>
    <p:sldId id="259" r:id="rId7"/>
    <p:sldId id="269" r:id="rId8"/>
    <p:sldId id="262" r:id="rId9"/>
    <p:sldId id="270" r:id="rId10"/>
    <p:sldId id="260" r:id="rId11"/>
    <p:sldId id="266" r:id="rId12"/>
    <p:sldId id="271" r:id="rId13"/>
    <p:sldId id="264" r:id="rId14"/>
    <p:sldId id="265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AA4"/>
    <a:srgbClr val="FF5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9" autoAdjust="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8D804-D73C-4F7F-A2E2-C61CDCE70A59}" type="datetimeFigureOut">
              <a:rPr lang="hu-HU" smtClean="0"/>
              <a:pPr/>
              <a:t>2020. 02. 17.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BA65B-B5A5-4E87-9621-C0BD8B56F87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2217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spread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BA65B-B5A5-4E87-9621-C0BD8B56F876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8709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D8EF-FC67-4A78-81B7-779598CD0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FECB-E6E9-403B-84BF-33F42E489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A12B-8E8E-4434-9206-89C84D7FF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7DF5-EF37-4937-9FD5-83B3A7E0E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60D81-578D-41F4-83B9-7508D392E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C301-D757-4F90-B97C-0810B91AE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3374-0456-4A7E-A753-33D12ED94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43FE-BD86-4265-871A-6F8D315DA8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A678-CA6F-4578-AA49-8E930B7FF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762000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143001"/>
            <a:ext cx="5920641" cy="51590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143000"/>
            <a:ext cx="2468880" cy="51590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6B6C-21CA-4B66-9A9E-58AE304BB1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758952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A07C641-62C8-4DC0-B843-067BD3330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83820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83819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1"/>
            <a:ext cx="8229600" cy="5486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105F7CC-F410-4EBB-85B0-4EDF36877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5848"/>
            <a:ext cx="8458200" cy="1673352"/>
          </a:xfrm>
        </p:spPr>
        <p:txBody>
          <a:bodyPr>
            <a:normAutofit/>
          </a:bodyPr>
          <a:lstStyle/>
          <a:p>
            <a:r>
              <a:rPr lang="en-US" dirty="0" smtClean="0"/>
              <a:t>Parallel primitives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Scan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possible partial reduction of the input elements</a:t>
            </a:r>
          </a:p>
          <a:p>
            <a:pPr lvl="1"/>
            <a:r>
              <a:rPr lang="en-US" dirty="0" smtClean="0"/>
              <a:t>Each element of the output is the reduction of the input elements till that output element</a:t>
            </a:r>
          </a:p>
          <a:p>
            <a:pPr lvl="1"/>
            <a:r>
              <a:rPr lang="en-US" dirty="0" smtClean="0"/>
              <a:t>Exclusive or inclusive</a:t>
            </a:r>
            <a:endParaRPr lang="hu-HU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961885"/>
            <a:ext cx="3200400" cy="3309305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4343400" y="6271191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Introduction to Parallel Computing, University of Oregon, IPCC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90623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Naive parallelization</a:t>
            </a:r>
            <a:endParaRPr lang="hu-HU" dirty="0"/>
          </a:p>
        </p:txBody>
      </p:sp>
      <p:grpSp>
        <p:nvGrpSpPr>
          <p:cNvPr id="4" name="Group 13"/>
          <p:cNvGrpSpPr/>
          <p:nvPr/>
        </p:nvGrpSpPr>
        <p:grpSpPr>
          <a:xfrm>
            <a:off x="948690" y="1905000"/>
            <a:ext cx="7239000" cy="369332"/>
            <a:chOff x="685800" y="2590800"/>
            <a:chExt cx="7239000" cy="369332"/>
          </a:xfrm>
        </p:grpSpPr>
        <p:sp>
          <p:nvSpPr>
            <p:cNvPr id="46" name="TextBox 7"/>
            <p:cNvSpPr txBox="1"/>
            <p:nvPr/>
          </p:nvSpPr>
          <p:spPr>
            <a:xfrm>
              <a:off x="50292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D</a:t>
              </a:r>
              <a:endParaRPr lang="en-US" dirty="0"/>
            </a:p>
          </p:txBody>
        </p:sp>
        <p:sp>
          <p:nvSpPr>
            <p:cNvPr id="47" name="TextBox 9"/>
            <p:cNvSpPr txBox="1"/>
            <p:nvPr/>
          </p:nvSpPr>
          <p:spPr>
            <a:xfrm>
              <a:off x="35814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C</a:t>
              </a:r>
              <a:endParaRPr lang="en-US" dirty="0"/>
            </a:p>
          </p:txBody>
        </p:sp>
        <p:sp>
          <p:nvSpPr>
            <p:cNvPr id="48" name="TextBox 10"/>
            <p:cNvSpPr txBox="1"/>
            <p:nvPr/>
          </p:nvSpPr>
          <p:spPr>
            <a:xfrm>
              <a:off x="21336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B</a:t>
              </a:r>
              <a:endParaRPr lang="en-US" dirty="0"/>
            </a:p>
          </p:txBody>
        </p:sp>
        <p:sp>
          <p:nvSpPr>
            <p:cNvPr id="49" name="TextBox 11"/>
            <p:cNvSpPr txBox="1"/>
            <p:nvPr/>
          </p:nvSpPr>
          <p:spPr>
            <a:xfrm>
              <a:off x="6858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</a:t>
              </a:r>
              <a:endParaRPr lang="en-US" dirty="0"/>
            </a:p>
          </p:txBody>
        </p:sp>
        <p:sp>
          <p:nvSpPr>
            <p:cNvPr id="50" name="TextBox 12"/>
            <p:cNvSpPr txBox="1"/>
            <p:nvPr/>
          </p:nvSpPr>
          <p:spPr>
            <a:xfrm>
              <a:off x="64770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E</a:t>
              </a:r>
              <a:endParaRPr lang="en-US" dirty="0"/>
            </a:p>
          </p:txBody>
        </p:sp>
      </p:grpSp>
      <p:grpSp>
        <p:nvGrpSpPr>
          <p:cNvPr id="5" name="Group 14"/>
          <p:cNvGrpSpPr/>
          <p:nvPr/>
        </p:nvGrpSpPr>
        <p:grpSpPr>
          <a:xfrm>
            <a:off x="948690" y="2907268"/>
            <a:ext cx="7239000" cy="369332"/>
            <a:chOff x="685800" y="2590800"/>
            <a:chExt cx="7239000" cy="369332"/>
          </a:xfrm>
        </p:grpSpPr>
        <p:sp>
          <p:nvSpPr>
            <p:cNvPr id="41" name="TextBox 15"/>
            <p:cNvSpPr txBox="1"/>
            <p:nvPr/>
          </p:nvSpPr>
          <p:spPr>
            <a:xfrm>
              <a:off x="50292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C+D</a:t>
              </a:r>
              <a:endParaRPr lang="en-US" dirty="0"/>
            </a:p>
          </p:txBody>
        </p:sp>
        <p:sp>
          <p:nvSpPr>
            <p:cNvPr id="42" name="TextBox 16"/>
            <p:cNvSpPr txBox="1"/>
            <p:nvPr/>
          </p:nvSpPr>
          <p:spPr>
            <a:xfrm>
              <a:off x="35814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B+C</a:t>
              </a:r>
              <a:endParaRPr lang="en-US" dirty="0"/>
            </a:p>
          </p:txBody>
        </p:sp>
        <p:sp>
          <p:nvSpPr>
            <p:cNvPr id="43" name="TextBox 17"/>
            <p:cNvSpPr txBox="1"/>
            <p:nvPr/>
          </p:nvSpPr>
          <p:spPr>
            <a:xfrm>
              <a:off x="21336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A+B</a:t>
              </a:r>
              <a:endParaRPr lang="en-US" dirty="0"/>
            </a:p>
          </p:txBody>
        </p:sp>
        <p:sp>
          <p:nvSpPr>
            <p:cNvPr id="44" name="TextBox 18"/>
            <p:cNvSpPr txBox="1"/>
            <p:nvPr/>
          </p:nvSpPr>
          <p:spPr>
            <a:xfrm>
              <a:off x="6858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</a:t>
              </a:r>
              <a:endParaRPr lang="en-US" dirty="0"/>
            </a:p>
          </p:txBody>
        </p:sp>
        <p:sp>
          <p:nvSpPr>
            <p:cNvPr id="45" name="TextBox 19"/>
            <p:cNvSpPr txBox="1"/>
            <p:nvPr/>
          </p:nvSpPr>
          <p:spPr>
            <a:xfrm>
              <a:off x="64770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D+E</a:t>
              </a:r>
              <a:endParaRPr lang="en-US" dirty="0"/>
            </a:p>
          </p:txBody>
        </p:sp>
      </p:grpSp>
      <p:grpSp>
        <p:nvGrpSpPr>
          <p:cNvPr id="6" name="Group 20"/>
          <p:cNvGrpSpPr/>
          <p:nvPr/>
        </p:nvGrpSpPr>
        <p:grpSpPr>
          <a:xfrm>
            <a:off x="956310" y="3943588"/>
            <a:ext cx="7239000" cy="369332"/>
            <a:chOff x="685800" y="2590800"/>
            <a:chExt cx="7239000" cy="369332"/>
          </a:xfrm>
        </p:grpSpPr>
        <p:sp>
          <p:nvSpPr>
            <p:cNvPr id="36" name="TextBox 21"/>
            <p:cNvSpPr txBox="1"/>
            <p:nvPr/>
          </p:nvSpPr>
          <p:spPr>
            <a:xfrm>
              <a:off x="50292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A+B+C+D</a:t>
              </a:r>
              <a:endParaRPr lang="en-US" dirty="0"/>
            </a:p>
          </p:txBody>
        </p:sp>
        <p:sp>
          <p:nvSpPr>
            <p:cNvPr id="37" name="TextBox 22"/>
            <p:cNvSpPr txBox="1"/>
            <p:nvPr/>
          </p:nvSpPr>
          <p:spPr>
            <a:xfrm>
              <a:off x="35814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A+B+C</a:t>
              </a:r>
              <a:endParaRPr lang="en-US" dirty="0"/>
            </a:p>
          </p:txBody>
        </p:sp>
        <p:sp>
          <p:nvSpPr>
            <p:cNvPr id="38" name="TextBox 23"/>
            <p:cNvSpPr txBox="1"/>
            <p:nvPr/>
          </p:nvSpPr>
          <p:spPr>
            <a:xfrm>
              <a:off x="21336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A+B</a:t>
              </a:r>
              <a:endParaRPr lang="en-US" dirty="0"/>
            </a:p>
          </p:txBody>
        </p:sp>
        <p:sp>
          <p:nvSpPr>
            <p:cNvPr id="39" name="TextBox 24"/>
            <p:cNvSpPr txBox="1"/>
            <p:nvPr/>
          </p:nvSpPr>
          <p:spPr>
            <a:xfrm>
              <a:off x="6858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</a:t>
              </a:r>
              <a:endParaRPr lang="en-US" dirty="0"/>
            </a:p>
          </p:txBody>
        </p:sp>
        <p:sp>
          <p:nvSpPr>
            <p:cNvPr id="40" name="TextBox 25"/>
            <p:cNvSpPr txBox="1"/>
            <p:nvPr/>
          </p:nvSpPr>
          <p:spPr>
            <a:xfrm>
              <a:off x="64770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B+C+D+E</a:t>
              </a:r>
              <a:endParaRPr lang="en-US" dirty="0"/>
            </a:p>
          </p:txBody>
        </p:sp>
      </p:grpSp>
      <p:grpSp>
        <p:nvGrpSpPr>
          <p:cNvPr id="7" name="Group 26"/>
          <p:cNvGrpSpPr/>
          <p:nvPr/>
        </p:nvGrpSpPr>
        <p:grpSpPr>
          <a:xfrm>
            <a:off x="948690" y="4964668"/>
            <a:ext cx="7239000" cy="369332"/>
            <a:chOff x="685800" y="2590800"/>
            <a:chExt cx="7239000" cy="369332"/>
          </a:xfrm>
        </p:grpSpPr>
        <p:sp>
          <p:nvSpPr>
            <p:cNvPr id="31" name="TextBox 27"/>
            <p:cNvSpPr txBox="1"/>
            <p:nvPr/>
          </p:nvSpPr>
          <p:spPr>
            <a:xfrm>
              <a:off x="50292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A+B+C+D</a:t>
              </a:r>
              <a:endParaRPr lang="en-US" dirty="0"/>
            </a:p>
          </p:txBody>
        </p:sp>
        <p:sp>
          <p:nvSpPr>
            <p:cNvPr id="32" name="TextBox 28"/>
            <p:cNvSpPr txBox="1"/>
            <p:nvPr/>
          </p:nvSpPr>
          <p:spPr>
            <a:xfrm>
              <a:off x="35814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A+B+C</a:t>
              </a:r>
              <a:endParaRPr lang="en-US" dirty="0"/>
            </a:p>
          </p:txBody>
        </p:sp>
        <p:sp>
          <p:nvSpPr>
            <p:cNvPr id="33" name="TextBox 29"/>
            <p:cNvSpPr txBox="1"/>
            <p:nvPr/>
          </p:nvSpPr>
          <p:spPr>
            <a:xfrm>
              <a:off x="21336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A+B</a:t>
              </a:r>
              <a:endParaRPr lang="en-US" dirty="0"/>
            </a:p>
          </p:txBody>
        </p:sp>
        <p:sp>
          <p:nvSpPr>
            <p:cNvPr id="34" name="TextBox 30"/>
            <p:cNvSpPr txBox="1"/>
            <p:nvPr/>
          </p:nvSpPr>
          <p:spPr>
            <a:xfrm>
              <a:off x="6858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</a:t>
              </a:r>
              <a:endParaRPr lang="en-US" dirty="0"/>
            </a:p>
          </p:txBody>
        </p:sp>
        <p:sp>
          <p:nvSpPr>
            <p:cNvPr id="35" name="TextBox 31"/>
            <p:cNvSpPr txBox="1"/>
            <p:nvPr/>
          </p:nvSpPr>
          <p:spPr>
            <a:xfrm>
              <a:off x="64770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A+B+C+D+E</a:t>
              </a:r>
              <a:endParaRPr lang="en-US" dirty="0"/>
            </a:p>
          </p:txBody>
        </p:sp>
      </p:grpSp>
      <p:cxnSp>
        <p:nvCxnSpPr>
          <p:cNvPr id="8" name="Straight Arrow Connector 33"/>
          <p:cNvCxnSpPr>
            <a:stCxn id="49" idx="2"/>
            <a:endCxn id="44" idx="0"/>
          </p:cNvCxnSpPr>
          <p:nvPr/>
        </p:nvCxnSpPr>
        <p:spPr>
          <a:xfrm rot="5400000">
            <a:off x="1356122" y="2590800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34"/>
          <p:cNvCxnSpPr/>
          <p:nvPr/>
        </p:nvCxnSpPr>
        <p:spPr>
          <a:xfrm rot="5400000">
            <a:off x="2766616" y="260167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35"/>
          <p:cNvCxnSpPr/>
          <p:nvPr/>
        </p:nvCxnSpPr>
        <p:spPr>
          <a:xfrm rot="5400000">
            <a:off x="4290616" y="260167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36"/>
          <p:cNvCxnSpPr/>
          <p:nvPr/>
        </p:nvCxnSpPr>
        <p:spPr>
          <a:xfrm rot="5400000">
            <a:off x="5662216" y="260167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37"/>
          <p:cNvCxnSpPr/>
          <p:nvPr/>
        </p:nvCxnSpPr>
        <p:spPr>
          <a:xfrm rot="5400000">
            <a:off x="7110016" y="260167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38"/>
          <p:cNvCxnSpPr/>
          <p:nvPr/>
        </p:nvCxnSpPr>
        <p:spPr>
          <a:xfrm rot="5400000">
            <a:off x="1387396" y="360751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39"/>
          <p:cNvCxnSpPr/>
          <p:nvPr/>
        </p:nvCxnSpPr>
        <p:spPr>
          <a:xfrm rot="5400000">
            <a:off x="2797890" y="3618388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40"/>
          <p:cNvCxnSpPr/>
          <p:nvPr/>
        </p:nvCxnSpPr>
        <p:spPr>
          <a:xfrm rot="5400000">
            <a:off x="4321890" y="3618388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41"/>
          <p:cNvCxnSpPr/>
          <p:nvPr/>
        </p:nvCxnSpPr>
        <p:spPr>
          <a:xfrm rot="5400000">
            <a:off x="5693490" y="3618388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42"/>
          <p:cNvCxnSpPr/>
          <p:nvPr/>
        </p:nvCxnSpPr>
        <p:spPr>
          <a:xfrm rot="5400000">
            <a:off x="7141290" y="3618388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43"/>
          <p:cNvCxnSpPr/>
          <p:nvPr/>
        </p:nvCxnSpPr>
        <p:spPr>
          <a:xfrm rot="5400000">
            <a:off x="1356122" y="4648200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44"/>
          <p:cNvCxnSpPr/>
          <p:nvPr/>
        </p:nvCxnSpPr>
        <p:spPr>
          <a:xfrm rot="5400000">
            <a:off x="2766616" y="465907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45"/>
          <p:cNvCxnSpPr/>
          <p:nvPr/>
        </p:nvCxnSpPr>
        <p:spPr>
          <a:xfrm rot="5400000">
            <a:off x="4290616" y="465907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46"/>
          <p:cNvCxnSpPr/>
          <p:nvPr/>
        </p:nvCxnSpPr>
        <p:spPr>
          <a:xfrm rot="5400000">
            <a:off x="5662216" y="465907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47"/>
          <p:cNvCxnSpPr/>
          <p:nvPr/>
        </p:nvCxnSpPr>
        <p:spPr>
          <a:xfrm rot="5400000">
            <a:off x="7110016" y="465907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49"/>
          <p:cNvCxnSpPr>
            <a:stCxn id="49" idx="2"/>
            <a:endCxn id="43" idx="0"/>
          </p:cNvCxnSpPr>
          <p:nvPr/>
        </p:nvCxnSpPr>
        <p:spPr>
          <a:xfrm rot="16200000" flipH="1">
            <a:off x="2080022" y="1866900"/>
            <a:ext cx="632936" cy="1447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50"/>
          <p:cNvCxnSpPr/>
          <p:nvPr/>
        </p:nvCxnSpPr>
        <p:spPr>
          <a:xfrm rot="16200000" flipH="1">
            <a:off x="3489722" y="1878568"/>
            <a:ext cx="632936" cy="1447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51"/>
          <p:cNvCxnSpPr/>
          <p:nvPr/>
        </p:nvCxnSpPr>
        <p:spPr>
          <a:xfrm rot="16200000" flipH="1">
            <a:off x="5013722" y="1878568"/>
            <a:ext cx="632936" cy="1447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52"/>
          <p:cNvCxnSpPr/>
          <p:nvPr/>
        </p:nvCxnSpPr>
        <p:spPr>
          <a:xfrm rot="16200000" flipH="1">
            <a:off x="6461522" y="1878568"/>
            <a:ext cx="632936" cy="1447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53"/>
          <p:cNvCxnSpPr>
            <a:endCxn id="37" idx="0"/>
          </p:cNvCxnSpPr>
          <p:nvPr/>
        </p:nvCxnSpPr>
        <p:spPr>
          <a:xfrm>
            <a:off x="1710690" y="3276600"/>
            <a:ext cx="2865120" cy="6669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55"/>
          <p:cNvCxnSpPr>
            <a:endCxn id="36" idx="0"/>
          </p:cNvCxnSpPr>
          <p:nvPr/>
        </p:nvCxnSpPr>
        <p:spPr>
          <a:xfrm>
            <a:off x="3158490" y="3276600"/>
            <a:ext cx="2865120" cy="6669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56"/>
          <p:cNvCxnSpPr>
            <a:endCxn id="40" idx="0"/>
          </p:cNvCxnSpPr>
          <p:nvPr/>
        </p:nvCxnSpPr>
        <p:spPr>
          <a:xfrm>
            <a:off x="4682490" y="3276600"/>
            <a:ext cx="2788920" cy="6669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61"/>
          <p:cNvCxnSpPr>
            <a:stCxn id="39" idx="2"/>
            <a:endCxn id="35" idx="0"/>
          </p:cNvCxnSpPr>
          <p:nvPr/>
        </p:nvCxnSpPr>
        <p:spPr>
          <a:xfrm rot="16200000" flipH="1">
            <a:off x="4246126" y="1747004"/>
            <a:ext cx="651748" cy="5783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01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elements from the array that are greater than 50 and put them in a separate array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264138" y="3803068"/>
            <a:ext cx="5916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9600" b="1" dirty="0" smtClean="0"/>
              <a:t>?</a:t>
            </a:r>
            <a:endParaRPr lang="hu-HU" sz="9600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807225" y="3244334"/>
            <a:ext cx="7529549" cy="369332"/>
            <a:chOff x="685800" y="2590800"/>
            <a:chExt cx="7239000" cy="369332"/>
          </a:xfrm>
        </p:grpSpPr>
        <p:sp>
          <p:nvSpPr>
            <p:cNvPr id="18" name="TextBox 7"/>
            <p:cNvSpPr txBox="1"/>
            <p:nvPr/>
          </p:nvSpPr>
          <p:spPr>
            <a:xfrm>
              <a:off x="50292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10</a:t>
              </a:r>
              <a:endParaRPr lang="en-US" dirty="0"/>
            </a:p>
          </p:txBody>
        </p:sp>
        <p:sp>
          <p:nvSpPr>
            <p:cNvPr id="19" name="TextBox 9"/>
            <p:cNvSpPr txBox="1"/>
            <p:nvPr/>
          </p:nvSpPr>
          <p:spPr>
            <a:xfrm>
              <a:off x="35814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51</a:t>
              </a:r>
              <a:endParaRPr lang="en-US" dirty="0"/>
            </a:p>
          </p:txBody>
        </p:sp>
        <p:sp>
          <p:nvSpPr>
            <p:cNvPr id="20" name="TextBox 10"/>
            <p:cNvSpPr txBox="1"/>
            <p:nvPr/>
          </p:nvSpPr>
          <p:spPr>
            <a:xfrm>
              <a:off x="21336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60</a:t>
              </a:r>
              <a:endParaRPr lang="en-US" dirty="0"/>
            </a:p>
          </p:txBody>
        </p:sp>
        <p:sp>
          <p:nvSpPr>
            <p:cNvPr id="21" name="TextBox 11"/>
            <p:cNvSpPr txBox="1"/>
            <p:nvPr/>
          </p:nvSpPr>
          <p:spPr>
            <a:xfrm>
              <a:off x="6858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20</a:t>
              </a:r>
              <a:endParaRPr lang="en-US" dirty="0"/>
            </a:p>
          </p:txBody>
        </p:sp>
        <p:sp>
          <p:nvSpPr>
            <p:cNvPr id="22" name="TextBox 12"/>
            <p:cNvSpPr txBox="1"/>
            <p:nvPr/>
          </p:nvSpPr>
          <p:spPr>
            <a:xfrm>
              <a:off x="64770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49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066090" y="5562130"/>
            <a:ext cx="3011820" cy="369332"/>
            <a:chOff x="685800" y="2590800"/>
            <a:chExt cx="2895600" cy="369332"/>
          </a:xfrm>
        </p:grpSpPr>
        <p:sp>
          <p:nvSpPr>
            <p:cNvPr id="24" name="TextBox 29"/>
            <p:cNvSpPr txBox="1"/>
            <p:nvPr/>
          </p:nvSpPr>
          <p:spPr>
            <a:xfrm>
              <a:off x="21336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51</a:t>
              </a:r>
              <a:endParaRPr lang="en-US" dirty="0"/>
            </a:p>
          </p:txBody>
        </p:sp>
        <p:sp>
          <p:nvSpPr>
            <p:cNvPr id="25" name="TextBox 30"/>
            <p:cNvSpPr txBox="1"/>
            <p:nvPr/>
          </p:nvSpPr>
          <p:spPr>
            <a:xfrm>
              <a:off x="6858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60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1576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Compact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1752599"/>
          </a:xfrm>
        </p:spPr>
        <p:txBody>
          <a:bodyPr/>
          <a:lstStyle/>
          <a:p>
            <a:r>
              <a:rPr lang="en-US" dirty="0" smtClean="0"/>
              <a:t>Conditional selection</a:t>
            </a:r>
            <a:endParaRPr lang="hu-HU" dirty="0" smtClean="0"/>
          </a:p>
          <a:p>
            <a:r>
              <a:rPr lang="en-US" dirty="0" smtClean="0"/>
              <a:t>Selecting elements that meet </a:t>
            </a:r>
            <a:r>
              <a:rPr lang="en-US" dirty="0"/>
              <a:t>a criterion</a:t>
            </a:r>
            <a:endParaRPr lang="hu-HU" dirty="0" smtClean="0"/>
          </a:p>
          <a:p>
            <a:pPr lvl="1"/>
            <a:r>
              <a:rPr lang="en-US" dirty="0" smtClean="0"/>
              <a:t>Map</a:t>
            </a:r>
            <a:r>
              <a:rPr lang="hu-HU" dirty="0" smtClean="0"/>
              <a:t>, </a:t>
            </a:r>
            <a:r>
              <a:rPr lang="en-US" dirty="0" smtClean="0"/>
              <a:t>scan</a:t>
            </a:r>
            <a:r>
              <a:rPr lang="hu-HU" dirty="0" smtClean="0"/>
              <a:t>, </a:t>
            </a:r>
            <a:r>
              <a:rPr lang="en-US" dirty="0" smtClean="0"/>
              <a:t>map</a:t>
            </a:r>
            <a:endParaRPr lang="hu-HU" dirty="0" smtClean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959" y="3124200"/>
            <a:ext cx="3902841" cy="3048000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4757455" y="6172200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Introduction to Parallel Computing, University of Oregon, IPCC</a:t>
            </a:r>
            <a:endParaRPr lang="hu-H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244102"/>
            <a:ext cx="365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Select elements according to the condition, mark them with 0 or 1</a:t>
            </a:r>
          </a:p>
          <a:p>
            <a:pPr marL="342900" indent="-342900">
              <a:buAutoNum type="arabicPeriod"/>
            </a:pPr>
            <a:r>
              <a:rPr lang="en-US" dirty="0" smtClean="0"/>
              <a:t>Calculate the positions in the result array, exclusive scan on the mask</a:t>
            </a:r>
          </a:p>
          <a:p>
            <a:pPr marL="342900" indent="-342900">
              <a:buAutoNum type="arabicPeriod"/>
            </a:pPr>
            <a:r>
              <a:rPr lang="en-US" dirty="0" smtClean="0"/>
              <a:t>Copy the element if the mask is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2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Gather</a:t>
            </a:r>
            <a:r>
              <a:rPr lang="hu-HU" dirty="0" smtClean="0"/>
              <a:t> </a:t>
            </a:r>
            <a:r>
              <a:rPr lang="en-US" dirty="0" smtClean="0"/>
              <a:t>and</a:t>
            </a:r>
            <a:r>
              <a:rPr lang="hu-HU" dirty="0" smtClean="0"/>
              <a:t> </a:t>
            </a:r>
            <a:r>
              <a:rPr lang="en-US" dirty="0" smtClean="0"/>
              <a:t>scatter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Gather</a:t>
            </a:r>
            <a:endParaRPr lang="hu-HU" dirty="0" smtClean="0"/>
          </a:p>
          <a:p>
            <a:pPr lvl="1"/>
            <a:r>
              <a:rPr lang="en-US" sz="2400" dirty="0" smtClean="0"/>
              <a:t>Which element of the input shall be placed to the output</a:t>
            </a:r>
            <a:endParaRPr lang="hu-HU" sz="2400" dirty="0" smtClean="0"/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r>
              <a:rPr lang="hu-HU" dirty="0" err="1" smtClean="0"/>
              <a:t>Scatter</a:t>
            </a:r>
            <a:endParaRPr lang="hu-HU" dirty="0" smtClean="0"/>
          </a:p>
          <a:p>
            <a:pPr lvl="1"/>
            <a:r>
              <a:rPr lang="en-US" dirty="0" smtClean="0"/>
              <a:t>Where to put the input elements in the output</a:t>
            </a:r>
            <a:endParaRPr lang="hu-HU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7400"/>
            <a:ext cx="7086600" cy="1617220"/>
          </a:xfrm>
          <a:prstGeom prst="rect">
            <a:avLst/>
          </a:prstGeom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173449"/>
            <a:ext cx="7162800" cy="168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87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990599"/>
          </a:xfrm>
        </p:spPr>
        <p:txBody>
          <a:bodyPr/>
          <a:lstStyle/>
          <a:p>
            <a:r>
              <a:rPr lang="en-US" dirty="0" smtClean="0"/>
              <a:t>Put the elements into ascending order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33164" y="2997134"/>
            <a:ext cx="5916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9600" b="1" dirty="0" smtClean="0"/>
              <a:t>?</a:t>
            </a:r>
            <a:endParaRPr lang="hu-HU" sz="9600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776251" y="2438400"/>
            <a:ext cx="7529549" cy="369332"/>
            <a:chOff x="685800" y="2590800"/>
            <a:chExt cx="7239000" cy="369332"/>
          </a:xfrm>
        </p:grpSpPr>
        <p:sp>
          <p:nvSpPr>
            <p:cNvPr id="26" name="TextBox 7"/>
            <p:cNvSpPr txBox="1"/>
            <p:nvPr/>
          </p:nvSpPr>
          <p:spPr>
            <a:xfrm>
              <a:off x="50292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2</a:t>
              </a:r>
              <a:endParaRPr lang="en-US" dirty="0"/>
            </a:p>
          </p:txBody>
        </p:sp>
        <p:sp>
          <p:nvSpPr>
            <p:cNvPr id="27" name="TextBox 9"/>
            <p:cNvSpPr txBox="1"/>
            <p:nvPr/>
          </p:nvSpPr>
          <p:spPr>
            <a:xfrm>
              <a:off x="35814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4</a:t>
              </a:r>
              <a:endParaRPr lang="en-US" dirty="0"/>
            </a:p>
          </p:txBody>
        </p:sp>
        <p:sp>
          <p:nvSpPr>
            <p:cNvPr id="28" name="TextBox 10"/>
            <p:cNvSpPr txBox="1"/>
            <p:nvPr/>
          </p:nvSpPr>
          <p:spPr>
            <a:xfrm>
              <a:off x="21336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1</a:t>
              </a:r>
              <a:endParaRPr lang="en-US" dirty="0"/>
            </a:p>
          </p:txBody>
        </p:sp>
        <p:sp>
          <p:nvSpPr>
            <p:cNvPr id="29" name="TextBox 11"/>
            <p:cNvSpPr txBox="1"/>
            <p:nvPr/>
          </p:nvSpPr>
          <p:spPr>
            <a:xfrm>
              <a:off x="6858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5</a:t>
              </a:r>
              <a:endParaRPr lang="en-US" dirty="0"/>
            </a:p>
          </p:txBody>
        </p:sp>
        <p:sp>
          <p:nvSpPr>
            <p:cNvPr id="30" name="TextBox 12"/>
            <p:cNvSpPr txBox="1"/>
            <p:nvPr/>
          </p:nvSpPr>
          <p:spPr>
            <a:xfrm>
              <a:off x="64770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6607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Parallel </a:t>
            </a:r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838199"/>
          </a:xfrm>
        </p:spPr>
        <p:txBody>
          <a:bodyPr>
            <a:normAutofit/>
          </a:bodyPr>
          <a:lstStyle/>
          <a:p>
            <a:r>
              <a:rPr lang="en-US" dirty="0" smtClean="0"/>
              <a:t>Bubble sort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52451" y="1780121"/>
            <a:ext cx="7529549" cy="369332"/>
            <a:chOff x="685800" y="2590800"/>
            <a:chExt cx="7239000" cy="369332"/>
          </a:xfrm>
        </p:grpSpPr>
        <p:sp>
          <p:nvSpPr>
            <p:cNvPr id="5" name="TextBox 7"/>
            <p:cNvSpPr txBox="1"/>
            <p:nvPr/>
          </p:nvSpPr>
          <p:spPr>
            <a:xfrm>
              <a:off x="50292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2</a:t>
              </a:r>
              <a:endParaRPr lang="en-US" dirty="0"/>
            </a:p>
          </p:txBody>
        </p:sp>
        <p:sp>
          <p:nvSpPr>
            <p:cNvPr id="6" name="TextBox 9"/>
            <p:cNvSpPr txBox="1"/>
            <p:nvPr/>
          </p:nvSpPr>
          <p:spPr>
            <a:xfrm>
              <a:off x="35814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4</a:t>
              </a:r>
              <a:endParaRPr lang="en-US" dirty="0"/>
            </a:p>
          </p:txBody>
        </p:sp>
        <p:sp>
          <p:nvSpPr>
            <p:cNvPr id="7" name="TextBox 10"/>
            <p:cNvSpPr txBox="1"/>
            <p:nvPr/>
          </p:nvSpPr>
          <p:spPr>
            <a:xfrm>
              <a:off x="21336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1</a:t>
              </a:r>
              <a:endParaRPr lang="en-US" dirty="0"/>
            </a:p>
          </p:txBody>
        </p:sp>
        <p:sp>
          <p:nvSpPr>
            <p:cNvPr id="8" name="TextBox 11"/>
            <p:cNvSpPr txBox="1"/>
            <p:nvPr/>
          </p:nvSpPr>
          <p:spPr>
            <a:xfrm>
              <a:off x="6858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5</a:t>
              </a:r>
              <a:endParaRPr lang="en-US" dirty="0"/>
            </a:p>
          </p:txBody>
        </p:sp>
        <p:sp>
          <p:nvSpPr>
            <p:cNvPr id="9" name="TextBox 12"/>
            <p:cNvSpPr txBox="1"/>
            <p:nvPr/>
          </p:nvSpPr>
          <p:spPr>
            <a:xfrm>
              <a:off x="64770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3</a:t>
              </a:r>
              <a:endParaRPr lang="en-US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1179613" y="1600179"/>
            <a:ext cx="2357497" cy="729215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Rectangle 10"/>
          <p:cNvSpPr/>
          <p:nvPr/>
        </p:nvSpPr>
        <p:spPr>
          <a:xfrm>
            <a:off x="4139835" y="1600179"/>
            <a:ext cx="2357497" cy="729215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12" name="Group 11"/>
          <p:cNvGrpSpPr/>
          <p:nvPr/>
        </p:nvGrpSpPr>
        <p:grpSpPr>
          <a:xfrm>
            <a:off x="1818359" y="1553512"/>
            <a:ext cx="1080002" cy="1018561"/>
            <a:chOff x="2038726" y="4024015"/>
            <a:chExt cx="1080002" cy="1018561"/>
          </a:xfrm>
        </p:grpSpPr>
        <p:sp>
          <p:nvSpPr>
            <p:cNvPr id="13" name="Arc 12"/>
            <p:cNvSpPr/>
            <p:nvPr/>
          </p:nvSpPr>
          <p:spPr>
            <a:xfrm rot="16200000">
              <a:off x="2168628" y="3894115"/>
              <a:ext cx="820199" cy="1080000"/>
            </a:xfrm>
            <a:prstGeom prst="arc">
              <a:avLst>
                <a:gd name="adj1" fmla="val 16200000"/>
                <a:gd name="adj2" fmla="val 5587455"/>
              </a:avLst>
            </a:prstGeom>
            <a:ln w="38100">
              <a:solidFill>
                <a:schemeClr val="accent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4" name="Arc 13"/>
            <p:cNvSpPr/>
            <p:nvPr/>
          </p:nvSpPr>
          <p:spPr>
            <a:xfrm rot="5400000">
              <a:off x="2168626" y="4092477"/>
              <a:ext cx="820199" cy="1080000"/>
            </a:xfrm>
            <a:prstGeom prst="arc">
              <a:avLst>
                <a:gd name="adj1" fmla="val 16200000"/>
                <a:gd name="adj2" fmla="val 5587455"/>
              </a:avLst>
            </a:prstGeom>
            <a:ln w="38100">
              <a:solidFill>
                <a:schemeClr val="accent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778582" y="1455505"/>
            <a:ext cx="1080002" cy="1018561"/>
            <a:chOff x="2038726" y="4024015"/>
            <a:chExt cx="1080002" cy="1018561"/>
          </a:xfrm>
        </p:grpSpPr>
        <p:sp>
          <p:nvSpPr>
            <p:cNvPr id="16" name="Arc 15"/>
            <p:cNvSpPr/>
            <p:nvPr/>
          </p:nvSpPr>
          <p:spPr>
            <a:xfrm rot="16200000">
              <a:off x="2168628" y="3894115"/>
              <a:ext cx="820199" cy="1080000"/>
            </a:xfrm>
            <a:prstGeom prst="arc">
              <a:avLst>
                <a:gd name="adj1" fmla="val 16200000"/>
                <a:gd name="adj2" fmla="val 5587455"/>
              </a:avLst>
            </a:prstGeom>
            <a:ln w="38100">
              <a:solidFill>
                <a:schemeClr val="accent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7" name="Arc 16"/>
            <p:cNvSpPr/>
            <p:nvPr/>
          </p:nvSpPr>
          <p:spPr>
            <a:xfrm rot="5400000">
              <a:off x="2168626" y="4092477"/>
              <a:ext cx="820199" cy="1080000"/>
            </a:xfrm>
            <a:prstGeom prst="arc">
              <a:avLst>
                <a:gd name="adj1" fmla="val 16200000"/>
                <a:gd name="adj2" fmla="val 5587455"/>
              </a:avLst>
            </a:prstGeom>
            <a:ln w="38100">
              <a:solidFill>
                <a:schemeClr val="accent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52451" y="2898826"/>
            <a:ext cx="7529549" cy="369332"/>
            <a:chOff x="685800" y="2590800"/>
            <a:chExt cx="7239000" cy="369332"/>
          </a:xfrm>
        </p:grpSpPr>
        <p:sp>
          <p:nvSpPr>
            <p:cNvPr id="19" name="TextBox 7"/>
            <p:cNvSpPr txBox="1"/>
            <p:nvPr/>
          </p:nvSpPr>
          <p:spPr>
            <a:xfrm>
              <a:off x="50292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4</a:t>
              </a:r>
              <a:endParaRPr lang="en-US" dirty="0"/>
            </a:p>
          </p:txBody>
        </p:sp>
        <p:sp>
          <p:nvSpPr>
            <p:cNvPr id="20" name="TextBox 9"/>
            <p:cNvSpPr txBox="1"/>
            <p:nvPr/>
          </p:nvSpPr>
          <p:spPr>
            <a:xfrm>
              <a:off x="35814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2</a:t>
              </a:r>
              <a:endParaRPr lang="en-US" dirty="0"/>
            </a:p>
          </p:txBody>
        </p:sp>
        <p:sp>
          <p:nvSpPr>
            <p:cNvPr id="21" name="TextBox 10"/>
            <p:cNvSpPr txBox="1"/>
            <p:nvPr/>
          </p:nvSpPr>
          <p:spPr>
            <a:xfrm>
              <a:off x="21336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5</a:t>
              </a:r>
              <a:endParaRPr lang="en-US" dirty="0"/>
            </a:p>
          </p:txBody>
        </p:sp>
        <p:sp>
          <p:nvSpPr>
            <p:cNvPr id="22" name="TextBox 11"/>
            <p:cNvSpPr txBox="1"/>
            <p:nvPr/>
          </p:nvSpPr>
          <p:spPr>
            <a:xfrm>
              <a:off x="6858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1</a:t>
              </a:r>
              <a:endParaRPr lang="en-US" dirty="0"/>
            </a:p>
          </p:txBody>
        </p:sp>
        <p:sp>
          <p:nvSpPr>
            <p:cNvPr id="23" name="TextBox 12"/>
            <p:cNvSpPr txBox="1"/>
            <p:nvPr/>
          </p:nvSpPr>
          <p:spPr>
            <a:xfrm>
              <a:off x="64770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3</a:t>
              </a:r>
              <a:endParaRPr lang="en-US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2592726" y="2746932"/>
            <a:ext cx="2357497" cy="729215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5" name="Group 24"/>
          <p:cNvGrpSpPr/>
          <p:nvPr/>
        </p:nvGrpSpPr>
        <p:grpSpPr>
          <a:xfrm>
            <a:off x="3231472" y="2700265"/>
            <a:ext cx="1080002" cy="1018561"/>
            <a:chOff x="2038726" y="4024015"/>
            <a:chExt cx="1080002" cy="1018561"/>
          </a:xfrm>
        </p:grpSpPr>
        <p:sp>
          <p:nvSpPr>
            <p:cNvPr id="26" name="Arc 25"/>
            <p:cNvSpPr/>
            <p:nvPr/>
          </p:nvSpPr>
          <p:spPr>
            <a:xfrm rot="16200000">
              <a:off x="2168628" y="3894115"/>
              <a:ext cx="820199" cy="1080000"/>
            </a:xfrm>
            <a:prstGeom prst="arc">
              <a:avLst>
                <a:gd name="adj1" fmla="val 16200000"/>
                <a:gd name="adj2" fmla="val 5587455"/>
              </a:avLst>
            </a:prstGeom>
            <a:ln w="38100">
              <a:solidFill>
                <a:schemeClr val="accent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7" name="Arc 26"/>
            <p:cNvSpPr/>
            <p:nvPr/>
          </p:nvSpPr>
          <p:spPr>
            <a:xfrm rot="5400000">
              <a:off x="2168626" y="4092477"/>
              <a:ext cx="820199" cy="1080000"/>
            </a:xfrm>
            <a:prstGeom prst="arc">
              <a:avLst>
                <a:gd name="adj1" fmla="val 16200000"/>
                <a:gd name="adj2" fmla="val 5587455"/>
              </a:avLst>
            </a:prstGeom>
            <a:ln w="38100">
              <a:solidFill>
                <a:schemeClr val="accent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5811550" y="2702614"/>
            <a:ext cx="2357497" cy="729215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9" name="Group 28"/>
          <p:cNvGrpSpPr/>
          <p:nvPr/>
        </p:nvGrpSpPr>
        <p:grpSpPr>
          <a:xfrm>
            <a:off x="6450296" y="2655947"/>
            <a:ext cx="1080002" cy="1018561"/>
            <a:chOff x="2038726" y="4024015"/>
            <a:chExt cx="1080002" cy="1018561"/>
          </a:xfrm>
        </p:grpSpPr>
        <p:sp>
          <p:nvSpPr>
            <p:cNvPr id="30" name="Arc 29"/>
            <p:cNvSpPr/>
            <p:nvPr/>
          </p:nvSpPr>
          <p:spPr>
            <a:xfrm rot="16200000">
              <a:off x="2168628" y="3894115"/>
              <a:ext cx="820199" cy="1080000"/>
            </a:xfrm>
            <a:prstGeom prst="arc">
              <a:avLst>
                <a:gd name="adj1" fmla="val 16200000"/>
                <a:gd name="adj2" fmla="val 5587455"/>
              </a:avLst>
            </a:prstGeom>
            <a:ln w="38100">
              <a:solidFill>
                <a:schemeClr val="accent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1" name="Arc 30"/>
            <p:cNvSpPr/>
            <p:nvPr/>
          </p:nvSpPr>
          <p:spPr>
            <a:xfrm rot="5400000">
              <a:off x="2168626" y="4092477"/>
              <a:ext cx="820199" cy="1080000"/>
            </a:xfrm>
            <a:prstGeom prst="arc">
              <a:avLst>
                <a:gd name="adj1" fmla="val 16200000"/>
                <a:gd name="adj2" fmla="val 5587455"/>
              </a:avLst>
            </a:prstGeom>
            <a:ln w="38100">
              <a:solidFill>
                <a:schemeClr val="accent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20040" y="4085172"/>
            <a:ext cx="7529549" cy="369332"/>
            <a:chOff x="685800" y="2590800"/>
            <a:chExt cx="7239000" cy="369332"/>
          </a:xfrm>
        </p:grpSpPr>
        <p:sp>
          <p:nvSpPr>
            <p:cNvPr id="33" name="TextBox 7"/>
            <p:cNvSpPr txBox="1"/>
            <p:nvPr/>
          </p:nvSpPr>
          <p:spPr>
            <a:xfrm>
              <a:off x="50292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3</a:t>
              </a:r>
              <a:endParaRPr lang="en-US" dirty="0"/>
            </a:p>
          </p:txBody>
        </p:sp>
        <p:sp>
          <p:nvSpPr>
            <p:cNvPr id="34" name="TextBox 9"/>
            <p:cNvSpPr txBox="1"/>
            <p:nvPr/>
          </p:nvSpPr>
          <p:spPr>
            <a:xfrm>
              <a:off x="35814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5</a:t>
              </a:r>
              <a:endParaRPr lang="en-US" dirty="0"/>
            </a:p>
          </p:txBody>
        </p:sp>
        <p:sp>
          <p:nvSpPr>
            <p:cNvPr id="35" name="TextBox 10"/>
            <p:cNvSpPr txBox="1"/>
            <p:nvPr/>
          </p:nvSpPr>
          <p:spPr>
            <a:xfrm>
              <a:off x="21336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2</a:t>
              </a:r>
              <a:endParaRPr lang="en-US" dirty="0"/>
            </a:p>
          </p:txBody>
        </p:sp>
        <p:sp>
          <p:nvSpPr>
            <p:cNvPr id="36" name="TextBox 11"/>
            <p:cNvSpPr txBox="1"/>
            <p:nvPr/>
          </p:nvSpPr>
          <p:spPr>
            <a:xfrm>
              <a:off x="6858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1</a:t>
              </a:r>
              <a:endParaRPr lang="en-US" dirty="0"/>
            </a:p>
          </p:txBody>
        </p:sp>
        <p:sp>
          <p:nvSpPr>
            <p:cNvPr id="37" name="TextBox 12"/>
            <p:cNvSpPr txBox="1"/>
            <p:nvPr/>
          </p:nvSpPr>
          <p:spPr>
            <a:xfrm>
              <a:off x="64770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4</a:t>
              </a:r>
              <a:endParaRPr lang="en-US" dirty="0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1179613" y="3891336"/>
            <a:ext cx="2357497" cy="729215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Rectangle 38"/>
          <p:cNvSpPr/>
          <p:nvPr/>
        </p:nvSpPr>
        <p:spPr>
          <a:xfrm>
            <a:off x="4094181" y="3870522"/>
            <a:ext cx="2357497" cy="729215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40" name="Group 39"/>
          <p:cNvGrpSpPr/>
          <p:nvPr/>
        </p:nvGrpSpPr>
        <p:grpSpPr>
          <a:xfrm>
            <a:off x="4732927" y="3823855"/>
            <a:ext cx="1080002" cy="1018561"/>
            <a:chOff x="2038726" y="4024015"/>
            <a:chExt cx="1080002" cy="1018561"/>
          </a:xfrm>
        </p:grpSpPr>
        <p:sp>
          <p:nvSpPr>
            <p:cNvPr id="41" name="Arc 40"/>
            <p:cNvSpPr/>
            <p:nvPr/>
          </p:nvSpPr>
          <p:spPr>
            <a:xfrm rot="16200000">
              <a:off x="2168628" y="3894115"/>
              <a:ext cx="820199" cy="1080000"/>
            </a:xfrm>
            <a:prstGeom prst="arc">
              <a:avLst>
                <a:gd name="adj1" fmla="val 16200000"/>
                <a:gd name="adj2" fmla="val 5587455"/>
              </a:avLst>
            </a:prstGeom>
            <a:ln w="38100">
              <a:solidFill>
                <a:schemeClr val="accent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2" name="Arc 41"/>
            <p:cNvSpPr/>
            <p:nvPr/>
          </p:nvSpPr>
          <p:spPr>
            <a:xfrm rot="5400000">
              <a:off x="2168626" y="4092477"/>
              <a:ext cx="820199" cy="1080000"/>
            </a:xfrm>
            <a:prstGeom prst="arc">
              <a:avLst>
                <a:gd name="adj1" fmla="val 16200000"/>
                <a:gd name="adj2" fmla="val 5587455"/>
              </a:avLst>
            </a:prstGeom>
            <a:ln w="38100">
              <a:solidFill>
                <a:schemeClr val="accent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52451" y="5229859"/>
            <a:ext cx="7529549" cy="369332"/>
            <a:chOff x="685800" y="2590800"/>
            <a:chExt cx="7239000" cy="369332"/>
          </a:xfrm>
        </p:grpSpPr>
        <p:sp>
          <p:nvSpPr>
            <p:cNvPr id="44" name="TextBox 7"/>
            <p:cNvSpPr txBox="1"/>
            <p:nvPr/>
          </p:nvSpPr>
          <p:spPr>
            <a:xfrm>
              <a:off x="50292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5</a:t>
              </a:r>
              <a:endParaRPr lang="en-US" dirty="0"/>
            </a:p>
          </p:txBody>
        </p:sp>
        <p:sp>
          <p:nvSpPr>
            <p:cNvPr id="45" name="TextBox 9"/>
            <p:cNvSpPr txBox="1"/>
            <p:nvPr/>
          </p:nvSpPr>
          <p:spPr>
            <a:xfrm>
              <a:off x="35814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3</a:t>
              </a:r>
              <a:endParaRPr lang="en-US" dirty="0"/>
            </a:p>
          </p:txBody>
        </p:sp>
        <p:sp>
          <p:nvSpPr>
            <p:cNvPr id="46" name="TextBox 10"/>
            <p:cNvSpPr txBox="1"/>
            <p:nvPr/>
          </p:nvSpPr>
          <p:spPr>
            <a:xfrm>
              <a:off x="21336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2</a:t>
              </a:r>
              <a:endParaRPr lang="en-US" dirty="0"/>
            </a:p>
          </p:txBody>
        </p:sp>
        <p:sp>
          <p:nvSpPr>
            <p:cNvPr id="47" name="TextBox 11"/>
            <p:cNvSpPr txBox="1"/>
            <p:nvPr/>
          </p:nvSpPr>
          <p:spPr>
            <a:xfrm>
              <a:off x="6858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1</a:t>
              </a:r>
              <a:endParaRPr lang="en-US" dirty="0"/>
            </a:p>
          </p:txBody>
        </p:sp>
        <p:sp>
          <p:nvSpPr>
            <p:cNvPr id="48" name="TextBox 12"/>
            <p:cNvSpPr txBox="1"/>
            <p:nvPr/>
          </p:nvSpPr>
          <p:spPr>
            <a:xfrm>
              <a:off x="64770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4</a:t>
              </a:r>
              <a:endParaRPr lang="en-US" dirty="0"/>
            </a:p>
          </p:txBody>
        </p:sp>
      </p:grpSp>
      <p:sp>
        <p:nvSpPr>
          <p:cNvPr id="49" name="Rectangle 48"/>
          <p:cNvSpPr/>
          <p:nvPr/>
        </p:nvSpPr>
        <p:spPr>
          <a:xfrm>
            <a:off x="2592726" y="5088218"/>
            <a:ext cx="2357497" cy="729215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0" name="Rectangle 49"/>
          <p:cNvSpPr/>
          <p:nvPr/>
        </p:nvSpPr>
        <p:spPr>
          <a:xfrm>
            <a:off x="5716560" y="5078900"/>
            <a:ext cx="2357497" cy="729215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51" name="Group 50"/>
          <p:cNvGrpSpPr/>
          <p:nvPr/>
        </p:nvGrpSpPr>
        <p:grpSpPr>
          <a:xfrm>
            <a:off x="6218645" y="4934226"/>
            <a:ext cx="1080002" cy="1018561"/>
            <a:chOff x="2038726" y="4024015"/>
            <a:chExt cx="1080002" cy="1018561"/>
          </a:xfrm>
        </p:grpSpPr>
        <p:sp>
          <p:nvSpPr>
            <p:cNvPr id="52" name="Arc 51"/>
            <p:cNvSpPr/>
            <p:nvPr/>
          </p:nvSpPr>
          <p:spPr>
            <a:xfrm rot="16200000">
              <a:off x="2168628" y="3894115"/>
              <a:ext cx="820199" cy="1080000"/>
            </a:xfrm>
            <a:prstGeom prst="arc">
              <a:avLst>
                <a:gd name="adj1" fmla="val 16200000"/>
                <a:gd name="adj2" fmla="val 5587455"/>
              </a:avLst>
            </a:prstGeom>
            <a:ln w="38100">
              <a:solidFill>
                <a:schemeClr val="accent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3" name="Arc 52"/>
            <p:cNvSpPr/>
            <p:nvPr/>
          </p:nvSpPr>
          <p:spPr>
            <a:xfrm rot="5400000">
              <a:off x="2168626" y="4092477"/>
              <a:ext cx="820199" cy="1080000"/>
            </a:xfrm>
            <a:prstGeom prst="arc">
              <a:avLst>
                <a:gd name="adj1" fmla="val 16200000"/>
                <a:gd name="adj2" fmla="val 5587455"/>
              </a:avLst>
            </a:prstGeom>
            <a:ln w="38100">
              <a:solidFill>
                <a:schemeClr val="accent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20040" y="6260068"/>
            <a:ext cx="7529549" cy="369332"/>
            <a:chOff x="685800" y="2590800"/>
            <a:chExt cx="7239000" cy="369332"/>
          </a:xfrm>
        </p:grpSpPr>
        <p:sp>
          <p:nvSpPr>
            <p:cNvPr id="55" name="TextBox 7"/>
            <p:cNvSpPr txBox="1"/>
            <p:nvPr/>
          </p:nvSpPr>
          <p:spPr>
            <a:xfrm>
              <a:off x="50292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4</a:t>
              </a:r>
              <a:endParaRPr lang="en-US" dirty="0"/>
            </a:p>
          </p:txBody>
        </p:sp>
        <p:sp>
          <p:nvSpPr>
            <p:cNvPr id="56" name="TextBox 9"/>
            <p:cNvSpPr txBox="1"/>
            <p:nvPr/>
          </p:nvSpPr>
          <p:spPr>
            <a:xfrm>
              <a:off x="35814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3</a:t>
              </a:r>
              <a:endParaRPr lang="en-US" dirty="0"/>
            </a:p>
          </p:txBody>
        </p:sp>
        <p:sp>
          <p:nvSpPr>
            <p:cNvPr id="57" name="TextBox 10"/>
            <p:cNvSpPr txBox="1"/>
            <p:nvPr/>
          </p:nvSpPr>
          <p:spPr>
            <a:xfrm>
              <a:off x="21336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2</a:t>
              </a:r>
              <a:endParaRPr lang="en-US" dirty="0"/>
            </a:p>
          </p:txBody>
        </p:sp>
        <p:sp>
          <p:nvSpPr>
            <p:cNvPr id="58" name="TextBox 11"/>
            <p:cNvSpPr txBox="1"/>
            <p:nvPr/>
          </p:nvSpPr>
          <p:spPr>
            <a:xfrm>
              <a:off x="6858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1</a:t>
              </a:r>
              <a:endParaRPr lang="en-US" dirty="0"/>
            </a:p>
          </p:txBody>
        </p:sp>
        <p:sp>
          <p:nvSpPr>
            <p:cNvPr id="59" name="TextBox 12"/>
            <p:cNvSpPr txBox="1"/>
            <p:nvPr/>
          </p:nvSpPr>
          <p:spPr>
            <a:xfrm>
              <a:off x="64770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hu-HU" dirty="0" smtClean="0"/>
                <a:t>5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1727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838199"/>
          </a:xfrm>
        </p:spPr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52699" y="57865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1</a:t>
            </a:r>
            <a:endParaRPr lang="hu-H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792482" y="57865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1</a:t>
            </a:r>
            <a:endParaRPr lang="hu-H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07379" y="57865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1</a:t>
            </a:r>
            <a:endParaRPr lang="hu-H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5100606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512</a:t>
            </a:r>
            <a:endParaRPr lang="hu-H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216541" y="510090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512</a:t>
            </a:r>
            <a:endParaRPr lang="hu-H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640082" y="4279503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1024</a:t>
            </a:r>
            <a:endParaRPr lang="hu-H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624674" y="4279503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1024</a:t>
            </a:r>
            <a:endParaRPr lang="hu-H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069599" y="3494875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2048</a:t>
            </a:r>
            <a:endParaRPr lang="hu-H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207379" y="2613968"/>
            <a:ext cx="811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512K</a:t>
            </a:r>
            <a:endParaRPr lang="hu-H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284105" y="1905000"/>
            <a:ext cx="603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1M</a:t>
            </a:r>
            <a:endParaRPr lang="hu-H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701269" y="579341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1</a:t>
            </a:r>
            <a:endParaRPr lang="hu-H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141052" y="579341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1</a:t>
            </a:r>
            <a:endParaRPr lang="hu-H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555949" y="579341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1</a:t>
            </a:r>
            <a:endParaRPr lang="hu-H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626705" y="5096881"/>
            <a:ext cx="668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512</a:t>
            </a:r>
            <a:endParaRPr lang="hu-H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529676" y="5130316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512</a:t>
            </a:r>
            <a:endParaRPr lang="hu-H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933049" y="4308914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1024</a:t>
            </a:r>
            <a:endParaRPr lang="hu-H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969185" y="4281134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1024</a:t>
            </a:r>
            <a:endParaRPr lang="hu-H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368032" y="3501304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2048</a:t>
            </a:r>
            <a:endParaRPr lang="hu-H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261692" y="2613968"/>
            <a:ext cx="811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512K</a:t>
            </a:r>
            <a:endParaRPr lang="hu-HU" sz="2400" dirty="0"/>
          </a:p>
        </p:txBody>
      </p:sp>
      <p:cxnSp>
        <p:nvCxnSpPr>
          <p:cNvPr id="23" name="Straight Connector 22"/>
          <p:cNvCxnSpPr>
            <a:stCxn id="9" idx="2"/>
            <a:endCxn id="7" idx="0"/>
          </p:cNvCxnSpPr>
          <p:nvPr/>
        </p:nvCxnSpPr>
        <p:spPr>
          <a:xfrm flipH="1">
            <a:off x="2535370" y="4741168"/>
            <a:ext cx="508028" cy="3594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9" idx="2"/>
            <a:endCxn id="8" idx="0"/>
          </p:cNvCxnSpPr>
          <p:nvPr/>
        </p:nvCxnSpPr>
        <p:spPr>
          <a:xfrm>
            <a:off x="3043398" y="4741168"/>
            <a:ext cx="498713" cy="3597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2"/>
            <a:endCxn id="9" idx="0"/>
          </p:cNvCxnSpPr>
          <p:nvPr/>
        </p:nvCxnSpPr>
        <p:spPr>
          <a:xfrm flipH="1">
            <a:off x="3043398" y="3956540"/>
            <a:ext cx="429517" cy="3229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1" idx="2"/>
            <a:endCxn id="10" idx="0"/>
          </p:cNvCxnSpPr>
          <p:nvPr/>
        </p:nvCxnSpPr>
        <p:spPr>
          <a:xfrm>
            <a:off x="3472915" y="3956540"/>
            <a:ext cx="555075" cy="3229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2"/>
            <a:endCxn id="12" idx="0"/>
          </p:cNvCxnSpPr>
          <p:nvPr/>
        </p:nvCxnSpPr>
        <p:spPr>
          <a:xfrm flipH="1">
            <a:off x="3613100" y="2366665"/>
            <a:ext cx="972530" cy="24730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3" idx="2"/>
            <a:endCxn id="22" idx="0"/>
          </p:cNvCxnSpPr>
          <p:nvPr/>
        </p:nvCxnSpPr>
        <p:spPr>
          <a:xfrm>
            <a:off x="4585630" y="2366665"/>
            <a:ext cx="1081783" cy="24730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1" idx="2"/>
            <a:endCxn id="19" idx="0"/>
          </p:cNvCxnSpPr>
          <p:nvPr/>
        </p:nvCxnSpPr>
        <p:spPr>
          <a:xfrm flipH="1">
            <a:off x="5336365" y="3962969"/>
            <a:ext cx="434983" cy="3459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1" idx="2"/>
            <a:endCxn id="20" idx="0"/>
          </p:cNvCxnSpPr>
          <p:nvPr/>
        </p:nvCxnSpPr>
        <p:spPr>
          <a:xfrm>
            <a:off x="5771348" y="3962969"/>
            <a:ext cx="601153" cy="3181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0" idx="2"/>
            <a:endCxn id="18" idx="0"/>
          </p:cNvCxnSpPr>
          <p:nvPr/>
        </p:nvCxnSpPr>
        <p:spPr>
          <a:xfrm flipH="1">
            <a:off x="5855246" y="4742799"/>
            <a:ext cx="517255" cy="3875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0" idx="2"/>
            <a:endCxn id="17" idx="0"/>
          </p:cNvCxnSpPr>
          <p:nvPr/>
        </p:nvCxnSpPr>
        <p:spPr>
          <a:xfrm>
            <a:off x="6372501" y="4742799"/>
            <a:ext cx="588407" cy="3540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397044" y="5786550"/>
            <a:ext cx="723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…</a:t>
            </a:r>
            <a:endParaRPr lang="hu-HU" sz="2400" dirty="0"/>
          </a:p>
        </p:txBody>
      </p:sp>
      <p:sp>
        <p:nvSpPr>
          <p:cNvPr id="34" name="TextBox 33"/>
          <p:cNvSpPr txBox="1"/>
          <p:nvPr/>
        </p:nvSpPr>
        <p:spPr>
          <a:xfrm rot="5400000">
            <a:off x="5352373" y="3194335"/>
            <a:ext cx="723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…</a:t>
            </a:r>
            <a:endParaRPr lang="hu-HU" sz="2400" dirty="0"/>
          </a:p>
        </p:txBody>
      </p:sp>
      <p:sp>
        <p:nvSpPr>
          <p:cNvPr id="35" name="TextBox 34"/>
          <p:cNvSpPr txBox="1"/>
          <p:nvPr/>
        </p:nvSpPr>
        <p:spPr>
          <a:xfrm rot="5400000">
            <a:off x="3150211" y="3173942"/>
            <a:ext cx="723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…</a:t>
            </a:r>
            <a:endParaRPr lang="hu-HU" sz="2400" dirty="0"/>
          </a:p>
        </p:txBody>
      </p:sp>
      <p:sp>
        <p:nvSpPr>
          <p:cNvPr id="36" name="TextBox 35"/>
          <p:cNvSpPr txBox="1"/>
          <p:nvPr/>
        </p:nvSpPr>
        <p:spPr>
          <a:xfrm rot="5400000">
            <a:off x="5969761" y="5601374"/>
            <a:ext cx="723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…</a:t>
            </a:r>
            <a:endParaRPr lang="hu-HU" sz="2400" dirty="0"/>
          </a:p>
        </p:txBody>
      </p:sp>
      <p:sp>
        <p:nvSpPr>
          <p:cNvPr id="37" name="TextBox 36"/>
          <p:cNvSpPr txBox="1"/>
          <p:nvPr/>
        </p:nvSpPr>
        <p:spPr>
          <a:xfrm rot="5400000">
            <a:off x="2667593" y="5569946"/>
            <a:ext cx="723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…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12402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838199"/>
          </a:xfrm>
        </p:spPr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828800" y="1905000"/>
            <a:ext cx="124648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0 3 5 8 9</a:t>
            </a:r>
            <a:endParaRPr lang="hu-HU" dirty="0"/>
          </a:p>
        </p:txBody>
      </p:sp>
      <p:sp>
        <p:nvSpPr>
          <p:cNvPr id="39" name="TextBox 38"/>
          <p:cNvSpPr txBox="1"/>
          <p:nvPr/>
        </p:nvSpPr>
        <p:spPr>
          <a:xfrm>
            <a:off x="1828800" y="2597830"/>
            <a:ext cx="124648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1 2 4 6 7</a:t>
            </a:r>
            <a:endParaRPr lang="hu-HU" dirty="0"/>
          </a:p>
        </p:txBody>
      </p:sp>
      <p:sp>
        <p:nvSpPr>
          <p:cNvPr id="40" name="TextBox 39"/>
          <p:cNvSpPr txBox="1"/>
          <p:nvPr/>
        </p:nvSpPr>
        <p:spPr>
          <a:xfrm>
            <a:off x="6064277" y="2228498"/>
            <a:ext cx="208912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0 1 2 3 4 5 6 7 8 9</a:t>
            </a:r>
            <a:endParaRPr lang="hu-HU" dirty="0"/>
          </a:p>
        </p:txBody>
      </p:sp>
      <p:sp>
        <p:nvSpPr>
          <p:cNvPr id="41" name="Rectangle 40"/>
          <p:cNvSpPr/>
          <p:nvPr/>
        </p:nvSpPr>
        <p:spPr>
          <a:xfrm>
            <a:off x="3916639" y="2159082"/>
            <a:ext cx="1306285" cy="5081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</a:rPr>
              <a:t>?</a:t>
            </a:r>
            <a:endParaRPr lang="hu-HU" sz="3200" b="1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8" idx="3"/>
            <a:endCxn id="41" idx="1"/>
          </p:cNvCxnSpPr>
          <p:nvPr/>
        </p:nvCxnSpPr>
        <p:spPr>
          <a:xfrm>
            <a:off x="3075286" y="2089666"/>
            <a:ext cx="841353" cy="32349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9" idx="3"/>
            <a:endCxn id="41" idx="1"/>
          </p:cNvCxnSpPr>
          <p:nvPr/>
        </p:nvCxnSpPr>
        <p:spPr>
          <a:xfrm flipV="1">
            <a:off x="3075286" y="2413164"/>
            <a:ext cx="841353" cy="36933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1" idx="3"/>
            <a:endCxn id="40" idx="1"/>
          </p:cNvCxnSpPr>
          <p:nvPr/>
        </p:nvCxnSpPr>
        <p:spPr>
          <a:xfrm>
            <a:off x="5222924" y="2413164"/>
            <a:ext cx="84135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371600" y="1910459"/>
            <a:ext cx="578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46" name="TextBox 45"/>
          <p:cNvSpPr txBox="1"/>
          <p:nvPr/>
        </p:nvSpPr>
        <p:spPr>
          <a:xfrm>
            <a:off x="1371600" y="2617537"/>
            <a:ext cx="578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2431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838199"/>
          </a:xfrm>
        </p:spPr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828800" y="1905000"/>
            <a:ext cx="124648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0 3 5 8 9</a:t>
            </a:r>
            <a:endParaRPr lang="hu-HU" dirty="0"/>
          </a:p>
        </p:txBody>
      </p:sp>
      <p:sp>
        <p:nvSpPr>
          <p:cNvPr id="39" name="TextBox 38"/>
          <p:cNvSpPr txBox="1"/>
          <p:nvPr/>
        </p:nvSpPr>
        <p:spPr>
          <a:xfrm>
            <a:off x="1828800" y="2597830"/>
            <a:ext cx="124648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1 2 4 6 7</a:t>
            </a:r>
            <a:endParaRPr lang="hu-HU" dirty="0"/>
          </a:p>
        </p:txBody>
      </p:sp>
      <p:sp>
        <p:nvSpPr>
          <p:cNvPr id="40" name="TextBox 39"/>
          <p:cNvSpPr txBox="1"/>
          <p:nvPr/>
        </p:nvSpPr>
        <p:spPr>
          <a:xfrm>
            <a:off x="6064277" y="2228498"/>
            <a:ext cx="208912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0 1 2 3 4 5 6 7 8 9</a:t>
            </a:r>
            <a:endParaRPr lang="hu-HU" dirty="0"/>
          </a:p>
        </p:txBody>
      </p:sp>
      <p:sp>
        <p:nvSpPr>
          <p:cNvPr id="41" name="Rectangle 40"/>
          <p:cNvSpPr/>
          <p:nvPr/>
        </p:nvSpPr>
        <p:spPr>
          <a:xfrm>
            <a:off x="3916639" y="2159082"/>
            <a:ext cx="1306285" cy="5081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</a:rPr>
              <a:t>?</a:t>
            </a:r>
            <a:endParaRPr lang="hu-HU" sz="3200" b="1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8" idx="3"/>
            <a:endCxn id="41" idx="1"/>
          </p:cNvCxnSpPr>
          <p:nvPr/>
        </p:nvCxnSpPr>
        <p:spPr>
          <a:xfrm>
            <a:off x="3075286" y="2089666"/>
            <a:ext cx="841353" cy="32349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9" idx="3"/>
            <a:endCxn id="41" idx="1"/>
          </p:cNvCxnSpPr>
          <p:nvPr/>
        </p:nvCxnSpPr>
        <p:spPr>
          <a:xfrm flipV="1">
            <a:off x="3075286" y="2413164"/>
            <a:ext cx="841353" cy="36933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1" idx="3"/>
            <a:endCxn id="40" idx="1"/>
          </p:cNvCxnSpPr>
          <p:nvPr/>
        </p:nvCxnSpPr>
        <p:spPr>
          <a:xfrm>
            <a:off x="5222924" y="2413164"/>
            <a:ext cx="84135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371600" y="1910459"/>
            <a:ext cx="578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46" name="TextBox 45"/>
          <p:cNvSpPr txBox="1"/>
          <p:nvPr/>
        </p:nvSpPr>
        <p:spPr>
          <a:xfrm>
            <a:off x="1371600" y="2617537"/>
            <a:ext cx="578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</a:t>
            </a:r>
            <a:endParaRPr lang="hu-H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828800" y="3581400"/>
                <a:ext cx="5486400" cy="2031325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For each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Find the position of I by its local thread </a:t>
                </a:r>
                <a:r>
                  <a:rPr lang="en-US" dirty="0" err="1" smtClean="0"/>
                  <a:t>idx</a:t>
                </a: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Find the position of I in the B array, binary search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The sum of these two values defines the position of I in the result array</a:t>
                </a:r>
              </a:p>
              <a:p>
                <a:r>
                  <a:rPr lang="en-US" dirty="0" smtClean="0"/>
                  <a:t>Copy the elements of B to the empty positions of the result array</a:t>
                </a:r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581400"/>
                <a:ext cx="5486400" cy="2031325"/>
              </a:xfrm>
              <a:prstGeom prst="rect">
                <a:avLst/>
              </a:prstGeom>
              <a:blipFill>
                <a:blip r:embed="rId2"/>
                <a:stretch>
                  <a:fillRect l="-441" t="-587" b="-234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359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SAXPY (</a:t>
            </a:r>
            <a:r>
              <a:rPr lang="hu-HU" dirty="0" err="1"/>
              <a:t>Scaled</a:t>
            </a:r>
            <a:r>
              <a:rPr lang="hu-HU" dirty="0"/>
              <a:t> </a:t>
            </a:r>
            <a:r>
              <a:rPr lang="hu-HU" dirty="0" err="1"/>
              <a:t>Vector</a:t>
            </a:r>
            <a:r>
              <a:rPr lang="hu-HU" dirty="0"/>
              <a:t> </a:t>
            </a:r>
            <a:r>
              <a:rPr lang="hu-HU" dirty="0" err="1"/>
              <a:t>Addition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y = </a:t>
            </a:r>
            <a:r>
              <a:rPr lang="hu-HU" dirty="0" smtClean="0"/>
              <a:t>a * x </a:t>
            </a:r>
            <a:r>
              <a:rPr lang="hu-HU" dirty="0"/>
              <a:t>+ y</a:t>
            </a:r>
          </a:p>
          <a:p>
            <a:pPr lvl="1"/>
            <a:r>
              <a:rPr lang="hu-HU" dirty="0"/>
              <a:t>BLAS</a:t>
            </a:r>
            <a:r>
              <a:rPr lang="en-US" dirty="0"/>
              <a:t> (Basic Linear Algebra Subprograms)</a:t>
            </a:r>
            <a:endParaRPr lang="hu-HU" dirty="0"/>
          </a:p>
        </p:txBody>
      </p:sp>
      <p:sp>
        <p:nvSpPr>
          <p:cNvPr id="9" name="TextBox 8"/>
          <p:cNvSpPr txBox="1"/>
          <p:nvPr/>
        </p:nvSpPr>
        <p:spPr>
          <a:xfrm>
            <a:off x="4264138" y="3429000"/>
            <a:ext cx="5916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9600" b="1" dirty="0" smtClean="0"/>
              <a:t>?</a:t>
            </a:r>
            <a:endParaRPr lang="hu-HU" sz="9600" b="1" dirty="0"/>
          </a:p>
        </p:txBody>
      </p:sp>
    </p:spTree>
    <p:extLst>
      <p:ext uri="{BB962C8B-B14F-4D97-AF65-F5344CB8AC3E}">
        <p14:creationId xmlns:p14="http://schemas.microsoft.com/office/powerpoint/2010/main" val="186522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581399"/>
          </a:xfrm>
        </p:spPr>
        <p:txBody>
          <a:bodyPr/>
          <a:lstStyle/>
          <a:p>
            <a:r>
              <a:rPr lang="en-US" dirty="0" smtClean="0"/>
              <a:t>Radix sort</a:t>
            </a:r>
          </a:p>
          <a:p>
            <a:pPr lvl="1"/>
            <a:r>
              <a:rPr lang="en-US" dirty="0" smtClean="0"/>
              <a:t>Ordering by local values from LSB to MSB</a:t>
            </a:r>
          </a:p>
          <a:p>
            <a:pPr lvl="1"/>
            <a:r>
              <a:rPr lang="en-US" dirty="0" smtClean="0"/>
              <a:t>Put 0 to the left and 1 to the right</a:t>
            </a:r>
          </a:p>
          <a:p>
            <a:pPr lvl="1"/>
            <a:r>
              <a:rPr lang="en-US" dirty="0" smtClean="0"/>
              <a:t>Do not change the relative order of elements that contain 0</a:t>
            </a:r>
          </a:p>
          <a:p>
            <a:pPr lvl="1"/>
            <a:r>
              <a:rPr lang="en-US" dirty="0" smtClean="0"/>
              <a:t>Do not change the relative order of elements that contain 1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451355"/>
              </p:ext>
            </p:extLst>
          </p:nvPr>
        </p:nvGraphicFramePr>
        <p:xfrm>
          <a:off x="1219200" y="4918574"/>
          <a:ext cx="672041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083">
                  <a:extLst>
                    <a:ext uri="{9D8B030D-6E8A-4147-A177-3AD203B41FA5}">
                      <a16:colId xmlns:a16="http://schemas.microsoft.com/office/drawing/2014/main" val="3379299168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4232366834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3635217969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1250235262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2707776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Element#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88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80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Binary form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1110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586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99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Sorting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372459"/>
              </p:ext>
            </p:extLst>
          </p:nvPr>
        </p:nvGraphicFramePr>
        <p:xfrm>
          <a:off x="1219200" y="1371600"/>
          <a:ext cx="672041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083">
                  <a:extLst>
                    <a:ext uri="{9D8B030D-6E8A-4147-A177-3AD203B41FA5}">
                      <a16:colId xmlns:a16="http://schemas.microsoft.com/office/drawing/2014/main" val="3379299168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4232366834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3635217969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1250235262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2707776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Element#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88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80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Binary form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011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111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010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586807"/>
                  </a:ext>
                </a:extLst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4389120" y="3141617"/>
            <a:ext cx="365760" cy="57476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720308"/>
              </p:ext>
            </p:extLst>
          </p:nvPr>
        </p:nvGraphicFramePr>
        <p:xfrm>
          <a:off x="1219200" y="4495800"/>
          <a:ext cx="672041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083">
                  <a:extLst>
                    <a:ext uri="{9D8B030D-6E8A-4147-A177-3AD203B41FA5}">
                      <a16:colId xmlns:a16="http://schemas.microsoft.com/office/drawing/2014/main" val="3379299168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4232366834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3635217969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1250235262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2707776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Element#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88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80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Binary form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111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010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011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586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6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Sorting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4389120" y="3141617"/>
            <a:ext cx="365760" cy="57476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047069"/>
              </p:ext>
            </p:extLst>
          </p:nvPr>
        </p:nvGraphicFramePr>
        <p:xfrm>
          <a:off x="1219200" y="4495800"/>
          <a:ext cx="672041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083">
                  <a:extLst>
                    <a:ext uri="{9D8B030D-6E8A-4147-A177-3AD203B41FA5}">
                      <a16:colId xmlns:a16="http://schemas.microsoft.com/office/drawing/2014/main" val="3379299168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4232366834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3635217969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1250235262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2707776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Element#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88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80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Binary form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5868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797797"/>
              </p:ext>
            </p:extLst>
          </p:nvPr>
        </p:nvGraphicFramePr>
        <p:xfrm>
          <a:off x="1219200" y="1371600"/>
          <a:ext cx="672041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083">
                  <a:extLst>
                    <a:ext uri="{9D8B030D-6E8A-4147-A177-3AD203B41FA5}">
                      <a16:colId xmlns:a16="http://schemas.microsoft.com/office/drawing/2014/main" val="3379299168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4232366834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3635217969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1250235262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2707776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Element#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88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80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Binary form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586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23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Sorting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4389120" y="3141617"/>
            <a:ext cx="365760" cy="57476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081941"/>
              </p:ext>
            </p:extLst>
          </p:nvPr>
        </p:nvGraphicFramePr>
        <p:xfrm>
          <a:off x="1219200" y="1371600"/>
          <a:ext cx="672041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083">
                  <a:extLst>
                    <a:ext uri="{9D8B030D-6E8A-4147-A177-3AD203B41FA5}">
                      <a16:colId xmlns:a16="http://schemas.microsoft.com/office/drawing/2014/main" val="3379299168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4232366834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3635217969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1250235262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2707776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Element#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88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80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Binary form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5868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653467"/>
              </p:ext>
            </p:extLst>
          </p:nvPr>
        </p:nvGraphicFramePr>
        <p:xfrm>
          <a:off x="1219200" y="4495800"/>
          <a:ext cx="672041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083">
                  <a:extLst>
                    <a:ext uri="{9D8B030D-6E8A-4147-A177-3AD203B41FA5}">
                      <a16:colId xmlns:a16="http://schemas.microsoft.com/office/drawing/2014/main" val="3379299168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4232366834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3635217969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1250235262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2707776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Element#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88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80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Binary form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586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7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Sorting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4389120" y="3141617"/>
            <a:ext cx="365760" cy="57476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046759"/>
              </p:ext>
            </p:extLst>
          </p:nvPr>
        </p:nvGraphicFramePr>
        <p:xfrm>
          <a:off x="1219200" y="1371600"/>
          <a:ext cx="672041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083">
                  <a:extLst>
                    <a:ext uri="{9D8B030D-6E8A-4147-A177-3AD203B41FA5}">
                      <a16:colId xmlns:a16="http://schemas.microsoft.com/office/drawing/2014/main" val="3379299168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4232366834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3635217969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1250235262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2707776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Element#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88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80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Binary form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001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110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111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5868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84444"/>
              </p:ext>
            </p:extLst>
          </p:nvPr>
        </p:nvGraphicFramePr>
        <p:xfrm>
          <a:off x="1219200" y="4495800"/>
          <a:ext cx="672041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083">
                  <a:extLst>
                    <a:ext uri="{9D8B030D-6E8A-4147-A177-3AD203B41FA5}">
                      <a16:colId xmlns:a16="http://schemas.microsoft.com/office/drawing/2014/main" val="3379299168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4232366834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3635217969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1250235262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2707776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Element#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88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80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Binary form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001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111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110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586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17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Sorting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calculate the position of an element?</a:t>
            </a:r>
          </a:p>
          <a:p>
            <a:pPr lvl="1"/>
            <a:r>
              <a:rPr lang="en-US" dirty="0" smtClean="0"/>
              <a:t>Count the number of 0 and 1</a:t>
            </a:r>
          </a:p>
          <a:p>
            <a:pPr lvl="1"/>
            <a:r>
              <a:rPr lang="en-US" dirty="0" smtClean="0"/>
              <a:t>Calculate the relative position of each element in its own corresponding group</a:t>
            </a:r>
          </a:p>
          <a:p>
            <a:pPr lvl="1"/>
            <a:r>
              <a:rPr lang="en-US" dirty="0" smtClean="0"/>
              <a:t>The sum of these two values indicates the position in the result</a:t>
            </a:r>
            <a:endParaRPr lang="hu-H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086533"/>
              </p:ext>
            </p:extLst>
          </p:nvPr>
        </p:nvGraphicFramePr>
        <p:xfrm>
          <a:off x="1219200" y="4918574"/>
          <a:ext cx="672041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083">
                  <a:extLst>
                    <a:ext uri="{9D8B030D-6E8A-4147-A177-3AD203B41FA5}">
                      <a16:colId xmlns:a16="http://schemas.microsoft.com/office/drawing/2014/main" val="3379299168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4232366834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3635217969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1250235262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2707776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Element#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88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80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Binary form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1110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586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52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Sorting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number of </a:t>
            </a:r>
            <a:r>
              <a:rPr lang="en-US" sz="4400" dirty="0" smtClean="0"/>
              <a:t>0</a:t>
            </a:r>
            <a:r>
              <a:rPr lang="en-US" dirty="0" smtClean="0"/>
              <a:t>s and </a:t>
            </a:r>
            <a:r>
              <a:rPr lang="en-US" sz="4400" dirty="0" smtClean="0"/>
              <a:t>1</a:t>
            </a:r>
            <a:r>
              <a:rPr lang="en-US" dirty="0" smtClean="0"/>
              <a:t>s</a:t>
            </a:r>
            <a:endParaRPr lang="hu-H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830901"/>
              </p:ext>
            </p:extLst>
          </p:nvPr>
        </p:nvGraphicFramePr>
        <p:xfrm>
          <a:off x="1219200" y="1981200"/>
          <a:ext cx="672041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083">
                  <a:extLst>
                    <a:ext uri="{9D8B030D-6E8A-4147-A177-3AD203B41FA5}">
                      <a16:colId xmlns:a16="http://schemas.microsoft.com/office/drawing/2014/main" val="3379299168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4232366834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3635217969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1250235262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2707776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Element#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88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80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Binary form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011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111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010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5868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907432"/>
              </p:ext>
            </p:extLst>
          </p:nvPr>
        </p:nvGraphicFramePr>
        <p:xfrm>
          <a:off x="2667000" y="3581400"/>
          <a:ext cx="3810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>
                  <a:extLst>
                    <a:ext uri="{9D8B030D-6E8A-4147-A177-3AD203B41FA5}">
                      <a16:colId xmlns:a16="http://schemas.microsoft.com/office/drawing/2014/main" val="79701212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736038304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42581837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r>
                        <a:rPr lang="en-US" baseline="0" dirty="0" smtClean="0"/>
                        <a:t> bit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bit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129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Histogram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68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Prefix sum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24148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0" y="5105400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The prefix sum is a result of an exclusive scan. It tells the staring index in the result array of the corresponding group (it is more interesting if more bits are considered together)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59240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Sorting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relative position of each element</a:t>
            </a:r>
            <a:endParaRPr lang="hu-H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293171"/>
              </p:ext>
            </p:extLst>
          </p:nvPr>
        </p:nvGraphicFramePr>
        <p:xfrm>
          <a:off x="1219200" y="2087880"/>
          <a:ext cx="672041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083">
                  <a:extLst>
                    <a:ext uri="{9D8B030D-6E8A-4147-A177-3AD203B41FA5}">
                      <a16:colId xmlns:a16="http://schemas.microsoft.com/office/drawing/2014/main" val="3379299168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4232366834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3635217969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1250235262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2707776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Element#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88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80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Binary form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011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111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010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586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</a:rPr>
                        <a:t>Relative positions</a:t>
                      </a:r>
                      <a:endParaRPr lang="en-US" sz="12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8647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</a:rPr>
                        <a:t>New position</a:t>
                      </a:r>
                      <a:endParaRPr lang="en-US" sz="12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2+0=2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0+0=0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0+1=1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2+1=3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88134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931506"/>
              </p:ext>
            </p:extLst>
          </p:nvPr>
        </p:nvGraphicFramePr>
        <p:xfrm>
          <a:off x="1219200" y="5059680"/>
          <a:ext cx="672041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083">
                  <a:extLst>
                    <a:ext uri="{9D8B030D-6E8A-4147-A177-3AD203B41FA5}">
                      <a16:colId xmlns:a16="http://schemas.microsoft.com/office/drawing/2014/main" val="3379299168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4232366834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3635217969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1250235262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2707776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Element#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88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80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Binary form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111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010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011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r>
                        <a:rPr lang="en-US" b="0" noProof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586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1900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Sorting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parts of the radix sort</a:t>
            </a:r>
          </a:p>
          <a:p>
            <a:pPr lvl="1"/>
            <a:r>
              <a:rPr lang="en-US" dirty="0" smtClean="0"/>
              <a:t>Histogram calculation</a:t>
            </a:r>
          </a:p>
          <a:p>
            <a:pPr lvl="1"/>
            <a:r>
              <a:rPr lang="en-US" dirty="0" smtClean="0"/>
              <a:t>Exclusive scan on the histogram</a:t>
            </a:r>
          </a:p>
          <a:p>
            <a:pPr lvl="1"/>
            <a:r>
              <a:rPr lang="en-US" dirty="0" smtClean="0"/>
              <a:t>Calculation of the relative position – exclusive scan on each group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89405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Sorting</a:t>
            </a:r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34924"/>
            <a:ext cx="4495800" cy="618630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//Radix sort by Robert </a:t>
            </a:r>
            <a:r>
              <a:rPr lang="en-US" sz="1200" dirty="0" err="1"/>
              <a:t>Crovell</a:t>
            </a:r>
            <a:r>
              <a:rPr lang="en-US" sz="1200" dirty="0"/>
              <a:t> - </a:t>
            </a:r>
            <a:r>
              <a:rPr lang="en-US" sz="1200" dirty="0" err="1"/>
              <a:t>Nvidia</a:t>
            </a:r>
            <a:endParaRPr lang="en-US" sz="1200" dirty="0"/>
          </a:p>
          <a:p>
            <a:r>
              <a:rPr lang="hu-HU" sz="1200" dirty="0"/>
              <a:t>//</a:t>
            </a:r>
            <a:r>
              <a:rPr lang="hu-HU" sz="1200" dirty="0" err="1"/>
              <a:t>uses</a:t>
            </a:r>
            <a:r>
              <a:rPr lang="hu-HU" sz="1200" dirty="0"/>
              <a:t> </a:t>
            </a:r>
            <a:r>
              <a:rPr lang="hu-HU" sz="1200" dirty="0" err="1"/>
              <a:t>single</a:t>
            </a:r>
            <a:r>
              <a:rPr lang="hu-HU" sz="1200" dirty="0"/>
              <a:t> </a:t>
            </a:r>
            <a:r>
              <a:rPr lang="hu-HU" sz="1200" dirty="0" err="1"/>
              <a:t>warp</a:t>
            </a:r>
            <a:r>
              <a:rPr lang="hu-HU" sz="1200" dirty="0"/>
              <a:t> </a:t>
            </a:r>
            <a:r>
              <a:rPr lang="hu-HU" sz="1200" dirty="0" err="1"/>
              <a:t>only</a:t>
            </a:r>
            <a:endParaRPr lang="hu-HU" sz="1200" dirty="0"/>
          </a:p>
          <a:p>
            <a:endParaRPr lang="hu-HU" sz="1200" dirty="0"/>
          </a:p>
          <a:p>
            <a:r>
              <a:rPr lang="hu-HU" sz="1200" dirty="0"/>
              <a:t>#</a:t>
            </a:r>
            <a:r>
              <a:rPr lang="hu-HU" sz="1200" dirty="0" err="1"/>
              <a:t>include</a:t>
            </a:r>
            <a:r>
              <a:rPr lang="hu-HU" sz="1200" dirty="0"/>
              <a:t> &lt;</a:t>
            </a:r>
            <a:r>
              <a:rPr lang="hu-HU" sz="1200" dirty="0" err="1"/>
              <a:t>stdio.h</a:t>
            </a:r>
            <a:r>
              <a:rPr lang="hu-HU" sz="1200" dirty="0"/>
              <a:t>&gt;</a:t>
            </a:r>
          </a:p>
          <a:p>
            <a:r>
              <a:rPr lang="hu-HU" sz="1200" dirty="0"/>
              <a:t>#</a:t>
            </a:r>
            <a:r>
              <a:rPr lang="hu-HU" sz="1200" dirty="0" err="1"/>
              <a:t>include</a:t>
            </a:r>
            <a:r>
              <a:rPr lang="hu-HU" sz="1200" dirty="0"/>
              <a:t> &lt;</a:t>
            </a:r>
            <a:r>
              <a:rPr lang="hu-HU" sz="1200" dirty="0" err="1"/>
              <a:t>stdlib.h</a:t>
            </a:r>
            <a:r>
              <a:rPr lang="hu-HU" sz="1200" dirty="0" smtClean="0"/>
              <a:t>&gt;</a:t>
            </a:r>
            <a:endParaRPr lang="hu-HU" sz="1200" dirty="0"/>
          </a:p>
          <a:p>
            <a:r>
              <a:rPr lang="hu-HU" sz="1200" dirty="0"/>
              <a:t>#</a:t>
            </a:r>
            <a:r>
              <a:rPr lang="hu-HU" sz="1200" dirty="0" err="1"/>
              <a:t>include</a:t>
            </a:r>
            <a:r>
              <a:rPr lang="hu-HU" sz="1200" dirty="0"/>
              <a:t> "</a:t>
            </a:r>
            <a:r>
              <a:rPr lang="hu-HU" sz="1200" dirty="0" err="1"/>
              <a:t>cuda.h</a:t>
            </a:r>
            <a:r>
              <a:rPr lang="hu-HU" sz="1200" dirty="0"/>
              <a:t>"</a:t>
            </a:r>
          </a:p>
          <a:p>
            <a:endParaRPr lang="hu-HU" sz="1200" dirty="0"/>
          </a:p>
          <a:p>
            <a:r>
              <a:rPr lang="hu-HU" sz="1200" dirty="0"/>
              <a:t>#</a:t>
            </a:r>
            <a:r>
              <a:rPr lang="hu-HU" sz="1200" dirty="0" err="1"/>
              <a:t>define</a:t>
            </a:r>
            <a:r>
              <a:rPr lang="hu-HU" sz="1200" dirty="0"/>
              <a:t> WSIZE 32</a:t>
            </a:r>
          </a:p>
          <a:p>
            <a:r>
              <a:rPr lang="hu-HU" sz="1200" dirty="0"/>
              <a:t>#</a:t>
            </a:r>
            <a:r>
              <a:rPr lang="hu-HU" sz="1200" dirty="0" err="1"/>
              <a:t>define</a:t>
            </a:r>
            <a:r>
              <a:rPr lang="hu-HU" sz="1200" dirty="0"/>
              <a:t> LOOPS 100000</a:t>
            </a:r>
          </a:p>
          <a:p>
            <a:r>
              <a:rPr lang="hu-HU" sz="1200" dirty="0"/>
              <a:t>#</a:t>
            </a:r>
            <a:r>
              <a:rPr lang="hu-HU" sz="1200" dirty="0" err="1"/>
              <a:t>define</a:t>
            </a:r>
            <a:r>
              <a:rPr lang="hu-HU" sz="1200" dirty="0"/>
              <a:t> UPPER_BIT 31</a:t>
            </a:r>
          </a:p>
          <a:p>
            <a:r>
              <a:rPr lang="hu-HU" sz="1200" dirty="0"/>
              <a:t>#</a:t>
            </a:r>
            <a:r>
              <a:rPr lang="hu-HU" sz="1200" dirty="0" err="1"/>
              <a:t>define</a:t>
            </a:r>
            <a:r>
              <a:rPr lang="hu-HU" sz="1200" dirty="0"/>
              <a:t> LOWER_BIT 0</a:t>
            </a:r>
          </a:p>
          <a:p>
            <a:endParaRPr lang="hu-HU" sz="1200" dirty="0"/>
          </a:p>
          <a:p>
            <a:r>
              <a:rPr lang="hu-HU" sz="1200" dirty="0"/>
              <a:t>__</a:t>
            </a:r>
            <a:r>
              <a:rPr lang="hu-HU" sz="1200" dirty="0" err="1"/>
              <a:t>device</a:t>
            </a:r>
            <a:r>
              <a:rPr lang="hu-HU" sz="1200" dirty="0"/>
              <a:t>__ </a:t>
            </a:r>
            <a:r>
              <a:rPr lang="hu-HU" sz="1200" dirty="0" err="1"/>
              <a:t>unsigned</a:t>
            </a:r>
            <a:r>
              <a:rPr lang="hu-HU" sz="1200" dirty="0"/>
              <a:t> int </a:t>
            </a:r>
            <a:r>
              <a:rPr lang="hu-HU" sz="1200" dirty="0" err="1"/>
              <a:t>ddata</a:t>
            </a:r>
            <a:r>
              <a:rPr lang="hu-HU" sz="1200" dirty="0"/>
              <a:t>[WSIZE</a:t>
            </a:r>
            <a:r>
              <a:rPr lang="hu-HU" sz="1200" dirty="0" smtClean="0"/>
              <a:t>];</a:t>
            </a:r>
          </a:p>
          <a:p>
            <a:endParaRPr lang="hu-HU" sz="1200" dirty="0">
              <a:latin typeface="Consolas" pitchFamily="49" charset="0"/>
              <a:cs typeface="Consolas" pitchFamily="49" charset="0"/>
            </a:endParaRPr>
          </a:p>
          <a:p>
            <a:r>
              <a:rPr lang="hu-HU" sz="1200" dirty="0"/>
              <a:t>int main() </a:t>
            </a:r>
            <a:r>
              <a:rPr lang="hu-HU" sz="1200" dirty="0" smtClean="0"/>
              <a:t>{</a:t>
            </a:r>
            <a:endParaRPr lang="hu-HU" sz="1200" dirty="0"/>
          </a:p>
          <a:p>
            <a:r>
              <a:rPr lang="hu-HU" sz="1200" dirty="0" err="1"/>
              <a:t>unsigned</a:t>
            </a:r>
            <a:r>
              <a:rPr lang="hu-HU" sz="1200" dirty="0"/>
              <a:t> int </a:t>
            </a:r>
            <a:r>
              <a:rPr lang="hu-HU" sz="1200" dirty="0" err="1"/>
              <a:t>hdata</a:t>
            </a:r>
            <a:r>
              <a:rPr lang="hu-HU" sz="1200" dirty="0"/>
              <a:t>[WSIZE];</a:t>
            </a:r>
          </a:p>
          <a:p>
            <a:r>
              <a:rPr lang="en-US" sz="1200" dirty="0"/>
              <a:t>for (</a:t>
            </a:r>
            <a:r>
              <a:rPr lang="en-US" sz="1200" dirty="0" err="1"/>
              <a:t>int</a:t>
            </a:r>
            <a:r>
              <a:rPr lang="en-US" sz="1200" dirty="0"/>
              <a:t> </a:t>
            </a:r>
            <a:r>
              <a:rPr lang="en-US" sz="1200" dirty="0" err="1"/>
              <a:t>lcount</a:t>
            </a:r>
            <a:r>
              <a:rPr lang="en-US" sz="1200" dirty="0"/>
              <a:t> = 0; </a:t>
            </a:r>
            <a:r>
              <a:rPr lang="en-US" sz="1200" dirty="0" err="1"/>
              <a:t>lcount</a:t>
            </a:r>
            <a:r>
              <a:rPr lang="en-US" sz="1200" dirty="0"/>
              <a:t> &lt; LOOPS; </a:t>
            </a:r>
            <a:r>
              <a:rPr lang="en-US" sz="1200" dirty="0" err="1"/>
              <a:t>lcount</a:t>
            </a:r>
            <a:r>
              <a:rPr lang="en-US" sz="1200" dirty="0"/>
              <a:t>++) {</a:t>
            </a:r>
          </a:p>
          <a:p>
            <a:pPr lvl="1"/>
            <a:r>
              <a:rPr lang="en-US" sz="1200" dirty="0"/>
              <a:t>unsigned </a:t>
            </a:r>
            <a:r>
              <a:rPr lang="en-US" sz="1200" dirty="0" err="1"/>
              <a:t>int</a:t>
            </a:r>
            <a:r>
              <a:rPr lang="en-US" sz="1200" dirty="0"/>
              <a:t> range = 1U &lt;&lt; UPPER_BIT;</a:t>
            </a:r>
          </a:p>
          <a:p>
            <a:pPr lvl="1"/>
            <a:r>
              <a:rPr lang="nn-NO" sz="1200" dirty="0"/>
              <a:t>for (int i = 0; i &lt; WSIZE; i++) hdata[i] = rand() % range;</a:t>
            </a:r>
          </a:p>
          <a:p>
            <a:pPr lvl="1"/>
            <a:r>
              <a:rPr lang="hu-HU" sz="1200" dirty="0" err="1"/>
              <a:t>cudaMemcpyToSymbol</a:t>
            </a:r>
            <a:r>
              <a:rPr lang="hu-HU" sz="1200" dirty="0"/>
              <a:t>(</a:t>
            </a:r>
            <a:r>
              <a:rPr lang="hu-HU" sz="1200" dirty="0" err="1"/>
              <a:t>ddata</a:t>
            </a:r>
            <a:r>
              <a:rPr lang="hu-HU" sz="1200" dirty="0"/>
              <a:t>, </a:t>
            </a:r>
            <a:r>
              <a:rPr lang="hu-HU" sz="1200" dirty="0" err="1"/>
              <a:t>hdata</a:t>
            </a:r>
            <a:r>
              <a:rPr lang="hu-HU" sz="1200" dirty="0"/>
              <a:t>, WSIZE * </a:t>
            </a:r>
            <a:r>
              <a:rPr lang="hu-HU" sz="1200" dirty="0" err="1"/>
              <a:t>sizeof</a:t>
            </a:r>
            <a:r>
              <a:rPr lang="hu-HU" sz="1200" dirty="0"/>
              <a:t>(</a:t>
            </a:r>
            <a:r>
              <a:rPr lang="hu-HU" sz="1200" dirty="0" err="1"/>
              <a:t>unsigned</a:t>
            </a:r>
            <a:r>
              <a:rPr lang="hu-HU" sz="1200" dirty="0"/>
              <a:t> int));</a:t>
            </a:r>
          </a:p>
          <a:p>
            <a:pPr lvl="1"/>
            <a:r>
              <a:rPr lang="hu-HU" sz="1200" dirty="0" err="1"/>
              <a:t>mykernel</a:t>
            </a:r>
            <a:r>
              <a:rPr lang="hu-HU" sz="1200" dirty="0"/>
              <a:t> &lt;&lt; &lt;1, WSIZE &gt;&gt; &gt;();</a:t>
            </a:r>
          </a:p>
          <a:p>
            <a:pPr lvl="1"/>
            <a:r>
              <a:rPr lang="hu-HU" sz="1200" dirty="0" err="1"/>
              <a:t>cudaMemcpyFromSymbol</a:t>
            </a:r>
            <a:r>
              <a:rPr lang="hu-HU" sz="1200" dirty="0"/>
              <a:t>(</a:t>
            </a:r>
            <a:r>
              <a:rPr lang="hu-HU" sz="1200" dirty="0" err="1"/>
              <a:t>hdata</a:t>
            </a:r>
            <a:r>
              <a:rPr lang="hu-HU" sz="1200" dirty="0"/>
              <a:t>, </a:t>
            </a:r>
            <a:r>
              <a:rPr lang="hu-HU" sz="1200" dirty="0" err="1"/>
              <a:t>ddata</a:t>
            </a:r>
            <a:r>
              <a:rPr lang="hu-HU" sz="1200" dirty="0"/>
              <a:t>, WSIZE * </a:t>
            </a:r>
            <a:r>
              <a:rPr lang="hu-HU" sz="1200" dirty="0" err="1"/>
              <a:t>sizeof</a:t>
            </a:r>
            <a:r>
              <a:rPr lang="hu-HU" sz="1200" dirty="0"/>
              <a:t>(</a:t>
            </a:r>
            <a:r>
              <a:rPr lang="hu-HU" sz="1200" dirty="0" err="1"/>
              <a:t>unsigned</a:t>
            </a:r>
            <a:r>
              <a:rPr lang="hu-HU" sz="1200" dirty="0"/>
              <a:t> int));</a:t>
            </a:r>
          </a:p>
          <a:p>
            <a:pPr lvl="1"/>
            <a:r>
              <a:rPr lang="hu-HU" sz="1200" dirty="0" err="1"/>
              <a:t>for</a:t>
            </a:r>
            <a:r>
              <a:rPr lang="hu-HU" sz="1200" dirty="0"/>
              <a:t> (int i = 0; i &lt; WSIZE - 1; i++) </a:t>
            </a:r>
            <a:r>
              <a:rPr lang="hu-HU" sz="1200" dirty="0" err="1"/>
              <a:t>if</a:t>
            </a:r>
            <a:r>
              <a:rPr lang="hu-HU" sz="1200" dirty="0"/>
              <a:t> (</a:t>
            </a:r>
            <a:r>
              <a:rPr lang="hu-HU" sz="1200" dirty="0" err="1"/>
              <a:t>hdata</a:t>
            </a:r>
            <a:r>
              <a:rPr lang="hu-HU" sz="1200" dirty="0"/>
              <a:t>[i] &gt; </a:t>
            </a:r>
            <a:r>
              <a:rPr lang="hu-HU" sz="1200" dirty="0" err="1"/>
              <a:t>hdata</a:t>
            </a:r>
            <a:r>
              <a:rPr lang="hu-HU" sz="1200" dirty="0"/>
              <a:t>[i + 1]) { </a:t>
            </a:r>
            <a:r>
              <a:rPr lang="hu-HU" sz="1200" dirty="0" err="1"/>
              <a:t>printf</a:t>
            </a:r>
            <a:r>
              <a:rPr lang="hu-HU" sz="1200" dirty="0"/>
              <a:t>("sort </a:t>
            </a:r>
            <a:r>
              <a:rPr lang="hu-HU" sz="1200" dirty="0" err="1"/>
              <a:t>error</a:t>
            </a:r>
            <a:r>
              <a:rPr lang="hu-HU" sz="1200" dirty="0"/>
              <a:t> </a:t>
            </a:r>
            <a:r>
              <a:rPr lang="hu-HU" sz="1200" dirty="0" err="1"/>
              <a:t>at</a:t>
            </a:r>
            <a:r>
              <a:rPr lang="hu-HU" sz="1200" dirty="0"/>
              <a:t> </a:t>
            </a:r>
            <a:r>
              <a:rPr lang="hu-HU" sz="1200" dirty="0" err="1"/>
              <a:t>loop</a:t>
            </a:r>
            <a:r>
              <a:rPr lang="hu-HU" sz="1200" dirty="0"/>
              <a:t> %d, </a:t>
            </a:r>
            <a:r>
              <a:rPr lang="hu-HU" sz="1200" dirty="0" err="1"/>
              <a:t>hdata</a:t>
            </a:r>
            <a:r>
              <a:rPr lang="hu-HU" sz="1200" dirty="0"/>
              <a:t>[%d] = %d, </a:t>
            </a:r>
            <a:r>
              <a:rPr lang="hu-HU" sz="1200" dirty="0" err="1"/>
              <a:t>hdata</a:t>
            </a:r>
            <a:r>
              <a:rPr lang="hu-HU" sz="1200" dirty="0"/>
              <a:t>[%d] = %d\n", </a:t>
            </a:r>
            <a:r>
              <a:rPr lang="hu-HU" sz="1200" dirty="0" err="1"/>
              <a:t>lcount</a:t>
            </a:r>
            <a:r>
              <a:rPr lang="hu-HU" sz="1200" dirty="0"/>
              <a:t>, i, </a:t>
            </a:r>
            <a:r>
              <a:rPr lang="hu-HU" sz="1200" dirty="0" err="1"/>
              <a:t>hdata</a:t>
            </a:r>
            <a:r>
              <a:rPr lang="hu-HU" sz="1200" dirty="0"/>
              <a:t>[i], i + 1, </a:t>
            </a:r>
            <a:r>
              <a:rPr lang="hu-HU" sz="1200" dirty="0" err="1"/>
              <a:t>hdata</a:t>
            </a:r>
            <a:r>
              <a:rPr lang="hu-HU" sz="1200" dirty="0"/>
              <a:t>[i + 1]); </a:t>
            </a:r>
            <a:r>
              <a:rPr lang="hu-HU" sz="1200" dirty="0" err="1"/>
              <a:t>return</a:t>
            </a:r>
            <a:r>
              <a:rPr lang="hu-HU" sz="1200" dirty="0"/>
              <a:t> 1; }</a:t>
            </a:r>
          </a:p>
          <a:p>
            <a:pPr lvl="1"/>
            <a:r>
              <a:rPr lang="hu-HU" sz="1200" dirty="0"/>
              <a:t>// </a:t>
            </a:r>
            <a:r>
              <a:rPr lang="hu-HU" sz="1200" dirty="0" err="1"/>
              <a:t>printf</a:t>
            </a:r>
            <a:r>
              <a:rPr lang="hu-HU" sz="1200" dirty="0"/>
              <a:t>("</a:t>
            </a:r>
            <a:r>
              <a:rPr lang="hu-HU" sz="1200" dirty="0" err="1"/>
              <a:t>sorted</a:t>
            </a:r>
            <a:r>
              <a:rPr lang="hu-HU" sz="1200" dirty="0"/>
              <a:t> </a:t>
            </a:r>
            <a:r>
              <a:rPr lang="hu-HU" sz="1200" dirty="0" err="1"/>
              <a:t>data</a:t>
            </a:r>
            <a:r>
              <a:rPr lang="hu-HU" sz="1200" dirty="0"/>
              <a:t>:\n");</a:t>
            </a:r>
          </a:p>
          <a:p>
            <a:pPr lvl="1"/>
            <a:r>
              <a:rPr lang="nn-NO" sz="1200" dirty="0"/>
              <a:t>//for (int i = 0; i &lt; WSIZE; i++) printf("%u\n", hdata[i]);</a:t>
            </a:r>
          </a:p>
          <a:p>
            <a:r>
              <a:rPr lang="hu-HU" sz="1200" dirty="0"/>
              <a:t>}</a:t>
            </a:r>
          </a:p>
          <a:p>
            <a:r>
              <a:rPr lang="hu-HU" sz="1200" dirty="0" err="1"/>
              <a:t>printf</a:t>
            </a:r>
            <a:r>
              <a:rPr lang="hu-HU" sz="1200" dirty="0"/>
              <a:t>("</a:t>
            </a:r>
            <a:r>
              <a:rPr lang="hu-HU" sz="1200" dirty="0" err="1"/>
              <a:t>Success</a:t>
            </a:r>
            <a:r>
              <a:rPr lang="hu-HU" sz="1200" dirty="0"/>
              <a:t>!\n");</a:t>
            </a:r>
          </a:p>
          <a:p>
            <a:r>
              <a:rPr lang="hu-HU" sz="1200" dirty="0" err="1"/>
              <a:t>return</a:t>
            </a:r>
            <a:r>
              <a:rPr lang="hu-HU" sz="1200" dirty="0"/>
              <a:t> 0;</a:t>
            </a:r>
          </a:p>
          <a:p>
            <a:r>
              <a:rPr lang="hu-HU" sz="1200" dirty="0"/>
              <a:t>}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8200" y="534924"/>
            <a:ext cx="4495800" cy="618630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200" dirty="0"/>
              <a:t>__</a:t>
            </a:r>
            <a:r>
              <a:rPr lang="hu-HU" sz="1200" dirty="0" err="1"/>
              <a:t>global</a:t>
            </a:r>
            <a:r>
              <a:rPr lang="hu-HU" sz="1200" dirty="0"/>
              <a:t>__ </a:t>
            </a:r>
            <a:r>
              <a:rPr lang="hu-HU" sz="1200" dirty="0" err="1"/>
              <a:t>void</a:t>
            </a:r>
            <a:r>
              <a:rPr lang="hu-HU" sz="1200" dirty="0"/>
              <a:t> </a:t>
            </a:r>
            <a:r>
              <a:rPr lang="hu-HU" sz="1200" dirty="0" err="1"/>
              <a:t>mykernel</a:t>
            </a:r>
            <a:r>
              <a:rPr lang="hu-HU" sz="1200" dirty="0"/>
              <a:t>() {</a:t>
            </a:r>
          </a:p>
          <a:p>
            <a:r>
              <a:rPr lang="en-US" sz="1200" dirty="0"/>
              <a:t>__shared__ volatile unsigned </a:t>
            </a:r>
            <a:r>
              <a:rPr lang="en-US" sz="1200" dirty="0" err="1"/>
              <a:t>int</a:t>
            </a:r>
            <a:r>
              <a:rPr lang="en-US" sz="1200" dirty="0"/>
              <a:t> </a:t>
            </a:r>
            <a:r>
              <a:rPr lang="en-US" sz="1200" dirty="0" err="1"/>
              <a:t>sdata</a:t>
            </a:r>
            <a:r>
              <a:rPr lang="en-US" sz="1200" dirty="0"/>
              <a:t>[WSIZE * 2];</a:t>
            </a:r>
          </a:p>
          <a:p>
            <a:r>
              <a:rPr lang="en-US" sz="1200" dirty="0"/>
              <a:t>// load from global into shared variable</a:t>
            </a:r>
          </a:p>
          <a:p>
            <a:r>
              <a:rPr lang="hu-HU" sz="1200" dirty="0" err="1"/>
              <a:t>sdata</a:t>
            </a:r>
            <a:r>
              <a:rPr lang="hu-HU" sz="1200" dirty="0"/>
              <a:t>[</a:t>
            </a:r>
            <a:r>
              <a:rPr lang="hu-HU" sz="1200" dirty="0" err="1"/>
              <a:t>threadIdx.x</a:t>
            </a:r>
            <a:r>
              <a:rPr lang="hu-HU" sz="1200" dirty="0"/>
              <a:t>] = </a:t>
            </a:r>
            <a:r>
              <a:rPr lang="hu-HU" sz="1200" dirty="0" err="1"/>
              <a:t>ddata</a:t>
            </a:r>
            <a:r>
              <a:rPr lang="hu-HU" sz="1200" dirty="0"/>
              <a:t>[</a:t>
            </a:r>
            <a:r>
              <a:rPr lang="hu-HU" sz="1200" dirty="0" err="1"/>
              <a:t>threadIdx.x</a:t>
            </a:r>
            <a:r>
              <a:rPr lang="hu-HU" sz="1200" dirty="0"/>
              <a:t>];</a:t>
            </a:r>
          </a:p>
          <a:p>
            <a:r>
              <a:rPr lang="en-US" sz="1200" dirty="0"/>
              <a:t>unsigned </a:t>
            </a:r>
            <a:r>
              <a:rPr lang="en-US" sz="1200" dirty="0" err="1"/>
              <a:t>int</a:t>
            </a:r>
            <a:r>
              <a:rPr lang="en-US" sz="1200" dirty="0"/>
              <a:t> bitmask = 1 &lt;&lt; LOWER_BIT;</a:t>
            </a:r>
          </a:p>
          <a:p>
            <a:r>
              <a:rPr lang="hu-HU" sz="1200" dirty="0" err="1"/>
              <a:t>unsigned</a:t>
            </a:r>
            <a:r>
              <a:rPr lang="hu-HU" sz="1200" dirty="0"/>
              <a:t> int </a:t>
            </a:r>
            <a:r>
              <a:rPr lang="hu-HU" sz="1200" dirty="0" err="1"/>
              <a:t>offset</a:t>
            </a:r>
            <a:r>
              <a:rPr lang="hu-HU" sz="1200" dirty="0"/>
              <a:t> = 0;</a:t>
            </a:r>
          </a:p>
          <a:p>
            <a:r>
              <a:rPr lang="en-US" sz="1200" dirty="0"/>
              <a:t>unsigned </a:t>
            </a:r>
            <a:r>
              <a:rPr lang="en-US" sz="1200" dirty="0" err="1"/>
              <a:t>int</a:t>
            </a:r>
            <a:r>
              <a:rPr lang="en-US" sz="1200" dirty="0"/>
              <a:t> </a:t>
            </a:r>
            <a:r>
              <a:rPr lang="en-US" sz="1200" dirty="0" err="1"/>
              <a:t>thrmask</a:t>
            </a:r>
            <a:r>
              <a:rPr lang="en-US" sz="1200" dirty="0"/>
              <a:t> = 0xFFFFFFFFU &lt;&lt; </a:t>
            </a:r>
            <a:r>
              <a:rPr lang="en-US" sz="1200" dirty="0" err="1"/>
              <a:t>threadIdx.x</a:t>
            </a:r>
            <a:r>
              <a:rPr lang="en-US" sz="1200" dirty="0"/>
              <a:t>;</a:t>
            </a:r>
          </a:p>
          <a:p>
            <a:r>
              <a:rPr lang="hu-HU" sz="1200" dirty="0" err="1"/>
              <a:t>unsigned</a:t>
            </a:r>
            <a:r>
              <a:rPr lang="hu-HU" sz="1200" dirty="0"/>
              <a:t> int </a:t>
            </a:r>
            <a:r>
              <a:rPr lang="hu-HU" sz="1200" dirty="0" err="1"/>
              <a:t>mypos</a:t>
            </a:r>
            <a:r>
              <a:rPr lang="hu-HU" sz="1200" dirty="0"/>
              <a:t>;</a:t>
            </a:r>
          </a:p>
          <a:p>
            <a:r>
              <a:rPr lang="en-US" sz="1200" dirty="0"/>
              <a:t>//  for each LSB to MSB</a:t>
            </a:r>
          </a:p>
          <a:p>
            <a:r>
              <a:rPr lang="hu-HU" sz="1200" dirty="0" err="1"/>
              <a:t>for</a:t>
            </a:r>
            <a:r>
              <a:rPr lang="hu-HU" sz="1200" dirty="0"/>
              <a:t> (int i = LOWER_BIT; i &lt;= UPPER_BIT; i++)</a:t>
            </a:r>
          </a:p>
          <a:p>
            <a:r>
              <a:rPr lang="hu-HU" sz="1200" dirty="0"/>
              <a:t>{</a:t>
            </a:r>
          </a:p>
          <a:p>
            <a:pPr lvl="1"/>
            <a:r>
              <a:rPr lang="en-US" sz="1200" dirty="0"/>
              <a:t>unsigned </a:t>
            </a:r>
            <a:r>
              <a:rPr lang="en-US" sz="1200" dirty="0" err="1"/>
              <a:t>int</a:t>
            </a:r>
            <a:r>
              <a:rPr lang="en-US" sz="1200" dirty="0"/>
              <a:t> </a:t>
            </a:r>
            <a:r>
              <a:rPr lang="en-US" sz="1200" dirty="0" err="1"/>
              <a:t>mydata</a:t>
            </a:r>
            <a:r>
              <a:rPr lang="en-US" sz="1200" dirty="0"/>
              <a:t> = </a:t>
            </a:r>
            <a:r>
              <a:rPr lang="en-US" sz="1200" dirty="0" err="1"/>
              <a:t>sdata</a:t>
            </a:r>
            <a:r>
              <a:rPr lang="en-US" sz="1200" dirty="0"/>
              <a:t>[((WSIZE - 1) - </a:t>
            </a:r>
            <a:r>
              <a:rPr lang="en-US" sz="1200" dirty="0" err="1"/>
              <a:t>threadIdx.x</a:t>
            </a:r>
            <a:r>
              <a:rPr lang="en-US" sz="1200" dirty="0"/>
              <a:t>) + offset];</a:t>
            </a:r>
          </a:p>
          <a:p>
            <a:pPr lvl="1"/>
            <a:r>
              <a:rPr lang="hu-HU" sz="1200" dirty="0" err="1"/>
              <a:t>unsigned</a:t>
            </a:r>
            <a:r>
              <a:rPr lang="hu-HU" sz="1200" dirty="0"/>
              <a:t> int </a:t>
            </a:r>
            <a:r>
              <a:rPr lang="hu-HU" sz="1200" dirty="0" err="1"/>
              <a:t>mybit</a:t>
            </a:r>
            <a:r>
              <a:rPr lang="hu-HU" sz="1200" dirty="0"/>
              <a:t> = </a:t>
            </a:r>
            <a:r>
              <a:rPr lang="hu-HU" sz="1200" dirty="0" err="1"/>
              <a:t>mydata&amp;bitmask</a:t>
            </a:r>
            <a:r>
              <a:rPr lang="hu-HU" sz="1200" dirty="0"/>
              <a:t>;</a:t>
            </a:r>
          </a:p>
          <a:p>
            <a:pPr lvl="1"/>
            <a:r>
              <a:rPr lang="en-US" sz="1200" dirty="0"/>
              <a:t>// get population of ones and zeroes (cc 2.0 ballot)</a:t>
            </a:r>
          </a:p>
          <a:p>
            <a:pPr lvl="1"/>
            <a:r>
              <a:rPr lang="en-US" sz="1200" dirty="0"/>
              <a:t>unsigned </a:t>
            </a:r>
            <a:r>
              <a:rPr lang="en-US" sz="1200" dirty="0" err="1"/>
              <a:t>int</a:t>
            </a:r>
            <a:r>
              <a:rPr lang="en-US" sz="1200" dirty="0"/>
              <a:t> ones = __ballot(</a:t>
            </a:r>
            <a:r>
              <a:rPr lang="en-US" sz="1200" dirty="0" err="1"/>
              <a:t>mybit</a:t>
            </a:r>
            <a:r>
              <a:rPr lang="en-US" sz="1200" dirty="0"/>
              <a:t>); // cc 2.0</a:t>
            </a:r>
          </a:p>
          <a:p>
            <a:pPr lvl="1"/>
            <a:r>
              <a:rPr lang="hu-HU" sz="1200" dirty="0" err="1"/>
              <a:t>unsigned</a:t>
            </a:r>
            <a:r>
              <a:rPr lang="hu-HU" sz="1200" dirty="0"/>
              <a:t> int </a:t>
            </a:r>
            <a:r>
              <a:rPr lang="hu-HU" sz="1200" dirty="0" err="1"/>
              <a:t>zeroes</a:t>
            </a:r>
            <a:r>
              <a:rPr lang="hu-HU" sz="1200" dirty="0"/>
              <a:t> = ~</a:t>
            </a:r>
            <a:r>
              <a:rPr lang="hu-HU" sz="1200" dirty="0" err="1"/>
              <a:t>ones</a:t>
            </a:r>
            <a:r>
              <a:rPr lang="hu-HU" sz="1200" dirty="0"/>
              <a:t>;</a:t>
            </a:r>
          </a:p>
          <a:p>
            <a:pPr lvl="1"/>
            <a:r>
              <a:rPr lang="en-US" sz="1200" dirty="0"/>
              <a:t>offset ^= WSIZE; // switch ping-pong buffers</a:t>
            </a:r>
          </a:p>
          <a:p>
            <a:pPr lvl="1"/>
            <a:r>
              <a:rPr lang="hu-HU" sz="1200" dirty="0"/>
              <a:t> </a:t>
            </a:r>
            <a:r>
              <a:rPr lang="hu-HU" sz="1200" dirty="0" smtClean="0"/>
              <a:t>	// </a:t>
            </a:r>
            <a:r>
              <a:rPr lang="hu-HU" sz="1200" dirty="0" err="1"/>
              <a:t>do</a:t>
            </a:r>
            <a:r>
              <a:rPr lang="hu-HU" sz="1200" dirty="0"/>
              <a:t> </a:t>
            </a:r>
            <a:r>
              <a:rPr lang="hu-HU" sz="1200" dirty="0" err="1"/>
              <a:t>zeroes</a:t>
            </a:r>
            <a:r>
              <a:rPr lang="hu-HU" sz="1200" dirty="0"/>
              <a:t>, </a:t>
            </a:r>
            <a:r>
              <a:rPr lang="hu-HU" sz="1200" dirty="0" err="1"/>
              <a:t>then</a:t>
            </a:r>
            <a:r>
              <a:rPr lang="hu-HU" sz="1200" dirty="0"/>
              <a:t> </a:t>
            </a:r>
            <a:r>
              <a:rPr lang="hu-HU" sz="1200" dirty="0" err="1"/>
              <a:t>ones</a:t>
            </a:r>
            <a:endParaRPr lang="hu-HU" sz="1200" dirty="0"/>
          </a:p>
          <a:p>
            <a:pPr lvl="1"/>
            <a:r>
              <a:rPr lang="en-US" sz="1200" dirty="0"/>
              <a:t>if (!</a:t>
            </a:r>
            <a:r>
              <a:rPr lang="en-US" sz="1200" dirty="0" err="1"/>
              <a:t>mybit</a:t>
            </a:r>
            <a:r>
              <a:rPr lang="en-US" sz="1200" dirty="0"/>
              <a:t>) // threads with a zero bit</a:t>
            </a:r>
          </a:p>
          <a:p>
            <a:pPr lvl="1"/>
            <a:r>
              <a:rPr lang="hu-HU" sz="1200" dirty="0" smtClean="0"/>
              <a:t>	</a:t>
            </a:r>
            <a:r>
              <a:rPr lang="en-US" sz="1200" dirty="0" smtClean="0"/>
              <a:t>// </a:t>
            </a:r>
            <a:r>
              <a:rPr lang="en-US" sz="1200" dirty="0"/>
              <a:t>get my position in ping-pong buffer</a:t>
            </a:r>
          </a:p>
          <a:p>
            <a:pPr lvl="1"/>
            <a:r>
              <a:rPr lang="hu-HU" sz="1200" dirty="0" err="1"/>
              <a:t>mypos</a:t>
            </a:r>
            <a:r>
              <a:rPr lang="hu-HU" sz="1200" dirty="0"/>
              <a:t> = __</a:t>
            </a:r>
            <a:r>
              <a:rPr lang="hu-HU" sz="1200" dirty="0" err="1"/>
              <a:t>popc</a:t>
            </a:r>
            <a:r>
              <a:rPr lang="hu-HU" sz="1200" dirty="0"/>
              <a:t>(</a:t>
            </a:r>
            <a:r>
              <a:rPr lang="hu-HU" sz="1200" dirty="0" err="1"/>
              <a:t>zeroes&amp;thrmask</a:t>
            </a:r>
            <a:r>
              <a:rPr lang="hu-HU" sz="1200" dirty="0"/>
              <a:t>);</a:t>
            </a:r>
          </a:p>
          <a:p>
            <a:pPr lvl="1"/>
            <a:r>
              <a:rPr lang="en-US" sz="1200" dirty="0"/>
              <a:t>else        // threads with a one bit</a:t>
            </a:r>
          </a:p>
          <a:p>
            <a:pPr lvl="1"/>
            <a:r>
              <a:rPr lang="en-US" sz="1200" dirty="0"/>
              <a:t>// get my position in ping-pong buffer</a:t>
            </a:r>
          </a:p>
          <a:p>
            <a:pPr lvl="1"/>
            <a:r>
              <a:rPr lang="hu-HU" sz="1200" dirty="0" err="1"/>
              <a:t>mypos</a:t>
            </a:r>
            <a:r>
              <a:rPr lang="hu-HU" sz="1200" dirty="0"/>
              <a:t> = __</a:t>
            </a:r>
            <a:r>
              <a:rPr lang="hu-HU" sz="1200" dirty="0" err="1"/>
              <a:t>popc</a:t>
            </a:r>
            <a:r>
              <a:rPr lang="hu-HU" sz="1200" dirty="0"/>
              <a:t>(</a:t>
            </a:r>
            <a:r>
              <a:rPr lang="hu-HU" sz="1200" dirty="0" err="1"/>
              <a:t>zeroes</a:t>
            </a:r>
            <a:r>
              <a:rPr lang="hu-HU" sz="1200" dirty="0"/>
              <a:t>) + __</a:t>
            </a:r>
            <a:r>
              <a:rPr lang="hu-HU" sz="1200" dirty="0" err="1"/>
              <a:t>popc</a:t>
            </a:r>
            <a:r>
              <a:rPr lang="hu-HU" sz="1200" dirty="0"/>
              <a:t>(</a:t>
            </a:r>
            <a:r>
              <a:rPr lang="hu-HU" sz="1200" dirty="0" err="1"/>
              <a:t>ones&amp;thrmask</a:t>
            </a:r>
            <a:r>
              <a:rPr lang="hu-HU" sz="1200" dirty="0"/>
              <a:t>);</a:t>
            </a:r>
          </a:p>
          <a:p>
            <a:pPr lvl="1"/>
            <a:r>
              <a:rPr lang="en-US" sz="1200" dirty="0"/>
              <a:t>// move to buffer  (or use </a:t>
            </a:r>
            <a:r>
              <a:rPr lang="en-US" sz="1200" dirty="0" err="1"/>
              <a:t>shfl</a:t>
            </a:r>
            <a:r>
              <a:rPr lang="en-US" sz="1200" dirty="0"/>
              <a:t> for cc 3.0)</a:t>
            </a:r>
          </a:p>
          <a:p>
            <a:pPr lvl="1"/>
            <a:r>
              <a:rPr lang="hu-HU" sz="1200" dirty="0" err="1"/>
              <a:t>sdata</a:t>
            </a:r>
            <a:r>
              <a:rPr lang="hu-HU" sz="1200" dirty="0"/>
              <a:t>[</a:t>
            </a:r>
            <a:r>
              <a:rPr lang="hu-HU" sz="1200" dirty="0" err="1"/>
              <a:t>mypos</a:t>
            </a:r>
            <a:r>
              <a:rPr lang="hu-HU" sz="1200" dirty="0"/>
              <a:t> - 1 + </a:t>
            </a:r>
            <a:r>
              <a:rPr lang="hu-HU" sz="1200" dirty="0" err="1"/>
              <a:t>offset</a:t>
            </a:r>
            <a:r>
              <a:rPr lang="hu-HU" sz="1200" dirty="0"/>
              <a:t>] = </a:t>
            </a:r>
            <a:r>
              <a:rPr lang="hu-HU" sz="1200" dirty="0" err="1"/>
              <a:t>mydata</a:t>
            </a:r>
            <a:r>
              <a:rPr lang="hu-HU" sz="1200" dirty="0"/>
              <a:t>;</a:t>
            </a:r>
          </a:p>
          <a:p>
            <a:pPr lvl="1"/>
            <a:r>
              <a:rPr lang="hu-HU" sz="1200" dirty="0"/>
              <a:t>// </a:t>
            </a:r>
            <a:r>
              <a:rPr lang="hu-HU" sz="1200" dirty="0" err="1"/>
              <a:t>repeat</a:t>
            </a:r>
            <a:r>
              <a:rPr lang="hu-HU" sz="1200" dirty="0"/>
              <a:t> </a:t>
            </a:r>
            <a:r>
              <a:rPr lang="hu-HU" sz="1200" dirty="0" err="1"/>
              <a:t>for</a:t>
            </a:r>
            <a:r>
              <a:rPr lang="hu-HU" sz="1200" dirty="0"/>
              <a:t> </a:t>
            </a:r>
            <a:r>
              <a:rPr lang="hu-HU" sz="1200" dirty="0" err="1"/>
              <a:t>next</a:t>
            </a:r>
            <a:r>
              <a:rPr lang="hu-HU" sz="1200" dirty="0"/>
              <a:t> bit</a:t>
            </a:r>
          </a:p>
          <a:p>
            <a:pPr lvl="1"/>
            <a:r>
              <a:rPr lang="hu-HU" sz="1200" dirty="0" err="1"/>
              <a:t>bitmask</a:t>
            </a:r>
            <a:r>
              <a:rPr lang="hu-HU" sz="1200" dirty="0"/>
              <a:t> &lt;&lt;= 1;</a:t>
            </a:r>
          </a:p>
          <a:p>
            <a:r>
              <a:rPr lang="hu-HU" sz="1200" dirty="0"/>
              <a:t>}</a:t>
            </a:r>
          </a:p>
          <a:p>
            <a:r>
              <a:rPr lang="hu-HU" sz="1200" dirty="0"/>
              <a:t>// </a:t>
            </a:r>
            <a:r>
              <a:rPr lang="hu-HU" sz="1200" dirty="0" err="1"/>
              <a:t>save</a:t>
            </a:r>
            <a:r>
              <a:rPr lang="hu-HU" sz="1200" dirty="0"/>
              <a:t> </a:t>
            </a:r>
            <a:r>
              <a:rPr lang="hu-HU" sz="1200" dirty="0" err="1"/>
              <a:t>results</a:t>
            </a:r>
            <a:r>
              <a:rPr lang="hu-HU" sz="1200" dirty="0"/>
              <a:t> </a:t>
            </a:r>
            <a:r>
              <a:rPr lang="hu-HU" sz="1200" dirty="0" err="1"/>
              <a:t>to</a:t>
            </a:r>
            <a:r>
              <a:rPr lang="hu-HU" sz="1200" dirty="0"/>
              <a:t> </a:t>
            </a:r>
            <a:r>
              <a:rPr lang="hu-HU" sz="1200" dirty="0" err="1"/>
              <a:t>global</a:t>
            </a:r>
            <a:endParaRPr lang="hu-HU" sz="1200" dirty="0"/>
          </a:p>
          <a:p>
            <a:r>
              <a:rPr lang="hu-HU" sz="1200" dirty="0" err="1"/>
              <a:t>ddata</a:t>
            </a:r>
            <a:r>
              <a:rPr lang="hu-HU" sz="1200" dirty="0"/>
              <a:t>[</a:t>
            </a:r>
            <a:r>
              <a:rPr lang="hu-HU" sz="1200" dirty="0" err="1"/>
              <a:t>threadIdx.x</a:t>
            </a:r>
            <a:r>
              <a:rPr lang="hu-HU" sz="1200" dirty="0"/>
              <a:t>] = </a:t>
            </a:r>
            <a:r>
              <a:rPr lang="hu-HU" sz="1200" dirty="0" err="1"/>
              <a:t>sdata</a:t>
            </a:r>
            <a:r>
              <a:rPr lang="hu-HU" sz="1200" dirty="0"/>
              <a:t>[</a:t>
            </a:r>
            <a:r>
              <a:rPr lang="hu-HU" sz="1200" dirty="0" err="1"/>
              <a:t>threadIdx.x</a:t>
            </a:r>
            <a:r>
              <a:rPr lang="hu-HU" sz="1200" dirty="0"/>
              <a:t> + </a:t>
            </a:r>
            <a:r>
              <a:rPr lang="hu-HU" sz="1200" dirty="0" err="1"/>
              <a:t>offset</a:t>
            </a:r>
            <a:r>
              <a:rPr lang="hu-HU" sz="1200" dirty="0"/>
              <a:t>];</a:t>
            </a:r>
          </a:p>
          <a:p>
            <a:r>
              <a:rPr lang="hu-HU" sz="1200" dirty="0"/>
              <a:t>}</a:t>
            </a:r>
            <a:endParaRPr lang="en-US" sz="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552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MAP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SAXPY (</a:t>
            </a:r>
            <a:r>
              <a:rPr lang="hu-HU" dirty="0" err="1" smtClean="0"/>
              <a:t>Scaled</a:t>
            </a:r>
            <a:r>
              <a:rPr lang="hu-HU" dirty="0" smtClean="0"/>
              <a:t> </a:t>
            </a:r>
            <a:r>
              <a:rPr lang="hu-HU" dirty="0" err="1" smtClean="0"/>
              <a:t>Vector</a:t>
            </a:r>
            <a:r>
              <a:rPr lang="hu-HU" dirty="0" smtClean="0"/>
              <a:t> </a:t>
            </a:r>
            <a:r>
              <a:rPr lang="hu-HU" dirty="0" err="1" smtClean="0"/>
              <a:t>Addition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y = </a:t>
            </a:r>
            <a:r>
              <a:rPr lang="hu-HU" dirty="0" err="1" smtClean="0"/>
              <a:t>ax</a:t>
            </a:r>
            <a:r>
              <a:rPr lang="hu-HU" dirty="0" smtClean="0"/>
              <a:t> + </a:t>
            </a:r>
            <a:r>
              <a:rPr lang="hu-HU" dirty="0" err="1" smtClean="0"/>
              <a:t>y</a:t>
            </a:r>
            <a:endParaRPr lang="hu-HU" dirty="0" smtClean="0"/>
          </a:p>
          <a:p>
            <a:pPr lvl="1"/>
            <a:r>
              <a:rPr lang="hu-HU" dirty="0" smtClean="0"/>
              <a:t>BLAS</a:t>
            </a:r>
            <a:r>
              <a:rPr lang="en-US" dirty="0" smtClean="0"/>
              <a:t> (Basic Linear Algebra Subprograms)</a:t>
            </a:r>
            <a:endParaRPr lang="hu-HU" dirty="0"/>
          </a:p>
        </p:txBody>
      </p:sp>
      <p:sp>
        <p:nvSpPr>
          <p:cNvPr id="4" name="Rectangle 5"/>
          <p:cNvSpPr/>
          <p:nvPr/>
        </p:nvSpPr>
        <p:spPr>
          <a:xfrm>
            <a:off x="685800" y="3200400"/>
            <a:ext cx="1143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>
                <a:solidFill>
                  <a:schemeClr val="tx1"/>
                </a:solidFill>
              </a:rPr>
              <a:t>a</a:t>
            </a:r>
            <a:endParaRPr lang="en-US" sz="2200" b="1" dirty="0" smtClean="0">
              <a:solidFill>
                <a:schemeClr val="tx1"/>
              </a:solidFill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20574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sp>
        <p:nvSpPr>
          <p:cNvPr id="6" name="Rectangle 7"/>
          <p:cNvSpPr/>
          <p:nvPr/>
        </p:nvSpPr>
        <p:spPr>
          <a:xfrm>
            <a:off x="25908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sp>
        <p:nvSpPr>
          <p:cNvPr id="7" name="Rectangle 8"/>
          <p:cNvSpPr/>
          <p:nvPr/>
        </p:nvSpPr>
        <p:spPr>
          <a:xfrm>
            <a:off x="31242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4</a:t>
            </a:r>
          </a:p>
        </p:txBody>
      </p:sp>
      <p:sp>
        <p:nvSpPr>
          <p:cNvPr id="8" name="Rectangle 9"/>
          <p:cNvSpPr/>
          <p:nvPr/>
        </p:nvSpPr>
        <p:spPr>
          <a:xfrm>
            <a:off x="36576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sp>
        <p:nvSpPr>
          <p:cNvPr id="9" name="Rectangle 10"/>
          <p:cNvSpPr/>
          <p:nvPr/>
        </p:nvSpPr>
        <p:spPr>
          <a:xfrm>
            <a:off x="41910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sp>
        <p:nvSpPr>
          <p:cNvPr id="10" name="Rectangle 11"/>
          <p:cNvSpPr/>
          <p:nvPr/>
        </p:nvSpPr>
        <p:spPr>
          <a:xfrm>
            <a:off x="47244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4</a:t>
            </a:r>
          </a:p>
        </p:txBody>
      </p:sp>
      <p:sp>
        <p:nvSpPr>
          <p:cNvPr id="11" name="Rectangle 12"/>
          <p:cNvSpPr/>
          <p:nvPr/>
        </p:nvSpPr>
        <p:spPr>
          <a:xfrm>
            <a:off x="52578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sp>
        <p:nvSpPr>
          <p:cNvPr id="12" name="Rectangle 13"/>
          <p:cNvSpPr/>
          <p:nvPr/>
        </p:nvSpPr>
        <p:spPr>
          <a:xfrm>
            <a:off x="57912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4</a:t>
            </a:r>
          </a:p>
        </p:txBody>
      </p:sp>
      <p:sp>
        <p:nvSpPr>
          <p:cNvPr id="13" name="Rectangle 14"/>
          <p:cNvSpPr/>
          <p:nvPr/>
        </p:nvSpPr>
        <p:spPr>
          <a:xfrm>
            <a:off x="63246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sp>
        <p:nvSpPr>
          <p:cNvPr id="14" name="Rectangle 15"/>
          <p:cNvSpPr/>
          <p:nvPr/>
        </p:nvSpPr>
        <p:spPr>
          <a:xfrm>
            <a:off x="68580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4</a:t>
            </a:r>
          </a:p>
        </p:txBody>
      </p:sp>
      <p:sp>
        <p:nvSpPr>
          <p:cNvPr id="15" name="Rectangle 16"/>
          <p:cNvSpPr/>
          <p:nvPr/>
        </p:nvSpPr>
        <p:spPr>
          <a:xfrm>
            <a:off x="73914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4</a:t>
            </a:r>
          </a:p>
        </p:txBody>
      </p:sp>
      <p:sp>
        <p:nvSpPr>
          <p:cNvPr id="16" name="Rectangle 17"/>
          <p:cNvSpPr/>
          <p:nvPr/>
        </p:nvSpPr>
        <p:spPr>
          <a:xfrm>
            <a:off x="79248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4</a:t>
            </a:r>
          </a:p>
        </p:txBody>
      </p:sp>
      <p:sp>
        <p:nvSpPr>
          <p:cNvPr id="17" name="Rectangle 18"/>
          <p:cNvSpPr/>
          <p:nvPr/>
        </p:nvSpPr>
        <p:spPr>
          <a:xfrm>
            <a:off x="20574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8" name="Rectangle 19"/>
          <p:cNvSpPr/>
          <p:nvPr/>
        </p:nvSpPr>
        <p:spPr>
          <a:xfrm>
            <a:off x="25908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9" name="Rectangle 20"/>
          <p:cNvSpPr/>
          <p:nvPr/>
        </p:nvSpPr>
        <p:spPr>
          <a:xfrm>
            <a:off x="31242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0" name="Rectangle 21"/>
          <p:cNvSpPr/>
          <p:nvPr/>
        </p:nvSpPr>
        <p:spPr>
          <a:xfrm>
            <a:off x="36576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1" name="Rectangle 22"/>
          <p:cNvSpPr/>
          <p:nvPr/>
        </p:nvSpPr>
        <p:spPr>
          <a:xfrm>
            <a:off x="41910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2" name="Rectangle 23"/>
          <p:cNvSpPr/>
          <p:nvPr/>
        </p:nvSpPr>
        <p:spPr>
          <a:xfrm>
            <a:off x="47244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3" name="Rectangle 24"/>
          <p:cNvSpPr/>
          <p:nvPr/>
        </p:nvSpPr>
        <p:spPr>
          <a:xfrm>
            <a:off x="52578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4" name="Rectangle 25"/>
          <p:cNvSpPr/>
          <p:nvPr/>
        </p:nvSpPr>
        <p:spPr>
          <a:xfrm>
            <a:off x="57912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5" name="Rectangle 26"/>
          <p:cNvSpPr/>
          <p:nvPr/>
        </p:nvSpPr>
        <p:spPr>
          <a:xfrm>
            <a:off x="63246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6" name="Rectangle 27"/>
          <p:cNvSpPr/>
          <p:nvPr/>
        </p:nvSpPr>
        <p:spPr>
          <a:xfrm>
            <a:off x="68580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7" name="Rectangle 28"/>
          <p:cNvSpPr/>
          <p:nvPr/>
        </p:nvSpPr>
        <p:spPr>
          <a:xfrm>
            <a:off x="73914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8" name="Rectangle 29"/>
          <p:cNvSpPr/>
          <p:nvPr/>
        </p:nvSpPr>
        <p:spPr>
          <a:xfrm>
            <a:off x="79248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29" name="Rectangle 30"/>
          <p:cNvSpPr/>
          <p:nvPr/>
        </p:nvSpPr>
        <p:spPr>
          <a:xfrm>
            <a:off x="20574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11</a:t>
            </a:r>
          </a:p>
        </p:txBody>
      </p:sp>
      <p:sp>
        <p:nvSpPr>
          <p:cNvPr id="30" name="Rectangle 31"/>
          <p:cNvSpPr/>
          <p:nvPr/>
        </p:nvSpPr>
        <p:spPr>
          <a:xfrm>
            <a:off x="25908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23</a:t>
            </a:r>
          </a:p>
        </p:txBody>
      </p:sp>
      <p:sp>
        <p:nvSpPr>
          <p:cNvPr id="31" name="Rectangle 32"/>
          <p:cNvSpPr/>
          <p:nvPr/>
        </p:nvSpPr>
        <p:spPr>
          <a:xfrm>
            <a:off x="31242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8</a:t>
            </a:r>
            <a:endParaRPr lang="en-US" sz="2200" b="1" dirty="0" smtClean="0"/>
          </a:p>
        </p:txBody>
      </p:sp>
      <p:sp>
        <p:nvSpPr>
          <p:cNvPr id="32" name="Rectangle 33"/>
          <p:cNvSpPr/>
          <p:nvPr/>
        </p:nvSpPr>
        <p:spPr>
          <a:xfrm>
            <a:off x="36576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5</a:t>
            </a:r>
          </a:p>
        </p:txBody>
      </p:sp>
      <p:sp>
        <p:nvSpPr>
          <p:cNvPr id="33" name="Rectangle 34"/>
          <p:cNvSpPr/>
          <p:nvPr/>
        </p:nvSpPr>
        <p:spPr>
          <a:xfrm>
            <a:off x="41910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36</a:t>
            </a:r>
          </a:p>
        </p:txBody>
      </p:sp>
      <p:sp>
        <p:nvSpPr>
          <p:cNvPr id="34" name="Rectangle 35"/>
          <p:cNvSpPr/>
          <p:nvPr/>
        </p:nvSpPr>
        <p:spPr>
          <a:xfrm>
            <a:off x="47244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12</a:t>
            </a:r>
          </a:p>
        </p:txBody>
      </p:sp>
      <p:sp>
        <p:nvSpPr>
          <p:cNvPr id="35" name="Rectangle 36"/>
          <p:cNvSpPr/>
          <p:nvPr/>
        </p:nvSpPr>
        <p:spPr>
          <a:xfrm>
            <a:off x="52578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36</a:t>
            </a:r>
          </a:p>
        </p:txBody>
      </p:sp>
      <p:sp>
        <p:nvSpPr>
          <p:cNvPr id="36" name="Rectangle 37"/>
          <p:cNvSpPr/>
          <p:nvPr/>
        </p:nvSpPr>
        <p:spPr>
          <a:xfrm>
            <a:off x="57912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49</a:t>
            </a:r>
          </a:p>
        </p:txBody>
      </p:sp>
      <p:sp>
        <p:nvSpPr>
          <p:cNvPr id="37" name="Rectangle 38"/>
          <p:cNvSpPr/>
          <p:nvPr/>
        </p:nvSpPr>
        <p:spPr>
          <a:xfrm>
            <a:off x="63246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50</a:t>
            </a:r>
          </a:p>
        </p:txBody>
      </p:sp>
      <p:sp>
        <p:nvSpPr>
          <p:cNvPr id="38" name="Rectangle 39"/>
          <p:cNvSpPr/>
          <p:nvPr/>
        </p:nvSpPr>
        <p:spPr>
          <a:xfrm>
            <a:off x="68580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7</a:t>
            </a:r>
            <a:endParaRPr lang="en-US" sz="2200" b="1" dirty="0" smtClean="0"/>
          </a:p>
        </p:txBody>
      </p:sp>
      <p:sp>
        <p:nvSpPr>
          <p:cNvPr id="39" name="Rectangle 40"/>
          <p:cNvSpPr/>
          <p:nvPr/>
        </p:nvSpPr>
        <p:spPr>
          <a:xfrm>
            <a:off x="73914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9</a:t>
            </a:r>
            <a:endParaRPr lang="en-US" sz="2200" b="1" dirty="0" smtClean="0"/>
          </a:p>
        </p:txBody>
      </p:sp>
      <p:sp>
        <p:nvSpPr>
          <p:cNvPr id="40" name="Rectangle 41"/>
          <p:cNvSpPr/>
          <p:nvPr/>
        </p:nvSpPr>
        <p:spPr>
          <a:xfrm>
            <a:off x="79248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cxnSp>
        <p:nvCxnSpPr>
          <p:cNvPr id="41" name="Straight Arrow Connector 42"/>
          <p:cNvCxnSpPr/>
          <p:nvPr/>
        </p:nvCxnSpPr>
        <p:spPr>
          <a:xfrm>
            <a:off x="2314479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Arrow Connector 43"/>
          <p:cNvCxnSpPr/>
          <p:nvPr/>
        </p:nvCxnSpPr>
        <p:spPr>
          <a:xfrm>
            <a:off x="2847879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Straight Arrow Connector 44"/>
          <p:cNvCxnSpPr/>
          <p:nvPr/>
        </p:nvCxnSpPr>
        <p:spPr>
          <a:xfrm>
            <a:off x="3381279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Straight Arrow Connector 45"/>
          <p:cNvCxnSpPr/>
          <p:nvPr/>
        </p:nvCxnSpPr>
        <p:spPr>
          <a:xfrm>
            <a:off x="3914679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Straight Arrow Connector 46"/>
          <p:cNvCxnSpPr/>
          <p:nvPr/>
        </p:nvCxnSpPr>
        <p:spPr>
          <a:xfrm>
            <a:off x="4448079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Straight Arrow Connector 47"/>
          <p:cNvCxnSpPr/>
          <p:nvPr/>
        </p:nvCxnSpPr>
        <p:spPr>
          <a:xfrm>
            <a:off x="4981479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7" name="Straight Arrow Connector 48"/>
          <p:cNvCxnSpPr/>
          <p:nvPr/>
        </p:nvCxnSpPr>
        <p:spPr>
          <a:xfrm>
            <a:off x="5514879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" name="Straight Arrow Connector 49"/>
          <p:cNvCxnSpPr/>
          <p:nvPr/>
        </p:nvCxnSpPr>
        <p:spPr>
          <a:xfrm>
            <a:off x="6048279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9" name="Straight Arrow Connector 50"/>
          <p:cNvCxnSpPr/>
          <p:nvPr/>
        </p:nvCxnSpPr>
        <p:spPr>
          <a:xfrm>
            <a:off x="6553200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0" name="Straight Arrow Connector 51"/>
          <p:cNvCxnSpPr/>
          <p:nvPr/>
        </p:nvCxnSpPr>
        <p:spPr>
          <a:xfrm>
            <a:off x="7086600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1" name="Straight Arrow Connector 52"/>
          <p:cNvCxnSpPr/>
          <p:nvPr/>
        </p:nvCxnSpPr>
        <p:spPr>
          <a:xfrm>
            <a:off x="7620000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2" name="Straight Arrow Connector 53"/>
          <p:cNvCxnSpPr/>
          <p:nvPr/>
        </p:nvCxnSpPr>
        <p:spPr>
          <a:xfrm>
            <a:off x="8153400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3" name="Rectangle 54"/>
          <p:cNvSpPr/>
          <p:nvPr/>
        </p:nvSpPr>
        <p:spPr>
          <a:xfrm>
            <a:off x="685800" y="5791200"/>
            <a:ext cx="1143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54" name="Rectangle 55"/>
          <p:cNvSpPr/>
          <p:nvPr/>
        </p:nvSpPr>
        <p:spPr>
          <a:xfrm>
            <a:off x="685800" y="4572000"/>
            <a:ext cx="1143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55" name="Rectangle 56"/>
          <p:cNvSpPr/>
          <p:nvPr/>
        </p:nvSpPr>
        <p:spPr>
          <a:xfrm>
            <a:off x="20574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3</a:t>
            </a:r>
            <a:endParaRPr lang="en-US" sz="2200" b="1" dirty="0" smtClean="0"/>
          </a:p>
        </p:txBody>
      </p:sp>
      <p:sp>
        <p:nvSpPr>
          <p:cNvPr id="56" name="Rectangle 57"/>
          <p:cNvSpPr/>
          <p:nvPr/>
        </p:nvSpPr>
        <p:spPr>
          <a:xfrm>
            <a:off x="25908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7</a:t>
            </a:r>
            <a:endParaRPr lang="en-US" sz="2200" b="1" dirty="0" smtClean="0"/>
          </a:p>
        </p:txBody>
      </p:sp>
      <p:sp>
        <p:nvSpPr>
          <p:cNvPr id="57" name="Rectangle 58"/>
          <p:cNvSpPr/>
          <p:nvPr/>
        </p:nvSpPr>
        <p:spPr>
          <a:xfrm>
            <a:off x="31242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0</a:t>
            </a:r>
            <a:endParaRPr lang="en-US" sz="2200" b="1" dirty="0" smtClean="0"/>
          </a:p>
        </p:txBody>
      </p:sp>
      <p:sp>
        <p:nvSpPr>
          <p:cNvPr id="58" name="Rectangle 59"/>
          <p:cNvSpPr/>
          <p:nvPr/>
        </p:nvSpPr>
        <p:spPr>
          <a:xfrm>
            <a:off x="36576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1</a:t>
            </a:r>
          </a:p>
        </p:txBody>
      </p:sp>
      <p:sp>
        <p:nvSpPr>
          <p:cNvPr id="59" name="Rectangle 60"/>
          <p:cNvSpPr/>
          <p:nvPr/>
        </p:nvSpPr>
        <p:spPr>
          <a:xfrm>
            <a:off x="41910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sp>
        <p:nvSpPr>
          <p:cNvPr id="60" name="Rectangle 61"/>
          <p:cNvSpPr/>
          <p:nvPr/>
        </p:nvSpPr>
        <p:spPr>
          <a:xfrm>
            <a:off x="47244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0</a:t>
            </a:r>
            <a:endParaRPr lang="en-US" sz="2200" b="1" dirty="0" smtClean="0"/>
          </a:p>
        </p:txBody>
      </p:sp>
      <p:sp>
        <p:nvSpPr>
          <p:cNvPr id="61" name="Rectangle 62"/>
          <p:cNvSpPr/>
          <p:nvPr/>
        </p:nvSpPr>
        <p:spPr>
          <a:xfrm>
            <a:off x="52578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0</a:t>
            </a:r>
            <a:endParaRPr lang="en-US" sz="2200" b="1" dirty="0" smtClean="0"/>
          </a:p>
        </p:txBody>
      </p:sp>
      <p:sp>
        <p:nvSpPr>
          <p:cNvPr id="62" name="Rectangle 63"/>
          <p:cNvSpPr/>
          <p:nvPr/>
        </p:nvSpPr>
        <p:spPr>
          <a:xfrm>
            <a:off x="57912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sp>
        <p:nvSpPr>
          <p:cNvPr id="63" name="Rectangle 64"/>
          <p:cNvSpPr/>
          <p:nvPr/>
        </p:nvSpPr>
        <p:spPr>
          <a:xfrm>
            <a:off x="63246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5</a:t>
            </a:r>
          </a:p>
        </p:txBody>
      </p:sp>
      <p:sp>
        <p:nvSpPr>
          <p:cNvPr id="64" name="Rectangle 65"/>
          <p:cNvSpPr/>
          <p:nvPr/>
        </p:nvSpPr>
        <p:spPr>
          <a:xfrm>
            <a:off x="68580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3</a:t>
            </a:r>
            <a:endParaRPr lang="en-US" sz="2200" b="1" dirty="0" smtClean="0"/>
          </a:p>
        </p:txBody>
      </p:sp>
      <p:sp>
        <p:nvSpPr>
          <p:cNvPr id="65" name="Rectangle 66"/>
          <p:cNvSpPr/>
          <p:nvPr/>
        </p:nvSpPr>
        <p:spPr>
          <a:xfrm>
            <a:off x="73914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1</a:t>
            </a:r>
            <a:endParaRPr lang="en-US" sz="2200" b="1" dirty="0" smtClean="0"/>
          </a:p>
        </p:txBody>
      </p:sp>
      <p:sp>
        <p:nvSpPr>
          <p:cNvPr id="66" name="Rectangle 67"/>
          <p:cNvSpPr/>
          <p:nvPr/>
        </p:nvSpPr>
        <p:spPr>
          <a:xfrm>
            <a:off x="79248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0</a:t>
            </a:r>
            <a:endParaRPr lang="en-US" sz="2200" b="1" dirty="0" smtClean="0"/>
          </a:p>
        </p:txBody>
      </p:sp>
      <p:sp>
        <p:nvSpPr>
          <p:cNvPr id="67" name="Rectangle 68"/>
          <p:cNvSpPr/>
          <p:nvPr/>
        </p:nvSpPr>
        <p:spPr>
          <a:xfrm>
            <a:off x="685800" y="3733800"/>
            <a:ext cx="1143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68" name="Rectangle 69"/>
          <p:cNvSpPr/>
          <p:nvPr/>
        </p:nvSpPr>
        <p:spPr>
          <a:xfrm>
            <a:off x="20574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2</a:t>
            </a:r>
          </a:p>
        </p:txBody>
      </p:sp>
      <p:sp>
        <p:nvSpPr>
          <p:cNvPr id="69" name="Rectangle 70"/>
          <p:cNvSpPr/>
          <p:nvPr/>
        </p:nvSpPr>
        <p:spPr>
          <a:xfrm>
            <a:off x="25908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4</a:t>
            </a:r>
          </a:p>
        </p:txBody>
      </p:sp>
      <p:sp>
        <p:nvSpPr>
          <p:cNvPr id="70" name="Rectangle 71"/>
          <p:cNvSpPr/>
          <p:nvPr/>
        </p:nvSpPr>
        <p:spPr>
          <a:xfrm>
            <a:off x="31242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2</a:t>
            </a:r>
          </a:p>
        </p:txBody>
      </p:sp>
      <p:sp>
        <p:nvSpPr>
          <p:cNvPr id="71" name="Rectangle 72"/>
          <p:cNvSpPr/>
          <p:nvPr/>
        </p:nvSpPr>
        <p:spPr>
          <a:xfrm>
            <a:off x="36576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1</a:t>
            </a:r>
          </a:p>
        </p:txBody>
      </p:sp>
      <p:sp>
        <p:nvSpPr>
          <p:cNvPr id="72" name="Rectangle 73"/>
          <p:cNvSpPr/>
          <p:nvPr/>
        </p:nvSpPr>
        <p:spPr>
          <a:xfrm>
            <a:off x="41910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8</a:t>
            </a:r>
          </a:p>
        </p:txBody>
      </p:sp>
      <p:sp>
        <p:nvSpPr>
          <p:cNvPr id="73" name="Rectangle 74"/>
          <p:cNvSpPr/>
          <p:nvPr/>
        </p:nvSpPr>
        <p:spPr>
          <a:xfrm>
            <a:off x="47244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3</a:t>
            </a:r>
          </a:p>
        </p:txBody>
      </p:sp>
      <p:sp>
        <p:nvSpPr>
          <p:cNvPr id="74" name="Rectangle 75"/>
          <p:cNvSpPr/>
          <p:nvPr/>
        </p:nvSpPr>
        <p:spPr>
          <a:xfrm>
            <a:off x="52578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9</a:t>
            </a:r>
          </a:p>
        </p:txBody>
      </p:sp>
      <p:sp>
        <p:nvSpPr>
          <p:cNvPr id="75" name="Rectangle 76"/>
          <p:cNvSpPr/>
          <p:nvPr/>
        </p:nvSpPr>
        <p:spPr>
          <a:xfrm>
            <a:off x="57912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5</a:t>
            </a:r>
          </a:p>
        </p:txBody>
      </p:sp>
      <p:sp>
        <p:nvSpPr>
          <p:cNvPr id="76" name="Rectangle 77"/>
          <p:cNvSpPr/>
          <p:nvPr/>
        </p:nvSpPr>
        <p:spPr>
          <a:xfrm>
            <a:off x="63246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5</a:t>
            </a:r>
          </a:p>
        </p:txBody>
      </p:sp>
      <p:sp>
        <p:nvSpPr>
          <p:cNvPr id="77" name="Rectangle 78"/>
          <p:cNvSpPr/>
          <p:nvPr/>
        </p:nvSpPr>
        <p:spPr>
          <a:xfrm>
            <a:off x="68580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1</a:t>
            </a:r>
          </a:p>
        </p:txBody>
      </p:sp>
      <p:sp>
        <p:nvSpPr>
          <p:cNvPr id="78" name="Rectangle 79"/>
          <p:cNvSpPr/>
          <p:nvPr/>
        </p:nvSpPr>
        <p:spPr>
          <a:xfrm>
            <a:off x="73914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2</a:t>
            </a:r>
          </a:p>
        </p:txBody>
      </p:sp>
      <p:sp>
        <p:nvSpPr>
          <p:cNvPr id="79" name="Rectangle 80"/>
          <p:cNvSpPr/>
          <p:nvPr/>
        </p:nvSpPr>
        <p:spPr>
          <a:xfrm>
            <a:off x="79248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1</a:t>
            </a:r>
          </a:p>
        </p:txBody>
      </p:sp>
      <p:sp>
        <p:nvSpPr>
          <p:cNvPr id="80" name="Rectangle 81"/>
          <p:cNvSpPr/>
          <p:nvPr/>
        </p:nvSpPr>
        <p:spPr>
          <a:xfrm>
            <a:off x="762000" y="3505200"/>
            <a:ext cx="1143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200" b="1" dirty="0" smtClean="0">
              <a:solidFill>
                <a:schemeClr val="tx1"/>
              </a:solidFill>
            </a:endParaRPr>
          </a:p>
        </p:txBody>
      </p:sp>
      <p:sp>
        <p:nvSpPr>
          <p:cNvPr id="81" name="Rectangle 82"/>
          <p:cNvSpPr/>
          <p:nvPr/>
        </p:nvSpPr>
        <p:spPr>
          <a:xfrm>
            <a:off x="685800" y="3505200"/>
            <a:ext cx="1143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>
                <a:solidFill>
                  <a:schemeClr val="tx1"/>
                </a:solidFill>
              </a:rPr>
              <a:t>*</a:t>
            </a:r>
            <a:endParaRPr lang="en-US" sz="2200" b="1" dirty="0" smtClean="0">
              <a:solidFill>
                <a:schemeClr val="tx1"/>
              </a:solidFill>
            </a:endParaRPr>
          </a:p>
        </p:txBody>
      </p:sp>
      <p:sp>
        <p:nvSpPr>
          <p:cNvPr id="82" name="Rectangle 84"/>
          <p:cNvSpPr/>
          <p:nvPr/>
        </p:nvSpPr>
        <p:spPr>
          <a:xfrm>
            <a:off x="685800" y="4191000"/>
            <a:ext cx="1143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83" name="Téglalap 82"/>
          <p:cNvSpPr/>
          <p:nvPr/>
        </p:nvSpPr>
        <p:spPr>
          <a:xfrm>
            <a:off x="4191000" y="6400800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Introduction to Parallel Computing, University of Oregon, IPCC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13153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5895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Map</a:t>
            </a:r>
            <a:endParaRPr lang="en-US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operation on the input elements</a:t>
            </a:r>
            <a:endParaRPr lang="hu-HU" dirty="0" smtClean="0"/>
          </a:p>
          <a:p>
            <a:r>
              <a:rPr lang="en-US" dirty="0" smtClean="0"/>
              <a:t>Parallel execution of a serial iteration</a:t>
            </a:r>
            <a:endParaRPr lang="hu-HU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00" y="3653194"/>
            <a:ext cx="4724400" cy="25952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9700" y="378994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04900" y="476613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dirty="0" smtClean="0"/>
              <a:t>Elemental Function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5710594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Téglalap 2"/>
          <p:cNvSpPr/>
          <p:nvPr/>
        </p:nvSpPr>
        <p:spPr>
          <a:xfrm>
            <a:off x="3733800" y="6186101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Introduction to Parallel Computing, University of Oregon, IPCC</a:t>
            </a:r>
            <a:endParaRPr lang="hu-H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largest or smallest element in an array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64138" y="2697540"/>
            <a:ext cx="5916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9600" b="1" dirty="0" smtClean="0"/>
              <a:t>?</a:t>
            </a:r>
            <a:endParaRPr lang="hu-HU" sz="9600" b="1" dirty="0"/>
          </a:p>
        </p:txBody>
      </p:sp>
    </p:spTree>
    <p:extLst>
      <p:ext uri="{BB962C8B-B14F-4D97-AF65-F5344CB8AC3E}">
        <p14:creationId xmlns:p14="http://schemas.microsoft.com/office/powerpoint/2010/main" val="407638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Reduce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combination of input elements</a:t>
            </a:r>
            <a:endParaRPr lang="hu-HU" dirty="0" smtClean="0"/>
          </a:p>
          <a:p>
            <a:pPr lvl="1"/>
            <a:r>
              <a:rPr lang="en-US" dirty="0" smtClean="0"/>
              <a:t>Associative</a:t>
            </a:r>
            <a:r>
              <a:rPr lang="hu-HU" dirty="0" smtClean="0"/>
              <a:t> </a:t>
            </a:r>
            <a:r>
              <a:rPr lang="en-US" dirty="0" smtClean="0"/>
              <a:t>binary</a:t>
            </a:r>
            <a:r>
              <a:rPr lang="hu-HU" dirty="0" smtClean="0"/>
              <a:t> </a:t>
            </a:r>
            <a:r>
              <a:rPr lang="en-US" dirty="0" smtClean="0"/>
              <a:t>operations</a:t>
            </a:r>
            <a:endParaRPr lang="hu-HU" dirty="0" smtClean="0"/>
          </a:p>
          <a:p>
            <a:pPr lvl="1"/>
            <a:r>
              <a:rPr lang="hu-HU" dirty="0" smtClean="0"/>
              <a:t>Min, </a:t>
            </a:r>
            <a:r>
              <a:rPr lang="hu-HU" dirty="0" err="1" smtClean="0"/>
              <a:t>max</a:t>
            </a:r>
            <a:r>
              <a:rPr lang="hu-HU" dirty="0" smtClean="0"/>
              <a:t>, add, </a:t>
            </a:r>
            <a:r>
              <a:rPr lang="hu-HU" dirty="0" err="1" smtClean="0"/>
              <a:t>sub</a:t>
            </a:r>
            <a:endParaRPr lang="hu-HU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724" y="2766690"/>
            <a:ext cx="5064954" cy="3504501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4343400" y="6271191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Introduction to Parallel Computing, University of Oregon, IPCC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51297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 do if we cannot start all the required threads at once?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76165" y="2743200"/>
            <a:ext cx="5916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9600" b="1" dirty="0" smtClean="0"/>
              <a:t>?</a:t>
            </a:r>
            <a:endParaRPr lang="hu-HU" sz="9600" b="1" dirty="0"/>
          </a:p>
        </p:txBody>
      </p:sp>
    </p:spTree>
    <p:extLst>
      <p:ext uri="{BB962C8B-B14F-4D97-AF65-F5344CB8AC3E}">
        <p14:creationId xmlns:p14="http://schemas.microsoft.com/office/powerpoint/2010/main" val="399189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Reduce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Partitioned </a:t>
            </a:r>
            <a:r>
              <a:rPr lang="hu-HU" dirty="0" err="1" smtClean="0"/>
              <a:t>reduction</a:t>
            </a:r>
            <a:endParaRPr lang="hu-HU" dirty="0"/>
          </a:p>
        </p:txBody>
      </p:sp>
      <p:pic>
        <p:nvPicPr>
          <p:cNvPr id="4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775" y="2286000"/>
            <a:ext cx="6121025" cy="3914386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4114800" y="6224009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Introduction to Parallel Computing, University of Oregon, IPCC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27696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sum of the elements in an array up to a given index</a:t>
            </a:r>
          </a:p>
          <a:p>
            <a:r>
              <a:rPr lang="en-US" dirty="0" smtClean="0"/>
              <a:t>Do it for each index</a:t>
            </a:r>
            <a:endParaRPr lang="en-US" dirty="0"/>
          </a:p>
        </p:txBody>
      </p:sp>
      <p:grpSp>
        <p:nvGrpSpPr>
          <p:cNvPr id="4" name="Group 13"/>
          <p:cNvGrpSpPr/>
          <p:nvPr/>
        </p:nvGrpSpPr>
        <p:grpSpPr>
          <a:xfrm>
            <a:off x="948690" y="3135868"/>
            <a:ext cx="7239000" cy="369332"/>
            <a:chOff x="685800" y="2590800"/>
            <a:chExt cx="7239000" cy="369332"/>
          </a:xfrm>
        </p:grpSpPr>
        <p:sp>
          <p:nvSpPr>
            <p:cNvPr id="5" name="TextBox 7"/>
            <p:cNvSpPr txBox="1"/>
            <p:nvPr/>
          </p:nvSpPr>
          <p:spPr>
            <a:xfrm>
              <a:off x="50292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D</a:t>
              </a:r>
              <a:endParaRPr lang="en-US" dirty="0"/>
            </a:p>
          </p:txBody>
        </p:sp>
        <p:sp>
          <p:nvSpPr>
            <p:cNvPr id="6" name="TextBox 9"/>
            <p:cNvSpPr txBox="1"/>
            <p:nvPr/>
          </p:nvSpPr>
          <p:spPr>
            <a:xfrm>
              <a:off x="35814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C</a:t>
              </a:r>
              <a:endParaRPr lang="en-US" dirty="0"/>
            </a:p>
          </p:txBody>
        </p:sp>
        <p:sp>
          <p:nvSpPr>
            <p:cNvPr id="7" name="TextBox 10"/>
            <p:cNvSpPr txBox="1"/>
            <p:nvPr/>
          </p:nvSpPr>
          <p:spPr>
            <a:xfrm>
              <a:off x="21336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B</a:t>
              </a:r>
              <a:endParaRPr lang="en-US" dirty="0"/>
            </a:p>
          </p:txBody>
        </p:sp>
        <p:sp>
          <p:nvSpPr>
            <p:cNvPr id="8" name="TextBox 11"/>
            <p:cNvSpPr txBox="1"/>
            <p:nvPr/>
          </p:nvSpPr>
          <p:spPr>
            <a:xfrm>
              <a:off x="6858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</a:t>
              </a:r>
              <a:endParaRPr lang="en-US" dirty="0"/>
            </a:p>
          </p:txBody>
        </p:sp>
        <p:sp>
          <p:nvSpPr>
            <p:cNvPr id="9" name="TextBox 12"/>
            <p:cNvSpPr txBox="1"/>
            <p:nvPr/>
          </p:nvSpPr>
          <p:spPr>
            <a:xfrm>
              <a:off x="64770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E</a:t>
              </a:r>
              <a:endParaRPr lang="en-US" dirty="0"/>
            </a:p>
          </p:txBody>
        </p:sp>
      </p:grpSp>
      <p:grpSp>
        <p:nvGrpSpPr>
          <p:cNvPr id="10" name="Group 26"/>
          <p:cNvGrpSpPr/>
          <p:nvPr/>
        </p:nvGrpSpPr>
        <p:grpSpPr>
          <a:xfrm>
            <a:off x="948690" y="5726668"/>
            <a:ext cx="7239000" cy="369332"/>
            <a:chOff x="685800" y="2590800"/>
            <a:chExt cx="7239000" cy="369332"/>
          </a:xfrm>
        </p:grpSpPr>
        <p:sp>
          <p:nvSpPr>
            <p:cNvPr id="11" name="TextBox 27"/>
            <p:cNvSpPr txBox="1"/>
            <p:nvPr/>
          </p:nvSpPr>
          <p:spPr>
            <a:xfrm>
              <a:off x="50292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A+B+C+D</a:t>
              </a:r>
              <a:endParaRPr lang="en-US" dirty="0"/>
            </a:p>
          </p:txBody>
        </p:sp>
        <p:sp>
          <p:nvSpPr>
            <p:cNvPr id="12" name="TextBox 28"/>
            <p:cNvSpPr txBox="1"/>
            <p:nvPr/>
          </p:nvSpPr>
          <p:spPr>
            <a:xfrm>
              <a:off x="35814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A+B+C</a:t>
              </a:r>
              <a:endParaRPr lang="en-US" dirty="0"/>
            </a:p>
          </p:txBody>
        </p:sp>
        <p:sp>
          <p:nvSpPr>
            <p:cNvPr id="13" name="TextBox 29"/>
            <p:cNvSpPr txBox="1"/>
            <p:nvPr/>
          </p:nvSpPr>
          <p:spPr>
            <a:xfrm>
              <a:off x="21336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A+B</a:t>
              </a:r>
              <a:endParaRPr lang="en-US" dirty="0"/>
            </a:p>
          </p:txBody>
        </p:sp>
        <p:sp>
          <p:nvSpPr>
            <p:cNvPr id="14" name="TextBox 30"/>
            <p:cNvSpPr txBox="1"/>
            <p:nvPr/>
          </p:nvSpPr>
          <p:spPr>
            <a:xfrm>
              <a:off x="6858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</a:t>
              </a:r>
              <a:endParaRPr lang="en-US" dirty="0"/>
            </a:p>
          </p:txBody>
        </p:sp>
        <p:sp>
          <p:nvSpPr>
            <p:cNvPr id="15" name="TextBox 31"/>
            <p:cNvSpPr txBox="1"/>
            <p:nvPr/>
          </p:nvSpPr>
          <p:spPr>
            <a:xfrm>
              <a:off x="64770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A+B+C+D+E</a:t>
              </a:r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264138" y="3803068"/>
            <a:ext cx="5916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9600" b="1" dirty="0" smtClean="0"/>
              <a:t>?</a:t>
            </a:r>
            <a:endParaRPr lang="hu-HU" sz="9600" b="1" dirty="0"/>
          </a:p>
        </p:txBody>
      </p:sp>
    </p:spTree>
    <p:extLst>
      <p:ext uri="{BB962C8B-B14F-4D97-AF65-F5344CB8AC3E}">
        <p14:creationId xmlns:p14="http://schemas.microsoft.com/office/powerpoint/2010/main" val="291326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1619</TotalTime>
  <Words>1482</Words>
  <Application>Microsoft Office PowerPoint</Application>
  <PresentationFormat>On-screen Show (4:3)</PresentationFormat>
  <Paragraphs>550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ＭＳ Ｐゴシック</vt:lpstr>
      <vt:lpstr>Arial</vt:lpstr>
      <vt:lpstr>Calibri</vt:lpstr>
      <vt:lpstr>Cambria Math</vt:lpstr>
      <vt:lpstr>Consolas</vt:lpstr>
      <vt:lpstr>Corbel</vt:lpstr>
      <vt:lpstr>Wingdings</vt:lpstr>
      <vt:lpstr>Wingdings 2</vt:lpstr>
      <vt:lpstr>Wingdings 3</vt:lpstr>
      <vt:lpstr>Module</vt:lpstr>
      <vt:lpstr>Parallel primitives</vt:lpstr>
      <vt:lpstr>Task</vt:lpstr>
      <vt:lpstr>MAP</vt:lpstr>
      <vt:lpstr>Map</vt:lpstr>
      <vt:lpstr>Task</vt:lpstr>
      <vt:lpstr>Reduce</vt:lpstr>
      <vt:lpstr>Task</vt:lpstr>
      <vt:lpstr>Reduce</vt:lpstr>
      <vt:lpstr>Task</vt:lpstr>
      <vt:lpstr>Scan</vt:lpstr>
      <vt:lpstr>Scan</vt:lpstr>
      <vt:lpstr>Task</vt:lpstr>
      <vt:lpstr>Compact</vt:lpstr>
      <vt:lpstr>Gather and scatter</vt:lpstr>
      <vt:lpstr>Task</vt:lpstr>
      <vt:lpstr>Parallel Sorting</vt:lpstr>
      <vt:lpstr>Parallel Sorting</vt:lpstr>
      <vt:lpstr>Parallel Sorting</vt:lpstr>
      <vt:lpstr>Parallel Sorting</vt:lpstr>
      <vt:lpstr>Parallel Sorting</vt:lpstr>
      <vt:lpstr>Parallel Sorting</vt:lpstr>
      <vt:lpstr>Parallel Sorting</vt:lpstr>
      <vt:lpstr>Parallel Sorting</vt:lpstr>
      <vt:lpstr>Parallel Sorting</vt:lpstr>
      <vt:lpstr>Parallel Sorting</vt:lpstr>
      <vt:lpstr>Parallel Sorting</vt:lpstr>
      <vt:lpstr>Parallel Sorting</vt:lpstr>
      <vt:lpstr>Parallel Sorting</vt:lpstr>
      <vt:lpstr>Parallel Sorting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GPU általános célú programozása</dc:title>
  <dc:creator>tbalazs</dc:creator>
  <cp:lastModifiedBy>Márton Tóth</cp:lastModifiedBy>
  <cp:revision>263</cp:revision>
  <dcterms:created xsi:type="dcterms:W3CDTF">2011-02-01T13:25:49Z</dcterms:created>
  <dcterms:modified xsi:type="dcterms:W3CDTF">2020-02-17T09:49:06Z</dcterms:modified>
</cp:coreProperties>
</file>