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2" r:id="rId28"/>
    <p:sldId id="341" r:id="rId29"/>
    <p:sldId id="339" r:id="rId30"/>
    <p:sldId id="34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5C11BE-FAC3-44C5-B2B7-82EFB9EDE5CC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749496-04D7-4376-9FD2-390E0BE23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__global__</a:t>
            </a:r>
          </a:p>
          <a:p>
            <a:pPr lvl="1"/>
            <a:r>
              <a:rPr lang="en-US" dirty="0" smtClean="0"/>
              <a:t>&lt;&lt;&lt;…&gt;&gt;&gt; run configuration</a:t>
            </a:r>
          </a:p>
          <a:p>
            <a:pPr lvl="1"/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16545" y="3200400"/>
            <a:ext cx="8510910" cy="3463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__</a:t>
            </a:r>
            <a:r>
              <a:rPr lang="hu-HU" dirty="0" err="1"/>
              <a:t>global</a:t>
            </a:r>
            <a:r>
              <a:rPr lang="hu-HU" dirty="0"/>
              <a:t>__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VecAdd</a:t>
            </a:r>
            <a:r>
              <a:rPr lang="hu-HU" dirty="0"/>
              <a:t>(</a:t>
            </a:r>
            <a:r>
              <a:rPr lang="hu-HU" dirty="0" err="1"/>
              <a:t>float</a:t>
            </a:r>
            <a:r>
              <a:rPr lang="hu-HU" dirty="0"/>
              <a:t>* A, </a:t>
            </a:r>
            <a:r>
              <a:rPr lang="hu-HU" dirty="0" err="1"/>
              <a:t>float</a:t>
            </a:r>
            <a:r>
              <a:rPr lang="hu-HU" dirty="0"/>
              <a:t>* B, </a:t>
            </a:r>
            <a:r>
              <a:rPr lang="hu-HU" dirty="0" err="1"/>
              <a:t>float</a:t>
            </a:r>
            <a:r>
              <a:rPr lang="hu-HU" dirty="0"/>
              <a:t>* C)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int i = </a:t>
            </a:r>
            <a:r>
              <a:rPr lang="hu-HU" dirty="0" err="1"/>
              <a:t>threadIdx.x</a:t>
            </a:r>
            <a:r>
              <a:rPr lang="hu-HU" dirty="0"/>
              <a:t>;</a:t>
            </a:r>
          </a:p>
          <a:p>
            <a:r>
              <a:rPr lang="hu-HU" dirty="0"/>
              <a:t>    C[i] = A[i] + B[i];</a:t>
            </a:r>
          </a:p>
          <a:p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int main()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err="1" smtClean="0"/>
              <a:t>VecAdd</a:t>
            </a:r>
            <a:r>
              <a:rPr lang="hu-HU" dirty="0"/>
              <a:t>&lt;&lt;&lt;1, N&gt;&gt;&gt;(A, B, C);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258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Thread hierarchy</a:t>
            </a:r>
          </a:p>
          <a:p>
            <a:pPr lvl="1"/>
            <a:r>
              <a:rPr lang="en-US" dirty="0" err="1" smtClean="0"/>
              <a:t>threadIdx</a:t>
            </a:r>
            <a:r>
              <a:rPr lang="en-US" dirty="0" smtClean="0"/>
              <a:t>: three dimensional vector</a:t>
            </a:r>
          </a:p>
          <a:p>
            <a:pPr lvl="1"/>
            <a:r>
              <a:rPr lang="en-US" dirty="0" err="1" smtClean="0"/>
              <a:t>threadIdx</a:t>
            </a:r>
            <a:r>
              <a:rPr lang="en-US" dirty="0" smtClean="0"/>
              <a:t>: unique id in a block</a:t>
            </a:r>
          </a:p>
          <a:p>
            <a:pPr lvl="1"/>
            <a:r>
              <a:rPr lang="en-US" dirty="0" err="1" smtClean="0"/>
              <a:t>blockIdx</a:t>
            </a:r>
            <a:r>
              <a:rPr lang="en-US" dirty="0" smtClean="0"/>
              <a:t>, </a:t>
            </a:r>
            <a:r>
              <a:rPr lang="en-US" dirty="0" err="1" smtClean="0"/>
              <a:t>blockDim</a:t>
            </a:r>
            <a:r>
              <a:rPr lang="en-US" dirty="0" smtClean="0"/>
              <a:t>: unique id of the block and size of the block</a:t>
            </a:r>
          </a:p>
          <a:p>
            <a:pPr lvl="1"/>
            <a:r>
              <a:rPr lang="en-US" dirty="0" smtClean="0"/>
              <a:t>Global unique id of a thread can be calculated</a:t>
            </a:r>
          </a:p>
          <a:p>
            <a:pPr lvl="2"/>
            <a:r>
              <a:rPr lang="en-US" dirty="0" err="1" smtClean="0"/>
              <a:t>globalId</a:t>
            </a:r>
            <a:r>
              <a:rPr lang="en-US" dirty="0" smtClean="0"/>
              <a:t> </a:t>
            </a:r>
            <a:r>
              <a:rPr lang="hu-HU" dirty="0" smtClean="0"/>
              <a:t>= </a:t>
            </a:r>
            <a:r>
              <a:rPr lang="en-US" dirty="0" err="1" smtClean="0"/>
              <a:t>threadIdx</a:t>
            </a:r>
            <a:r>
              <a:rPr lang="en-US" dirty="0" smtClean="0"/>
              <a:t> </a:t>
            </a:r>
            <a:r>
              <a:rPr lang="hu-HU" dirty="0" smtClean="0"/>
              <a:t>+ </a:t>
            </a:r>
            <a:r>
              <a:rPr lang="hu-HU" dirty="0" err="1" smtClean="0"/>
              <a:t>blockIdx</a:t>
            </a:r>
            <a:r>
              <a:rPr lang="hu-HU" dirty="0" smtClean="0"/>
              <a:t> * </a:t>
            </a:r>
            <a:r>
              <a:rPr lang="hu-HU" dirty="0" err="1" smtClean="0"/>
              <a:t>blockDim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38" y="2209800"/>
            <a:ext cx="4643724" cy="4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16545" y="2057400"/>
            <a:ext cx="8510910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__</a:t>
            </a:r>
            <a:r>
              <a:rPr lang="hu-HU" dirty="0" err="1"/>
              <a:t>global</a:t>
            </a:r>
            <a:r>
              <a:rPr lang="hu-HU" dirty="0"/>
              <a:t>__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MatAdd</a:t>
            </a:r>
            <a:r>
              <a:rPr lang="hu-HU" dirty="0"/>
              <a:t>(</a:t>
            </a:r>
            <a:r>
              <a:rPr lang="hu-HU" dirty="0" err="1"/>
              <a:t>float</a:t>
            </a:r>
            <a:r>
              <a:rPr lang="hu-HU" dirty="0"/>
              <a:t> A[N][N], </a:t>
            </a:r>
            <a:r>
              <a:rPr lang="hu-HU" dirty="0" err="1"/>
              <a:t>float</a:t>
            </a:r>
            <a:r>
              <a:rPr lang="hu-HU" dirty="0"/>
              <a:t> B[N][N</a:t>
            </a:r>
            <a:r>
              <a:rPr lang="hu-HU" dirty="0" smtClean="0"/>
              <a:t>],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/>
              <a:t>C[N][N])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int i = </a:t>
            </a:r>
            <a:r>
              <a:rPr lang="hu-HU" dirty="0" err="1"/>
              <a:t>threadIdx.x</a:t>
            </a:r>
            <a:r>
              <a:rPr lang="hu-HU" dirty="0"/>
              <a:t>;</a:t>
            </a:r>
          </a:p>
          <a:p>
            <a:r>
              <a:rPr lang="hu-HU" dirty="0"/>
              <a:t>    int j = </a:t>
            </a:r>
            <a:r>
              <a:rPr lang="hu-HU" dirty="0" err="1"/>
              <a:t>threadIdx.y</a:t>
            </a:r>
            <a:r>
              <a:rPr lang="hu-HU" dirty="0"/>
              <a:t>;</a:t>
            </a:r>
          </a:p>
          <a:p>
            <a:r>
              <a:rPr lang="hu-HU" dirty="0"/>
              <a:t>    C[i][j] = A[i][j] + B[i][j];</a:t>
            </a:r>
          </a:p>
          <a:p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int main()</a:t>
            </a:r>
          </a:p>
          <a:p>
            <a:r>
              <a:rPr lang="hu-HU" dirty="0"/>
              <a:t>{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    int </a:t>
            </a:r>
            <a:r>
              <a:rPr lang="hu-HU" dirty="0" err="1"/>
              <a:t>numBlocks</a:t>
            </a:r>
            <a:r>
              <a:rPr lang="hu-HU" dirty="0"/>
              <a:t> = 1;</a:t>
            </a:r>
          </a:p>
          <a:p>
            <a:r>
              <a:rPr lang="hu-HU" dirty="0"/>
              <a:t>    dim3 </a:t>
            </a:r>
            <a:r>
              <a:rPr lang="hu-HU" dirty="0" err="1"/>
              <a:t>threadsPerBlock</a:t>
            </a:r>
            <a:r>
              <a:rPr lang="hu-HU" dirty="0"/>
              <a:t>(N, N);</a:t>
            </a:r>
          </a:p>
          <a:p>
            <a:r>
              <a:rPr lang="hu-HU" dirty="0"/>
              <a:t>    </a:t>
            </a:r>
            <a:r>
              <a:rPr lang="hu-HU" dirty="0" err="1"/>
              <a:t>MatAdd</a:t>
            </a:r>
            <a:r>
              <a:rPr lang="hu-HU" dirty="0"/>
              <a:t>&lt;&lt;&lt;</a:t>
            </a:r>
            <a:r>
              <a:rPr lang="hu-HU" dirty="0" err="1"/>
              <a:t>numBlocks</a:t>
            </a:r>
            <a:r>
              <a:rPr lang="hu-HU" dirty="0"/>
              <a:t>, </a:t>
            </a:r>
            <a:r>
              <a:rPr lang="hu-HU" dirty="0" err="1"/>
              <a:t>threadsPerBlock</a:t>
            </a:r>
            <a:r>
              <a:rPr lang="hu-HU" dirty="0"/>
              <a:t>&gt;&gt;&gt;(A, B, C);</a:t>
            </a:r>
          </a:p>
          <a:p>
            <a:r>
              <a:rPr lang="hu-HU" dirty="0"/>
              <a:t>    ...</a:t>
            </a:r>
          </a:p>
          <a:p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80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5" name="TextBox 9"/>
          <p:cNvSpPr txBox="1"/>
          <p:nvPr/>
        </p:nvSpPr>
        <p:spPr>
          <a:xfrm>
            <a:off x="304800" y="1524000"/>
            <a:ext cx="8510910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__</a:t>
            </a:r>
            <a:r>
              <a:rPr lang="hu-HU" sz="1600" dirty="0" err="1"/>
              <a:t>global</a:t>
            </a:r>
            <a:r>
              <a:rPr lang="hu-HU" sz="1600" dirty="0"/>
              <a:t>__ </a:t>
            </a:r>
            <a:r>
              <a:rPr lang="hu-HU" sz="1600" dirty="0" err="1"/>
              <a:t>void</a:t>
            </a:r>
            <a:r>
              <a:rPr lang="hu-HU" sz="1600" dirty="0"/>
              <a:t> </a:t>
            </a:r>
            <a:r>
              <a:rPr lang="hu-HU" sz="1600" dirty="0" err="1"/>
              <a:t>MatAdd</a:t>
            </a:r>
            <a:r>
              <a:rPr lang="hu-HU" sz="1600" dirty="0"/>
              <a:t>(</a:t>
            </a:r>
            <a:r>
              <a:rPr lang="hu-HU" sz="1600" dirty="0" err="1"/>
              <a:t>float</a:t>
            </a:r>
            <a:r>
              <a:rPr lang="hu-HU" sz="1600" dirty="0"/>
              <a:t> A[N][N], </a:t>
            </a:r>
            <a:r>
              <a:rPr lang="hu-HU" sz="1600" dirty="0" err="1"/>
              <a:t>float</a:t>
            </a:r>
            <a:r>
              <a:rPr lang="hu-HU" sz="1600" dirty="0"/>
              <a:t> B[N][N], </a:t>
            </a:r>
            <a:r>
              <a:rPr lang="hu-HU" sz="1600" dirty="0" err="1"/>
              <a:t>float</a:t>
            </a:r>
            <a:r>
              <a:rPr lang="hu-HU" sz="1600" dirty="0"/>
              <a:t> C[N][N])</a:t>
            </a:r>
          </a:p>
          <a:p>
            <a:r>
              <a:rPr lang="hu-HU" sz="1600" dirty="0"/>
              <a:t>{</a:t>
            </a:r>
          </a:p>
          <a:p>
            <a:r>
              <a:rPr lang="hu-HU" sz="1600" dirty="0"/>
              <a:t>    int i = </a:t>
            </a:r>
            <a:r>
              <a:rPr lang="hu-HU" sz="1600" dirty="0" err="1"/>
              <a:t>blockIdx.x</a:t>
            </a:r>
            <a:r>
              <a:rPr lang="hu-HU" sz="1600" dirty="0"/>
              <a:t> * </a:t>
            </a:r>
            <a:r>
              <a:rPr lang="hu-HU" sz="1600" dirty="0" err="1"/>
              <a:t>blockDim.x</a:t>
            </a:r>
            <a:r>
              <a:rPr lang="hu-HU" sz="1600" dirty="0"/>
              <a:t> + </a:t>
            </a:r>
            <a:r>
              <a:rPr lang="hu-HU" sz="1600" dirty="0" err="1"/>
              <a:t>threadIdx.x</a:t>
            </a:r>
            <a:r>
              <a:rPr lang="hu-HU" sz="1600" dirty="0"/>
              <a:t>;</a:t>
            </a:r>
          </a:p>
          <a:p>
            <a:r>
              <a:rPr lang="hu-HU" sz="1600" dirty="0"/>
              <a:t>    int j = </a:t>
            </a:r>
            <a:r>
              <a:rPr lang="hu-HU" sz="1600" dirty="0" err="1"/>
              <a:t>blockIdx.y</a:t>
            </a:r>
            <a:r>
              <a:rPr lang="hu-HU" sz="1600" dirty="0"/>
              <a:t> * </a:t>
            </a:r>
            <a:r>
              <a:rPr lang="hu-HU" sz="1600" dirty="0" err="1"/>
              <a:t>blockDim.y</a:t>
            </a:r>
            <a:r>
              <a:rPr lang="hu-HU" sz="1600" dirty="0"/>
              <a:t> + </a:t>
            </a:r>
            <a:r>
              <a:rPr lang="hu-HU" sz="1600" dirty="0" err="1"/>
              <a:t>threadIdx.y</a:t>
            </a:r>
            <a:r>
              <a:rPr lang="hu-HU" sz="1600" dirty="0"/>
              <a:t>;</a:t>
            </a:r>
          </a:p>
          <a:p>
            <a:r>
              <a:rPr lang="hu-HU" sz="1600" dirty="0"/>
              <a:t>	</a:t>
            </a:r>
          </a:p>
          <a:p>
            <a:r>
              <a:rPr lang="hu-HU" sz="1600" dirty="0"/>
              <a:t>    </a:t>
            </a:r>
            <a:r>
              <a:rPr lang="hu-HU" sz="1600" dirty="0" err="1"/>
              <a:t>if</a:t>
            </a:r>
            <a:r>
              <a:rPr lang="hu-HU" sz="1600" dirty="0"/>
              <a:t> (i &lt; N &amp;&amp; j &lt; N)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{</a:t>
            </a:r>
            <a:endParaRPr lang="hu-HU" sz="1600" dirty="0"/>
          </a:p>
          <a:p>
            <a:r>
              <a:rPr lang="hu-HU" sz="1600" dirty="0" smtClean="0"/>
              <a:t>          C[i</a:t>
            </a:r>
            <a:r>
              <a:rPr lang="hu-HU" sz="1600" dirty="0"/>
              <a:t>][j] = A[i][j] + B[i][j];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}</a:t>
            </a:r>
            <a:endParaRPr lang="hu-HU" sz="1600" dirty="0"/>
          </a:p>
          <a:p>
            <a:r>
              <a:rPr lang="hu-HU" sz="1600" dirty="0"/>
              <a:t>}</a:t>
            </a:r>
          </a:p>
          <a:p>
            <a:endParaRPr lang="hu-HU" sz="1600" dirty="0"/>
          </a:p>
          <a:p>
            <a:r>
              <a:rPr lang="hu-HU" sz="1600" dirty="0"/>
              <a:t>int main()</a:t>
            </a:r>
          </a:p>
          <a:p>
            <a:r>
              <a:rPr lang="hu-HU" sz="1600" dirty="0"/>
              <a:t>{</a:t>
            </a:r>
          </a:p>
          <a:p>
            <a:r>
              <a:rPr lang="hu-HU" sz="1600" dirty="0"/>
              <a:t>    ...</a:t>
            </a:r>
          </a:p>
          <a:p>
            <a:r>
              <a:rPr lang="hu-HU" sz="1600" dirty="0"/>
              <a:t>    dim3 </a:t>
            </a:r>
            <a:r>
              <a:rPr lang="hu-HU" sz="1600" dirty="0" err="1"/>
              <a:t>threadsPerBlock</a:t>
            </a:r>
            <a:r>
              <a:rPr lang="hu-HU" sz="1600" dirty="0"/>
              <a:t>(16, 16);</a:t>
            </a:r>
          </a:p>
          <a:p>
            <a:r>
              <a:rPr lang="hu-HU" sz="1600" dirty="0"/>
              <a:t>    dim3 </a:t>
            </a:r>
            <a:r>
              <a:rPr lang="hu-HU" sz="1600" dirty="0" err="1"/>
              <a:t>numBlocks</a:t>
            </a:r>
            <a:r>
              <a:rPr lang="hu-HU" sz="1600" dirty="0"/>
              <a:t>((N + </a:t>
            </a:r>
            <a:r>
              <a:rPr lang="hu-HU" sz="1600" dirty="0" err="1"/>
              <a:t>threadsPerBlock.x</a:t>
            </a:r>
            <a:r>
              <a:rPr lang="hu-HU" sz="1600" dirty="0"/>
              <a:t> - 1) / </a:t>
            </a:r>
            <a:r>
              <a:rPr lang="hu-HU" sz="1600" dirty="0" err="1"/>
              <a:t>threadsPerBlock.x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(</a:t>
            </a:r>
            <a:r>
              <a:rPr lang="hu-HU" sz="1600" dirty="0"/>
              <a:t>N + </a:t>
            </a:r>
            <a:r>
              <a:rPr lang="hu-HU" sz="1600" dirty="0" err="1"/>
              <a:t>threadsPerBlock.y</a:t>
            </a:r>
            <a:r>
              <a:rPr lang="hu-HU" sz="1600" dirty="0"/>
              <a:t> - 1) / </a:t>
            </a:r>
            <a:r>
              <a:rPr lang="hu-HU" sz="1600" dirty="0" err="1"/>
              <a:t>threadsPerBlock.y</a:t>
            </a:r>
            <a:r>
              <a:rPr lang="hu-HU" sz="1600" dirty="0" smtClean="0"/>
              <a:t>);</a:t>
            </a:r>
          </a:p>
          <a:p>
            <a:endParaRPr lang="hu-HU" sz="1600" dirty="0"/>
          </a:p>
          <a:p>
            <a:r>
              <a:rPr lang="hu-HU" sz="1600" dirty="0"/>
              <a:t>    </a:t>
            </a:r>
            <a:r>
              <a:rPr lang="hu-HU" sz="1600" dirty="0" err="1"/>
              <a:t>MatAdd</a:t>
            </a:r>
            <a:r>
              <a:rPr lang="hu-HU" sz="1600" dirty="0"/>
              <a:t>&lt;&lt;&lt;</a:t>
            </a:r>
            <a:r>
              <a:rPr lang="hu-HU" sz="1600" dirty="0" err="1"/>
              <a:t>numBlocks</a:t>
            </a:r>
            <a:r>
              <a:rPr lang="hu-HU" sz="1600" dirty="0"/>
              <a:t>, </a:t>
            </a:r>
            <a:r>
              <a:rPr lang="hu-HU" sz="1600" dirty="0" err="1"/>
              <a:t>threadsPerBlock</a:t>
            </a:r>
            <a:r>
              <a:rPr lang="hu-HU" sz="1600" dirty="0"/>
              <a:t>&gt;&gt;&gt;(A, B, C);</a:t>
            </a:r>
          </a:p>
          <a:p>
            <a:r>
              <a:rPr lang="hu-HU" sz="1600" dirty="0"/>
              <a:t>    ...</a:t>
            </a:r>
          </a:p>
          <a:p>
            <a:r>
              <a:rPr lang="hu-HU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945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914400" y="1676400"/>
            <a:ext cx="7315200" cy="4724400"/>
            <a:chOff x="388348" y="1379515"/>
            <a:chExt cx="9187293" cy="6023626"/>
          </a:xfrm>
        </p:grpSpPr>
        <p:sp>
          <p:nvSpPr>
            <p:cNvPr id="57" name="Rectangle 61"/>
            <p:cNvSpPr/>
            <p:nvPr/>
          </p:nvSpPr>
          <p:spPr>
            <a:xfrm>
              <a:off x="1127537" y="4352335"/>
              <a:ext cx="7913501" cy="16928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Group 20"/>
            <p:cNvGrpSpPr/>
            <p:nvPr/>
          </p:nvGrpSpPr>
          <p:grpSpPr>
            <a:xfrm>
              <a:off x="5560863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97" name="Group 8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102" name="Rectangle 4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err="1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c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5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Shared memory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6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7"/>
                <p:cNvSpPr/>
                <p:nvPr/>
              </p:nvSpPr>
              <p:spPr>
                <a:xfrm>
                  <a:off x="1479905" y="3822570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2"/>
                <p:cNvSpPr/>
                <p:nvPr/>
              </p:nvSpPr>
              <p:spPr>
                <a:xfrm>
                  <a:off x="3131280" y="3830786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8" name="Straight Arrow Connector 14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15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6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9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21"/>
            <p:cNvGrpSpPr/>
            <p:nvPr/>
          </p:nvGrpSpPr>
          <p:grpSpPr>
            <a:xfrm>
              <a:off x="1127538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86" name="Group 22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91" name="Rectangle 27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err="1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c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28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Shared memory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29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30"/>
                <p:cNvSpPr/>
                <p:nvPr/>
              </p:nvSpPr>
              <p:spPr>
                <a:xfrm>
                  <a:off x="1479905" y="3822570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31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32"/>
                <p:cNvSpPr/>
                <p:nvPr/>
              </p:nvSpPr>
              <p:spPr>
                <a:xfrm>
                  <a:off x="3131280" y="3830786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7" name="Straight Arrow Connector 23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24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25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26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33"/>
            <p:cNvSpPr/>
            <p:nvPr/>
          </p:nvSpPr>
          <p:spPr>
            <a:xfrm>
              <a:off x="1127539" y="4536284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Global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4"/>
            <p:cNvSpPr/>
            <p:nvPr/>
          </p:nvSpPr>
          <p:spPr>
            <a:xfrm>
              <a:off x="1127539" y="4994312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Constant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35"/>
            <p:cNvSpPr/>
            <p:nvPr/>
          </p:nvSpPr>
          <p:spPr>
            <a:xfrm>
              <a:off x="1127537" y="5444403"/>
              <a:ext cx="7913501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Texture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57"/>
            <p:cNvSpPr/>
            <p:nvPr/>
          </p:nvSpPr>
          <p:spPr>
            <a:xfrm>
              <a:off x="1127537" y="7014622"/>
              <a:ext cx="7913501" cy="3885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Host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58"/>
            <p:cNvSpPr/>
            <p:nvPr/>
          </p:nvSpPr>
          <p:spPr>
            <a:xfrm>
              <a:off x="1127537" y="6344294"/>
              <a:ext cx="7913501" cy="3885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Host</a:t>
              </a:r>
              <a:r>
                <a:rPr lang="hu-HU" dirty="0" smtClean="0">
                  <a:solidFill>
                    <a:schemeClr val="tx1"/>
                  </a:solidFill>
                </a:rPr>
                <a:t> program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0"/>
            <p:cNvCxnSpPr>
              <a:stCxn id="64" idx="2"/>
              <a:endCxn id="63" idx="0"/>
            </p:cNvCxnSpPr>
            <p:nvPr/>
          </p:nvCxnSpPr>
          <p:spPr>
            <a:xfrm>
              <a:off x="5084288" y="6732813"/>
              <a:ext cx="0" cy="28180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8"/>
            <p:cNvGrpSpPr/>
            <p:nvPr/>
          </p:nvGrpSpPr>
          <p:grpSpPr>
            <a:xfrm>
              <a:off x="23852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3" name="Straight Arrow Connector 63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6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67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9"/>
            <p:cNvGrpSpPr/>
            <p:nvPr/>
          </p:nvGrpSpPr>
          <p:grpSpPr>
            <a:xfrm>
              <a:off x="40496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0" name="Straight Arrow Connector 70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71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72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73"/>
            <p:cNvGrpSpPr/>
            <p:nvPr/>
          </p:nvGrpSpPr>
          <p:grpSpPr>
            <a:xfrm>
              <a:off x="6832270" y="3064440"/>
              <a:ext cx="266700" cy="2377356"/>
              <a:chOff x="2385213" y="3067047"/>
              <a:chExt cx="266700" cy="2377356"/>
            </a:xfrm>
          </p:grpSpPr>
          <p:cxnSp>
            <p:nvCxnSpPr>
              <p:cNvPr id="77" name="Straight Arrow Connector 74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6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8490596" y="3062120"/>
              <a:ext cx="266700" cy="2377356"/>
              <a:chOff x="2385213" y="3067047"/>
              <a:chExt cx="266700" cy="2377356"/>
            </a:xfrm>
          </p:grpSpPr>
          <p:cxnSp>
            <p:nvCxnSpPr>
              <p:cNvPr id="74" name="Straight Arrow Connector 78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9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80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82"/>
            <p:cNvCxnSpPr>
              <a:stCxn id="57" idx="2"/>
              <a:endCxn id="64" idx="0"/>
            </p:cNvCxnSpPr>
            <p:nvPr/>
          </p:nvCxnSpPr>
          <p:spPr>
            <a:xfrm>
              <a:off x="5084288" y="6045200"/>
              <a:ext cx="0" cy="2990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4"/>
            <p:cNvCxnSpPr/>
            <p:nvPr/>
          </p:nvCxnSpPr>
          <p:spPr>
            <a:xfrm>
              <a:off x="503998" y="6192838"/>
              <a:ext cx="9071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89"/>
            <p:cNvSpPr txBox="1"/>
            <p:nvPr/>
          </p:nvSpPr>
          <p:spPr>
            <a:xfrm>
              <a:off x="388348" y="5530455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90"/>
            <p:cNvSpPr txBox="1"/>
            <p:nvPr/>
          </p:nvSpPr>
          <p:spPr>
            <a:xfrm>
              <a:off x="388348" y="3700574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GPU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21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Typical workflow</a:t>
            </a:r>
          </a:p>
          <a:p>
            <a:pPr lvl="1"/>
            <a:r>
              <a:rPr lang="en-US" dirty="0" smtClean="0"/>
              <a:t>Memory allocation on the host and on the GPU</a:t>
            </a:r>
          </a:p>
          <a:p>
            <a:pPr lvl="1"/>
            <a:r>
              <a:rPr lang="en-US" dirty="0" smtClean="0"/>
              <a:t>Gather data on the host</a:t>
            </a:r>
          </a:p>
          <a:p>
            <a:pPr lvl="1"/>
            <a:r>
              <a:rPr lang="en-US" dirty="0" smtClean="0"/>
              <a:t>Transfer data to the GPU</a:t>
            </a:r>
          </a:p>
          <a:p>
            <a:pPr lvl="1"/>
            <a:r>
              <a:rPr lang="en-US" dirty="0" smtClean="0"/>
              <a:t>Process data on the GPU</a:t>
            </a:r>
          </a:p>
          <a:p>
            <a:pPr lvl="1"/>
            <a:r>
              <a:rPr lang="en-US" dirty="0" smtClean="0"/>
              <a:t>Transfer data back to host</a:t>
            </a:r>
          </a:p>
          <a:p>
            <a:pPr lvl="1"/>
            <a:r>
              <a:rPr lang="en-US" dirty="0" smtClean="0"/>
              <a:t>Release host and GPU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9"/>
          <p:cNvSpPr txBox="1"/>
          <p:nvPr/>
        </p:nvSpPr>
        <p:spPr>
          <a:xfrm>
            <a:off x="304800" y="1613118"/>
            <a:ext cx="851091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__</a:t>
            </a:r>
            <a:r>
              <a:rPr lang="hu-HU" sz="1400" dirty="0" err="1"/>
              <a:t>global</a:t>
            </a:r>
            <a:r>
              <a:rPr lang="hu-HU" sz="1400" dirty="0"/>
              <a:t>__ </a:t>
            </a:r>
            <a:r>
              <a:rPr lang="hu-HU" sz="1400" dirty="0" err="1"/>
              <a:t>void</a:t>
            </a:r>
            <a:r>
              <a:rPr lang="hu-HU" sz="1400" dirty="0"/>
              <a:t> </a:t>
            </a:r>
            <a:r>
              <a:rPr lang="hu-HU" sz="1400" dirty="0" err="1"/>
              <a:t>VecAdd</a:t>
            </a:r>
            <a:r>
              <a:rPr lang="hu-HU" sz="1400" dirty="0"/>
              <a:t>(</a:t>
            </a:r>
            <a:r>
              <a:rPr lang="hu-HU" sz="1400" dirty="0" err="1"/>
              <a:t>float</a:t>
            </a:r>
            <a:r>
              <a:rPr lang="hu-HU" sz="1400" dirty="0"/>
              <a:t>* A, </a:t>
            </a:r>
            <a:r>
              <a:rPr lang="hu-HU" sz="1400" dirty="0" err="1"/>
              <a:t>float</a:t>
            </a:r>
            <a:r>
              <a:rPr lang="hu-HU" sz="1400" dirty="0"/>
              <a:t>* B, </a:t>
            </a:r>
            <a:r>
              <a:rPr lang="hu-HU" sz="1400" dirty="0" err="1"/>
              <a:t>float</a:t>
            </a:r>
            <a:r>
              <a:rPr lang="hu-HU" sz="1400" dirty="0"/>
              <a:t>* C, int N)</a:t>
            </a:r>
          </a:p>
          <a:p>
            <a:r>
              <a:rPr lang="hu-HU" sz="1400" dirty="0"/>
              <a:t>{</a:t>
            </a:r>
          </a:p>
          <a:p>
            <a:r>
              <a:rPr lang="hu-HU" sz="1400" dirty="0"/>
              <a:t>    int i = </a:t>
            </a:r>
            <a:r>
              <a:rPr lang="hu-HU" sz="1400" dirty="0" err="1"/>
              <a:t>blockDim.x</a:t>
            </a:r>
            <a:r>
              <a:rPr lang="hu-HU" sz="1400" dirty="0"/>
              <a:t> * </a:t>
            </a:r>
            <a:r>
              <a:rPr lang="hu-HU" sz="1400" dirty="0" err="1"/>
              <a:t>blockIdx.x</a:t>
            </a:r>
            <a:r>
              <a:rPr lang="hu-HU" sz="1400" dirty="0"/>
              <a:t> + </a:t>
            </a:r>
            <a:r>
              <a:rPr lang="hu-HU" sz="1400" dirty="0" err="1"/>
              <a:t>threadIdx.x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if</a:t>
            </a:r>
            <a:r>
              <a:rPr lang="hu-HU" sz="1400" dirty="0"/>
              <a:t> (i &lt; N</a:t>
            </a:r>
            <a:r>
              <a:rPr lang="hu-HU" sz="1400" dirty="0" smtClean="0"/>
              <a:t>)</a:t>
            </a:r>
          </a:p>
          <a:p>
            <a:r>
              <a:rPr lang="hu-HU" sz="1400" dirty="0" smtClean="0"/>
              <a:t>    {</a:t>
            </a:r>
            <a:endParaRPr lang="hu-HU" sz="1400" dirty="0"/>
          </a:p>
          <a:p>
            <a:r>
              <a:rPr lang="hu-HU" sz="1400" dirty="0"/>
              <a:t>        C[i] = A[i] + B[i</a:t>
            </a:r>
            <a:r>
              <a:rPr lang="hu-HU" sz="1400" dirty="0" smtClean="0"/>
              <a:t>];</a:t>
            </a:r>
          </a:p>
          <a:p>
            <a:r>
              <a:rPr lang="hu-HU" sz="1400" dirty="0" smtClean="0"/>
              <a:t>     }</a:t>
            </a:r>
            <a:endParaRPr lang="hu-HU" sz="1400" dirty="0"/>
          </a:p>
          <a:p>
            <a:r>
              <a:rPr lang="hu-HU" sz="1400" dirty="0"/>
              <a:t>}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04800" y="3633942"/>
            <a:ext cx="8510910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int main()</a:t>
            </a:r>
          </a:p>
          <a:p>
            <a:r>
              <a:rPr lang="hu-HU" sz="1400" dirty="0"/>
              <a:t>{</a:t>
            </a:r>
          </a:p>
          <a:p>
            <a:r>
              <a:rPr lang="hu-HU" sz="1400" dirty="0" smtClean="0"/>
              <a:t>    // </a:t>
            </a:r>
            <a:r>
              <a:rPr lang="hu-HU" sz="1400" dirty="0"/>
              <a:t>N </a:t>
            </a:r>
            <a:r>
              <a:rPr lang="en-US" sz="1400" dirty="0" smtClean="0"/>
              <a:t>depends on the problem size</a:t>
            </a:r>
            <a:endParaRPr lang="hu-HU" sz="1400" dirty="0"/>
          </a:p>
          <a:p>
            <a:r>
              <a:rPr lang="hu-HU" sz="1400" dirty="0"/>
              <a:t>    int N = ...;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size_t</a:t>
            </a:r>
            <a:r>
              <a:rPr lang="hu-HU" sz="1400" dirty="0"/>
              <a:t> </a:t>
            </a:r>
            <a:r>
              <a:rPr lang="hu-HU" sz="1400" dirty="0" err="1"/>
              <a:t>size</a:t>
            </a:r>
            <a:r>
              <a:rPr lang="hu-HU" sz="1400" dirty="0"/>
              <a:t> = N * </a:t>
            </a:r>
            <a:r>
              <a:rPr lang="hu-HU" sz="1400" dirty="0" err="1"/>
              <a:t>sizeof</a:t>
            </a:r>
            <a:r>
              <a:rPr lang="hu-HU" sz="1400" dirty="0"/>
              <a:t>(</a:t>
            </a:r>
            <a:r>
              <a:rPr lang="hu-HU" sz="1400" dirty="0" err="1"/>
              <a:t>float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US" sz="1400" dirty="0" smtClean="0"/>
              <a:t>memory allocation on the host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h_A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h_B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</a:t>
            </a:r>
            <a:r>
              <a:rPr lang="hu-HU" sz="1400" dirty="0" err="1" smtClean="0"/>
              <a:t>float</a:t>
            </a:r>
            <a:r>
              <a:rPr lang="hu-HU" sz="1400" dirty="0"/>
              <a:t>* </a:t>
            </a:r>
            <a:r>
              <a:rPr lang="hu-HU" sz="1400" dirty="0" err="1"/>
              <a:t>h_C</a:t>
            </a:r>
            <a:r>
              <a:rPr lang="hu-HU" sz="1400" dirty="0"/>
              <a:t> = (</a:t>
            </a:r>
            <a:r>
              <a:rPr lang="hu-HU" sz="1400" dirty="0" err="1"/>
              <a:t>float</a:t>
            </a:r>
            <a:r>
              <a:rPr lang="hu-HU" sz="1400" dirty="0"/>
              <a:t>*)</a:t>
            </a:r>
            <a:r>
              <a:rPr lang="hu-HU" sz="1400" dirty="0" err="1"/>
              <a:t>malloc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US" sz="1400" dirty="0" smtClean="0"/>
              <a:t>Generating input data</a:t>
            </a:r>
            <a:r>
              <a:rPr lang="hu-HU" sz="1400" dirty="0" smtClean="0"/>
              <a:t>, </a:t>
            </a:r>
            <a:r>
              <a:rPr lang="hu-HU" sz="1400" dirty="0"/>
              <a:t>h_A, h_B</a:t>
            </a:r>
          </a:p>
          <a:p>
            <a:r>
              <a:rPr lang="hu-HU" sz="1400" dirty="0"/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387607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304800" y="2133600"/>
            <a:ext cx="8510910" cy="4185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    …</a:t>
            </a:r>
          </a:p>
          <a:p>
            <a:r>
              <a:rPr lang="hu-HU" sz="1400" dirty="0" smtClean="0"/>
              <a:t>    // </a:t>
            </a:r>
            <a:r>
              <a:rPr lang="hu-HU" sz="1400" dirty="0"/>
              <a:t>GPU </a:t>
            </a:r>
            <a:r>
              <a:rPr lang="en-US" sz="1400" dirty="0" smtClean="0"/>
              <a:t>memory allocation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d_A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d_B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float</a:t>
            </a:r>
            <a:r>
              <a:rPr lang="hu-HU" sz="1400" dirty="0"/>
              <a:t>* </a:t>
            </a:r>
            <a:r>
              <a:rPr lang="hu-HU" sz="1400" dirty="0" err="1"/>
              <a:t>d_C</a:t>
            </a:r>
            <a:r>
              <a:rPr lang="hu-HU" sz="1400" dirty="0"/>
              <a:t>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cudaMalloc</a:t>
            </a:r>
            <a:r>
              <a:rPr lang="hu-HU" sz="1400" dirty="0"/>
              <a:t>(&amp;</a:t>
            </a:r>
            <a:r>
              <a:rPr lang="hu-HU" sz="1400" dirty="0" err="1"/>
              <a:t>d_C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US" sz="1400" dirty="0" smtClean="0"/>
              <a:t>Copy data to the GPU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h_A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cudaMemcpyHostToDevice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h_B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cudaMemcpyHostToDevice</a:t>
            </a:r>
            <a:r>
              <a:rPr lang="hu-HU" sz="1400" dirty="0" smtClean="0"/>
              <a:t>);</a:t>
            </a:r>
          </a:p>
          <a:p>
            <a:endParaRPr lang="hu-HU" sz="1400" dirty="0"/>
          </a:p>
          <a:p>
            <a:r>
              <a:rPr lang="hu-HU" sz="1400" dirty="0" smtClean="0"/>
              <a:t>    // </a:t>
            </a:r>
            <a:r>
              <a:rPr lang="hu-HU" sz="1400" dirty="0"/>
              <a:t>Kernel </a:t>
            </a:r>
            <a:r>
              <a:rPr lang="en-US" sz="1400" dirty="0" smtClean="0"/>
              <a:t>launch</a:t>
            </a:r>
            <a:endParaRPr lang="hu-HU" sz="1400" dirty="0"/>
          </a:p>
          <a:p>
            <a:r>
              <a:rPr lang="hu-HU" sz="1400" dirty="0"/>
              <a:t>    int </a:t>
            </a:r>
            <a:r>
              <a:rPr lang="hu-HU" sz="1400" dirty="0" err="1"/>
              <a:t>threadsPerBlock</a:t>
            </a:r>
            <a:r>
              <a:rPr lang="hu-HU" sz="1400" dirty="0"/>
              <a:t> = 256;</a:t>
            </a:r>
          </a:p>
          <a:p>
            <a:r>
              <a:rPr lang="hu-HU" sz="1400" dirty="0"/>
              <a:t>    int </a:t>
            </a:r>
            <a:r>
              <a:rPr lang="hu-HU" sz="1400" dirty="0" err="1"/>
              <a:t>blocksPerGrid</a:t>
            </a:r>
            <a:r>
              <a:rPr lang="hu-HU" sz="1400" dirty="0"/>
              <a:t> = (N + </a:t>
            </a:r>
            <a:r>
              <a:rPr lang="hu-HU" sz="1400" dirty="0" err="1"/>
              <a:t>threadsPerBlock</a:t>
            </a:r>
            <a:r>
              <a:rPr lang="hu-HU" sz="1400" dirty="0"/>
              <a:t> - 1) / </a:t>
            </a:r>
            <a:r>
              <a:rPr lang="hu-HU" sz="1400" dirty="0" err="1"/>
              <a:t>threadsPerBlock</a:t>
            </a:r>
            <a:r>
              <a:rPr lang="hu-HU" sz="1400" dirty="0"/>
              <a:t>;</a:t>
            </a:r>
          </a:p>
          <a:p>
            <a:r>
              <a:rPr lang="hu-HU" sz="1400" dirty="0"/>
              <a:t>	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VecAdd</a:t>
            </a:r>
            <a:r>
              <a:rPr lang="hu-HU" sz="1400" dirty="0"/>
              <a:t>&lt;&lt;&lt;</a:t>
            </a:r>
            <a:r>
              <a:rPr lang="hu-HU" sz="1400" dirty="0" err="1"/>
              <a:t>blocksPerGrid</a:t>
            </a:r>
            <a:r>
              <a:rPr lang="hu-HU" sz="1400" dirty="0"/>
              <a:t>, </a:t>
            </a:r>
            <a:r>
              <a:rPr lang="hu-HU" sz="1400" dirty="0" err="1"/>
              <a:t>threadsPerBlock</a:t>
            </a:r>
            <a:r>
              <a:rPr lang="hu-HU" sz="1400" dirty="0"/>
              <a:t>&gt;&gt;&gt;(</a:t>
            </a:r>
            <a:r>
              <a:rPr lang="hu-HU" sz="1400" dirty="0" err="1"/>
              <a:t>d_A</a:t>
            </a:r>
            <a:r>
              <a:rPr lang="hu-HU" sz="1400" dirty="0"/>
              <a:t>, </a:t>
            </a:r>
            <a:r>
              <a:rPr lang="hu-HU" sz="1400" dirty="0" err="1"/>
              <a:t>d_B</a:t>
            </a:r>
            <a:r>
              <a:rPr lang="hu-HU" sz="1400" dirty="0"/>
              <a:t>, </a:t>
            </a:r>
            <a:r>
              <a:rPr lang="hu-HU" sz="1400" dirty="0" err="1"/>
              <a:t>d_C</a:t>
            </a:r>
            <a:r>
              <a:rPr lang="hu-HU" sz="1400" dirty="0"/>
              <a:t>, N</a:t>
            </a:r>
            <a:r>
              <a:rPr lang="hu-HU" sz="1400" dirty="0" smtClean="0"/>
              <a:t>);</a:t>
            </a:r>
          </a:p>
          <a:p>
            <a:r>
              <a:rPr lang="hu-HU" sz="1400" dirty="0" smtClean="0"/>
              <a:t>    …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504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16545" y="2286000"/>
            <a:ext cx="8510910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    …</a:t>
            </a:r>
          </a:p>
          <a:p>
            <a:r>
              <a:rPr lang="hu-HU" sz="1400" dirty="0" smtClean="0"/>
              <a:t>    // </a:t>
            </a:r>
            <a:r>
              <a:rPr lang="en-US" sz="1400" dirty="0" smtClean="0"/>
              <a:t>Copy data from the GPU to the host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cudaMemcpy</a:t>
            </a:r>
            <a:r>
              <a:rPr lang="hu-HU" sz="1400" dirty="0"/>
              <a:t>(</a:t>
            </a:r>
            <a:r>
              <a:rPr lang="hu-HU" sz="1400" dirty="0" err="1"/>
              <a:t>h_C</a:t>
            </a:r>
            <a:r>
              <a:rPr lang="hu-HU" sz="1400" dirty="0"/>
              <a:t>, </a:t>
            </a:r>
            <a:r>
              <a:rPr lang="hu-HU" sz="1400" dirty="0" err="1"/>
              <a:t>d_C</a:t>
            </a:r>
            <a:r>
              <a:rPr lang="hu-HU" sz="1400" dirty="0"/>
              <a:t>, </a:t>
            </a:r>
            <a:r>
              <a:rPr lang="hu-HU" sz="1400" dirty="0" err="1"/>
              <a:t>size</a:t>
            </a:r>
            <a:r>
              <a:rPr lang="hu-HU" sz="1400" dirty="0"/>
              <a:t>, </a:t>
            </a:r>
            <a:r>
              <a:rPr lang="hu-HU" sz="1400" dirty="0" err="1"/>
              <a:t>cudaMemcpyDeviceToHost</a:t>
            </a:r>
            <a:r>
              <a:rPr lang="hu-HU" sz="1400" dirty="0"/>
              <a:t>);</a:t>
            </a:r>
          </a:p>
          <a:p>
            <a:endParaRPr lang="hu-HU" sz="1400" dirty="0"/>
          </a:p>
          <a:p>
            <a:r>
              <a:rPr lang="hu-HU" sz="1400" dirty="0"/>
              <a:t>    // </a:t>
            </a:r>
            <a:r>
              <a:rPr lang="en-US" sz="1400" dirty="0" smtClean="0"/>
              <a:t>releasing GPU memory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d_A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d_B</a:t>
            </a:r>
            <a:r>
              <a:rPr lang="hu-HU" sz="1400" dirty="0"/>
              <a:t>);</a:t>
            </a:r>
          </a:p>
          <a:p>
            <a:r>
              <a:rPr lang="hu-HU" sz="1400" dirty="0"/>
              <a:t>    </a:t>
            </a:r>
            <a:r>
              <a:rPr lang="hu-HU" sz="1400" dirty="0" err="1"/>
              <a:t>cudaFree</a:t>
            </a:r>
            <a:r>
              <a:rPr lang="hu-HU" sz="1400" dirty="0"/>
              <a:t>(</a:t>
            </a:r>
            <a:r>
              <a:rPr lang="hu-HU" sz="1400" dirty="0" err="1"/>
              <a:t>d_C</a:t>
            </a:r>
            <a:r>
              <a:rPr lang="hu-HU" sz="1400" dirty="0"/>
              <a:t>);</a:t>
            </a:r>
          </a:p>
          <a:p>
            <a:r>
              <a:rPr lang="hu-HU" sz="1400" dirty="0"/>
              <a:t>            </a:t>
            </a:r>
          </a:p>
          <a:p>
            <a:r>
              <a:rPr lang="hu-HU" sz="1400" dirty="0"/>
              <a:t>    // </a:t>
            </a:r>
            <a:r>
              <a:rPr lang="en-US" sz="1400" dirty="0" smtClean="0"/>
              <a:t>Releasing host memory</a:t>
            </a:r>
            <a:endParaRPr lang="hu-HU" sz="1400" dirty="0"/>
          </a:p>
          <a:p>
            <a:r>
              <a:rPr lang="hu-HU" sz="1400" dirty="0"/>
              <a:t>    free(</a:t>
            </a:r>
            <a:r>
              <a:rPr lang="hu-HU" sz="1400" dirty="0" err="1"/>
              <a:t>h_A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free(</a:t>
            </a:r>
            <a:r>
              <a:rPr lang="hu-HU" sz="1400" dirty="0" err="1" smtClean="0"/>
              <a:t>h_B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free(</a:t>
            </a:r>
            <a:r>
              <a:rPr lang="hu-HU" sz="1400" dirty="0" err="1" smtClean="0"/>
              <a:t>h_C</a:t>
            </a:r>
            <a:r>
              <a:rPr lang="hu-HU" sz="1400" dirty="0"/>
              <a:t>);</a:t>
            </a:r>
          </a:p>
          <a:p>
            <a:r>
              <a:rPr lang="hu-HU" sz="1400" dirty="0"/>
              <a:t>	</a:t>
            </a:r>
          </a:p>
          <a:p>
            <a:r>
              <a:rPr lang="hu-HU" sz="1400" dirty="0" smtClean="0"/>
              <a:t>    </a:t>
            </a:r>
            <a:r>
              <a:rPr lang="hu-HU" sz="1400" dirty="0" err="1" smtClean="0"/>
              <a:t>return</a:t>
            </a:r>
            <a:r>
              <a:rPr lang="hu-HU" sz="1400" dirty="0" smtClean="0"/>
              <a:t> </a:t>
            </a:r>
            <a:r>
              <a:rPr lang="hu-HU" sz="1400" dirty="0"/>
              <a:t>0;</a:t>
            </a:r>
          </a:p>
          <a:p>
            <a:r>
              <a:rPr lang="hu-HU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262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CUDA was introduced by </a:t>
            </a:r>
            <a:r>
              <a:rPr lang="en-US" dirty="0" err="1" smtClean="0"/>
              <a:t>Nvidia</a:t>
            </a:r>
            <a:r>
              <a:rPr lang="en-US" dirty="0" smtClean="0"/>
              <a:t> in 2006</a:t>
            </a:r>
          </a:p>
          <a:p>
            <a:r>
              <a:rPr lang="en-US" dirty="0" smtClean="0"/>
              <a:t>Parallel computing platform and programming model</a:t>
            </a:r>
          </a:p>
          <a:p>
            <a:r>
              <a:rPr lang="en-US" dirty="0" smtClean="0"/>
              <a:t>Available in several programming languages</a:t>
            </a:r>
            <a:endParaRPr lang="en-US" dirty="0"/>
          </a:p>
        </p:txBody>
      </p:sp>
      <p:pic>
        <p:nvPicPr>
          <p:cNvPr id="4" name="Picture 2" descr="CUDA is designed to support       various languages and application programming interfaces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46120" y="3542347"/>
            <a:ext cx="5867400" cy="33004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program contains C language extensions</a:t>
            </a:r>
          </a:p>
          <a:p>
            <a:pPr lvl="1"/>
            <a:r>
              <a:rPr lang="en-US" dirty="0" smtClean="0"/>
              <a:t>__global__, &lt;&lt;&lt;…&gt;&gt;&gt;, etc.</a:t>
            </a:r>
          </a:p>
          <a:p>
            <a:r>
              <a:rPr lang="en-US" dirty="0" smtClean="0"/>
              <a:t>Higher level C functions are defined to manage the devices</a:t>
            </a:r>
          </a:p>
          <a:p>
            <a:pPr lvl="1"/>
            <a:r>
              <a:rPr lang="en-US" dirty="0" smtClean="0"/>
              <a:t>Memory handling, data transfer, multiple GPUs</a:t>
            </a:r>
          </a:p>
          <a:p>
            <a:pPr lvl="1"/>
            <a:r>
              <a:rPr lang="en-US" dirty="0" smtClean="0"/>
              <a:t>These functions rely on the driver API</a:t>
            </a:r>
          </a:p>
          <a:p>
            <a:r>
              <a:rPr lang="en-US" dirty="0" smtClean="0"/>
              <a:t>The driver API is also available to the programmer</a:t>
            </a:r>
          </a:p>
          <a:p>
            <a:pPr lvl="1"/>
            <a:r>
              <a:rPr lang="en-US" dirty="0" smtClean="0"/>
              <a:t>Seldom used</a:t>
            </a:r>
          </a:p>
          <a:p>
            <a:pPr lvl="1"/>
            <a:r>
              <a:rPr lang="en-US" dirty="0" smtClean="0"/>
              <a:t>Provides low level access, similar to OpenCL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7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Kernel functions can be written with the instruction set of the CUDA architecture (PTX) or with the higher level C language</a:t>
            </a:r>
          </a:p>
          <a:p>
            <a:r>
              <a:rPr lang="en-US" dirty="0" smtClean="0"/>
              <a:t>Because of the special language extensions, separate compiler is needed -&gt; </a:t>
            </a:r>
            <a:r>
              <a:rPr lang="en-US" dirty="0" err="1" smtClean="0"/>
              <a:t>nvcc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1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Offline compile</a:t>
            </a:r>
          </a:p>
          <a:p>
            <a:pPr lvl="1"/>
            <a:r>
              <a:rPr lang="en-US" dirty="0" smtClean="0"/>
              <a:t>The source file contains both CPU and GPU code</a:t>
            </a:r>
          </a:p>
          <a:p>
            <a:pPr lvl="1"/>
            <a:r>
              <a:rPr lang="en-US" dirty="0" smtClean="0"/>
              <a:t>The compiler separates those parts</a:t>
            </a:r>
          </a:p>
          <a:p>
            <a:pPr lvl="1"/>
            <a:r>
              <a:rPr lang="en-US" dirty="0" smtClean="0"/>
              <a:t>The GPU code can be complied into PTX or </a:t>
            </a:r>
            <a:r>
              <a:rPr lang="en-US" dirty="0" smtClean="0"/>
              <a:t>binary format</a:t>
            </a:r>
          </a:p>
          <a:p>
            <a:pPr lvl="1"/>
            <a:r>
              <a:rPr lang="en-US" dirty="0" smtClean="0"/>
              <a:t>In the host code, the &lt;&lt;&lt;…&gt;&gt;&gt; part is replaced with driver API calls that load and launch the kernel function</a:t>
            </a:r>
          </a:p>
          <a:p>
            <a:pPr lvl="1"/>
            <a:r>
              <a:rPr lang="en-US" dirty="0" smtClean="0"/>
              <a:t>The modified host code is compiled into an object file by the </a:t>
            </a:r>
            <a:r>
              <a:rPr lang="en-US" dirty="0" err="1" smtClean="0"/>
              <a:t>nvcc</a:t>
            </a:r>
            <a:r>
              <a:rPr lang="en-US" dirty="0" smtClean="0"/>
              <a:t> </a:t>
            </a:r>
            <a:r>
              <a:rPr lang="en-US" dirty="0"/>
              <a:t>(complete C++ support)</a:t>
            </a:r>
            <a:r>
              <a:rPr lang="en-US" dirty="0" smtClean="0"/>
              <a:t> or other complier</a:t>
            </a:r>
          </a:p>
          <a:p>
            <a:pPr lvl="1"/>
            <a:r>
              <a:rPr lang="en-US" dirty="0" smtClean="0"/>
              <a:t>If driver API is used, the host code does not have to be compiled with </a:t>
            </a:r>
            <a:r>
              <a:rPr lang="en-US" dirty="0" err="1" smtClean="0"/>
              <a:t>nvcc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Just-in-Time compile</a:t>
            </a:r>
          </a:p>
          <a:p>
            <a:pPr lvl="1"/>
            <a:r>
              <a:rPr lang="en-US" dirty="0" smtClean="0"/>
              <a:t>The run time loaded PTX code is complied into binary format by the driver</a:t>
            </a:r>
          </a:p>
          <a:p>
            <a:pPr lvl="1"/>
            <a:r>
              <a:rPr lang="en-US" dirty="0" smtClean="0"/>
              <a:t>The programs load slower, but newer compliers can generate more effective binaries</a:t>
            </a:r>
          </a:p>
          <a:p>
            <a:pPr lvl="1"/>
            <a:r>
              <a:rPr lang="en-US" dirty="0" smtClean="0"/>
              <a:t>The programs can be run on GPUs that were not available when the program was written</a:t>
            </a:r>
          </a:p>
          <a:p>
            <a:pPr lvl="1"/>
            <a:r>
              <a:rPr lang="en-US" dirty="0" smtClean="0"/>
              <a:t>The driver caches the binaries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Binary compatibility</a:t>
            </a:r>
          </a:p>
          <a:p>
            <a:pPr lvl="1"/>
            <a:r>
              <a:rPr lang="en-US" dirty="0" smtClean="0"/>
              <a:t>The binary code is architecture dependent</a:t>
            </a:r>
          </a:p>
          <a:p>
            <a:pPr lvl="1"/>
            <a:r>
              <a:rPr lang="en-US" dirty="0" smtClean="0"/>
              <a:t>The target architecture can be defined with the –code switch</a:t>
            </a:r>
          </a:p>
          <a:p>
            <a:pPr lvl="1"/>
            <a:r>
              <a:rPr lang="en-US" dirty="0" smtClean="0"/>
              <a:t>E.g.: -code=sm_35 -&gt; compute capability 3.5</a:t>
            </a:r>
          </a:p>
          <a:p>
            <a:pPr lvl="1"/>
            <a:r>
              <a:rPr lang="en-US" dirty="0" smtClean="0"/>
              <a:t>Binaries are compatible from one minor version to the next one, but not from one minor version to the previous one</a:t>
            </a:r>
          </a:p>
          <a:p>
            <a:pPr lvl="1"/>
            <a:r>
              <a:rPr lang="en-US" dirty="0" smtClean="0"/>
              <a:t>Binaries are not compatible across major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Linkage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PTX compatibility</a:t>
            </a:r>
          </a:p>
          <a:p>
            <a:pPr lvl="1"/>
            <a:r>
              <a:rPr lang="en-US" dirty="0"/>
              <a:t>PTX code produced for some specific compute capability can always be compiled to binary code of greater or equal compute </a:t>
            </a:r>
            <a:r>
              <a:rPr lang="en-US" dirty="0" smtClean="0"/>
              <a:t>capability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binary compiled from an earlier PTX version may not make use of some </a:t>
            </a:r>
            <a:r>
              <a:rPr lang="en-US" dirty="0" smtClean="0"/>
              <a:t>hardware </a:t>
            </a:r>
            <a:r>
              <a:rPr lang="en-US" dirty="0"/>
              <a:t>features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67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98" y="5740272"/>
            <a:ext cx="3571875" cy="52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Capability</a:t>
            </a:r>
            <a:endParaRPr lang="en-US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"/>
              </p:ext>
            </p:extLst>
          </p:nvPr>
        </p:nvGraphicFramePr>
        <p:xfrm>
          <a:off x="76200" y="1676400"/>
          <a:ext cx="5484489" cy="286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xmlns="" val="2920829487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xmlns="" val="748100036"/>
                    </a:ext>
                  </a:extLst>
                </a:gridCol>
                <a:gridCol w="2124281">
                  <a:extLst>
                    <a:ext uri="{9D8B030D-6E8A-4147-A177-3AD203B41FA5}">
                      <a16:colId xmlns:a16="http://schemas.microsoft.com/office/drawing/2014/main" xmlns="" val="2592804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CUDA </a:t>
                      </a:r>
                      <a:r>
                        <a:rPr lang="en-US" dirty="0" smtClean="0"/>
                        <a:t>version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Compute Capability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66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Fermi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3.2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543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Kepler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3.0, 3.5, 3.7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52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Maxwell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5.0, 5.2, 5.3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31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Pascal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6.0, 6.1, 6.2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45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Volta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7.0, 7.2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36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Turing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315755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06880"/>
            <a:ext cx="3342680" cy="344614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724400"/>
            <a:ext cx="2438400" cy="2001264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4724400" y="5725032"/>
            <a:ext cx="3736273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65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25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914400" y="1676400"/>
            <a:ext cx="7315200" cy="4724400"/>
            <a:chOff x="388348" y="1379515"/>
            <a:chExt cx="9187293" cy="6023626"/>
          </a:xfrm>
        </p:grpSpPr>
        <p:sp>
          <p:nvSpPr>
            <p:cNvPr id="57" name="Rectangle 61"/>
            <p:cNvSpPr/>
            <p:nvPr/>
          </p:nvSpPr>
          <p:spPr>
            <a:xfrm>
              <a:off x="1127537" y="4352335"/>
              <a:ext cx="7913501" cy="16928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Group 20"/>
            <p:cNvGrpSpPr/>
            <p:nvPr/>
          </p:nvGrpSpPr>
          <p:grpSpPr>
            <a:xfrm>
              <a:off x="5560863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97" name="Group 8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102" name="Rectangle 4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err="1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c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5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Shared memory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6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7"/>
                <p:cNvSpPr/>
                <p:nvPr/>
              </p:nvSpPr>
              <p:spPr>
                <a:xfrm>
                  <a:off x="1479905" y="3822570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2"/>
                <p:cNvSpPr/>
                <p:nvPr/>
              </p:nvSpPr>
              <p:spPr>
                <a:xfrm>
                  <a:off x="3131280" y="3830786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8" name="Straight Arrow Connector 14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15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6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9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21"/>
            <p:cNvGrpSpPr/>
            <p:nvPr/>
          </p:nvGrpSpPr>
          <p:grpSpPr>
            <a:xfrm>
              <a:off x="1127538" y="1379515"/>
              <a:ext cx="3480175" cy="2821578"/>
              <a:chOff x="2385048" y="1907178"/>
              <a:chExt cx="3480175" cy="2821578"/>
            </a:xfrm>
          </p:grpSpPr>
          <p:grpSp>
            <p:nvGrpSpPr>
              <p:cNvPr id="86" name="Group 22"/>
              <p:cNvGrpSpPr/>
              <p:nvPr/>
            </p:nvGrpSpPr>
            <p:grpSpPr>
              <a:xfrm>
                <a:off x="2385048" y="1907178"/>
                <a:ext cx="3480175" cy="2821578"/>
                <a:chOff x="1353082" y="1763486"/>
                <a:chExt cx="3480175" cy="2821578"/>
              </a:xfrm>
            </p:grpSpPr>
            <p:sp>
              <p:nvSpPr>
                <p:cNvPr id="91" name="Rectangle 27"/>
                <p:cNvSpPr/>
                <p:nvPr/>
              </p:nvSpPr>
              <p:spPr>
                <a:xfrm>
                  <a:off x="1353082" y="1763486"/>
                  <a:ext cx="3480175" cy="282157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hu-HU" dirty="0" err="1" smtClean="0">
                      <a:solidFill>
                        <a:schemeClr val="tx1"/>
                      </a:solidFill>
                    </a:rPr>
                    <a:t>Blo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c</a:t>
                  </a:r>
                  <a:r>
                    <a:rPr lang="hu-HU" dirty="0" smtClean="0">
                      <a:solidFill>
                        <a:schemeClr val="tx1"/>
                      </a:solidFill>
                    </a:rPr>
                    <a:t>k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28"/>
                <p:cNvSpPr/>
                <p:nvPr/>
              </p:nvSpPr>
              <p:spPr>
                <a:xfrm>
                  <a:off x="1479905" y="2207623"/>
                  <a:ext cx="3175927" cy="35269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Shared memory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29"/>
                <p:cNvSpPr/>
                <p:nvPr/>
              </p:nvSpPr>
              <p:spPr>
                <a:xfrm>
                  <a:off x="1479905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30"/>
                <p:cNvSpPr/>
                <p:nvPr/>
              </p:nvSpPr>
              <p:spPr>
                <a:xfrm>
                  <a:off x="1479905" y="3822570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31"/>
                <p:cNvSpPr/>
                <p:nvPr/>
              </p:nvSpPr>
              <p:spPr>
                <a:xfrm>
                  <a:off x="3131280" y="2923656"/>
                  <a:ext cx="1524552" cy="5355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Thread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32"/>
                <p:cNvSpPr/>
                <p:nvPr/>
              </p:nvSpPr>
              <p:spPr>
                <a:xfrm>
                  <a:off x="3131280" y="3830786"/>
                  <a:ext cx="1067352" cy="55348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Local memory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7" name="Straight Arrow Connector 23"/>
              <p:cNvCxnSpPr/>
              <p:nvPr/>
            </p:nvCxnSpPr>
            <p:spPr>
              <a:xfrm>
                <a:off x="2705912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24"/>
              <p:cNvCxnSpPr/>
              <p:nvPr/>
            </p:nvCxnSpPr>
            <p:spPr>
              <a:xfrm>
                <a:off x="4399730" y="2704012"/>
                <a:ext cx="0" cy="363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25"/>
              <p:cNvCxnSpPr/>
              <p:nvPr/>
            </p:nvCxnSpPr>
            <p:spPr>
              <a:xfrm>
                <a:off x="2705912" y="3602926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26"/>
              <p:cNvCxnSpPr/>
              <p:nvPr/>
            </p:nvCxnSpPr>
            <p:spPr>
              <a:xfrm>
                <a:off x="4399730" y="3594710"/>
                <a:ext cx="0" cy="3715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33"/>
            <p:cNvSpPr/>
            <p:nvPr/>
          </p:nvSpPr>
          <p:spPr>
            <a:xfrm>
              <a:off x="1127539" y="4536284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Global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4"/>
            <p:cNvSpPr/>
            <p:nvPr/>
          </p:nvSpPr>
          <p:spPr>
            <a:xfrm>
              <a:off x="1127539" y="4994312"/>
              <a:ext cx="7913500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  Constant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35"/>
            <p:cNvSpPr/>
            <p:nvPr/>
          </p:nvSpPr>
          <p:spPr>
            <a:xfrm>
              <a:off x="1127537" y="5444403"/>
              <a:ext cx="7913501" cy="388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algn="ctr"/>
              <a:r>
                <a:rPr lang="en-US" dirty="0" smtClean="0">
                  <a:solidFill>
                    <a:schemeClr val="tx1"/>
                  </a:solidFill>
                </a:rPr>
                <a:t>    Texture 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57"/>
            <p:cNvSpPr/>
            <p:nvPr/>
          </p:nvSpPr>
          <p:spPr>
            <a:xfrm>
              <a:off x="1127537" y="7014622"/>
              <a:ext cx="7913501" cy="3885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Host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58"/>
            <p:cNvSpPr/>
            <p:nvPr/>
          </p:nvSpPr>
          <p:spPr>
            <a:xfrm>
              <a:off x="1127537" y="6344294"/>
              <a:ext cx="7913501" cy="3885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Host</a:t>
              </a:r>
              <a:r>
                <a:rPr lang="hu-HU" dirty="0" smtClean="0">
                  <a:solidFill>
                    <a:schemeClr val="tx1"/>
                  </a:solidFill>
                </a:rPr>
                <a:t> program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0"/>
            <p:cNvCxnSpPr>
              <a:stCxn id="64" idx="2"/>
              <a:endCxn id="63" idx="0"/>
            </p:cNvCxnSpPr>
            <p:nvPr/>
          </p:nvCxnSpPr>
          <p:spPr>
            <a:xfrm>
              <a:off x="5084288" y="6732813"/>
              <a:ext cx="0" cy="28180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8"/>
            <p:cNvGrpSpPr/>
            <p:nvPr/>
          </p:nvGrpSpPr>
          <p:grpSpPr>
            <a:xfrm>
              <a:off x="23852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3" name="Straight Arrow Connector 63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6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67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9"/>
            <p:cNvGrpSpPr/>
            <p:nvPr/>
          </p:nvGrpSpPr>
          <p:grpSpPr>
            <a:xfrm>
              <a:off x="4049613" y="3067047"/>
              <a:ext cx="266700" cy="2377356"/>
              <a:chOff x="2385213" y="3067047"/>
              <a:chExt cx="266700" cy="2377356"/>
            </a:xfrm>
          </p:grpSpPr>
          <p:cxnSp>
            <p:nvCxnSpPr>
              <p:cNvPr id="80" name="Straight Arrow Connector 70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71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72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73"/>
            <p:cNvGrpSpPr/>
            <p:nvPr/>
          </p:nvGrpSpPr>
          <p:grpSpPr>
            <a:xfrm>
              <a:off x="6832270" y="3064440"/>
              <a:ext cx="266700" cy="2377356"/>
              <a:chOff x="2385213" y="3067047"/>
              <a:chExt cx="266700" cy="2377356"/>
            </a:xfrm>
          </p:grpSpPr>
          <p:cxnSp>
            <p:nvCxnSpPr>
              <p:cNvPr id="77" name="Straight Arrow Connector 74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5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6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8490596" y="3062120"/>
              <a:ext cx="266700" cy="2377356"/>
              <a:chOff x="2385213" y="3067047"/>
              <a:chExt cx="266700" cy="2377356"/>
            </a:xfrm>
          </p:grpSpPr>
          <p:cxnSp>
            <p:nvCxnSpPr>
              <p:cNvPr id="74" name="Straight Arrow Connector 78"/>
              <p:cNvCxnSpPr/>
              <p:nvPr/>
            </p:nvCxnSpPr>
            <p:spPr>
              <a:xfrm>
                <a:off x="2385213" y="3067047"/>
                <a:ext cx="0" cy="14692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9"/>
              <p:cNvCxnSpPr/>
              <p:nvPr/>
            </p:nvCxnSpPr>
            <p:spPr>
              <a:xfrm flipV="1">
                <a:off x="2527300" y="3075263"/>
                <a:ext cx="0" cy="191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80"/>
              <p:cNvCxnSpPr/>
              <p:nvPr/>
            </p:nvCxnSpPr>
            <p:spPr>
              <a:xfrm flipV="1">
                <a:off x="2651913" y="3075263"/>
                <a:ext cx="0" cy="2369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82"/>
            <p:cNvCxnSpPr>
              <a:stCxn id="57" idx="2"/>
              <a:endCxn id="64" idx="0"/>
            </p:cNvCxnSpPr>
            <p:nvPr/>
          </p:nvCxnSpPr>
          <p:spPr>
            <a:xfrm>
              <a:off x="5084288" y="6045200"/>
              <a:ext cx="0" cy="2990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4"/>
            <p:cNvCxnSpPr/>
            <p:nvPr/>
          </p:nvCxnSpPr>
          <p:spPr>
            <a:xfrm>
              <a:off x="503998" y="6192838"/>
              <a:ext cx="9071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89"/>
            <p:cNvSpPr txBox="1"/>
            <p:nvPr/>
          </p:nvSpPr>
          <p:spPr>
            <a:xfrm>
              <a:off x="388348" y="5530455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90"/>
            <p:cNvSpPr txBox="1"/>
            <p:nvPr/>
          </p:nvSpPr>
          <p:spPr>
            <a:xfrm>
              <a:off x="388348" y="3700574"/>
              <a:ext cx="615553" cy="1678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GPU</a:t>
              </a:r>
              <a:endPara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59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Memory types</a:t>
            </a:r>
          </a:p>
          <a:p>
            <a:pPr lvl="1"/>
            <a:r>
              <a:rPr lang="en-US" dirty="0" smtClean="0"/>
              <a:t>Local</a:t>
            </a:r>
          </a:p>
          <a:p>
            <a:pPr lvl="2"/>
            <a:r>
              <a:rPr lang="en-US" dirty="0" smtClean="0"/>
              <a:t>Allocated in the register array</a:t>
            </a:r>
          </a:p>
          <a:p>
            <a:pPr lvl="2"/>
            <a:r>
              <a:rPr lang="en-US" dirty="0" smtClean="0"/>
              <a:t>Accessible only by one thread</a:t>
            </a:r>
          </a:p>
          <a:p>
            <a:pPr lvl="2"/>
            <a:r>
              <a:rPr lang="en-US" dirty="0" smtClean="0"/>
              <a:t>Split-store if there is not enough registers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2"/>
            <a:r>
              <a:rPr lang="en-US" dirty="0" smtClean="0"/>
              <a:t>Shared within a block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onstant memory</a:t>
            </a:r>
          </a:p>
          <a:p>
            <a:pPr lvl="1"/>
            <a:r>
              <a:rPr lang="en-US" dirty="0" smtClean="0"/>
              <a:t>Global memory</a:t>
            </a:r>
          </a:p>
          <a:p>
            <a:pPr lvl="2"/>
            <a:r>
              <a:rPr lang="en-US" dirty="0" smtClean="0"/>
              <a:t>GPU memory</a:t>
            </a:r>
          </a:p>
          <a:p>
            <a:pPr lvl="2"/>
            <a:r>
              <a:rPr lang="en-US" dirty="0" smtClean="0"/>
              <a:t>Linear memory addressing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Threads </a:t>
            </a:r>
            <a:r>
              <a:rPr lang="en-US" dirty="0" smtClean="0"/>
              <a:t>are grouped in blocks</a:t>
            </a:r>
          </a:p>
          <a:p>
            <a:r>
              <a:rPr lang="en-US" dirty="0" smtClean="0"/>
              <a:t>Blocks are run by Streaming Multiprocessor (SM)</a:t>
            </a:r>
          </a:p>
          <a:p>
            <a:pPr lvl="1"/>
            <a:r>
              <a:rPr lang="en-US" dirty="0" smtClean="0"/>
              <a:t>Threads in a block run parallel</a:t>
            </a:r>
          </a:p>
          <a:p>
            <a:pPr lvl="1"/>
            <a:r>
              <a:rPr lang="en-US" dirty="0" smtClean="0"/>
              <a:t>Threads of a block reside in the same SM</a:t>
            </a:r>
          </a:p>
          <a:p>
            <a:pPr lvl="1"/>
            <a:r>
              <a:rPr lang="en-US" dirty="0" smtClean="0"/>
              <a:t>One SM can host multiple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6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Memory types</a:t>
            </a:r>
          </a:p>
          <a:p>
            <a:pPr lvl="1"/>
            <a:r>
              <a:rPr lang="en-US" dirty="0" smtClean="0"/>
              <a:t>Host side CUDA memory</a:t>
            </a:r>
          </a:p>
          <a:p>
            <a:pPr lvl="2"/>
            <a:r>
              <a:rPr lang="en-US" dirty="0" smtClean="0"/>
              <a:t>Page-Locked Host memory</a:t>
            </a:r>
          </a:p>
          <a:p>
            <a:pPr lvl="3"/>
            <a:r>
              <a:rPr lang="en-US" dirty="0" smtClean="0"/>
              <a:t>Not </a:t>
            </a:r>
            <a:r>
              <a:rPr lang="en-US" dirty="0" err="1" smtClean="0"/>
              <a:t>pageable</a:t>
            </a:r>
            <a:r>
              <a:rPr lang="en-US" dirty="0" smtClean="0"/>
              <a:t> memory on the host</a:t>
            </a:r>
          </a:p>
          <a:p>
            <a:pPr lvl="3"/>
            <a:r>
              <a:rPr lang="en-US" dirty="0" err="1" smtClean="0"/>
              <a:t>cudaHostAlloc</a:t>
            </a:r>
            <a:r>
              <a:rPr lang="en-US" dirty="0" smtClean="0"/>
              <a:t>(), </a:t>
            </a:r>
            <a:r>
              <a:rPr lang="en-US" dirty="0" err="1" smtClean="0"/>
              <a:t>cudaFreeHost</a:t>
            </a:r>
            <a:r>
              <a:rPr lang="en-US" dirty="0" smtClean="0"/>
              <a:t>(), </a:t>
            </a:r>
            <a:r>
              <a:rPr lang="en-US" dirty="0" err="1" smtClean="0"/>
              <a:t>cudaHostRegister</a:t>
            </a:r>
            <a:r>
              <a:rPr lang="en-US" dirty="0" smtClean="0"/>
              <a:t>()</a:t>
            </a:r>
          </a:p>
          <a:p>
            <a:pPr lvl="3"/>
            <a:r>
              <a:rPr lang="en-US" dirty="0" smtClean="0"/>
              <a:t>Data transfer can overlap with kernel calls</a:t>
            </a:r>
          </a:p>
          <a:p>
            <a:pPr lvl="3"/>
            <a:r>
              <a:rPr lang="en-US" dirty="0" smtClean="0"/>
              <a:t>Data transfer is faster compared to </a:t>
            </a:r>
            <a:r>
              <a:rPr lang="en-US" dirty="0" err="1" smtClean="0"/>
              <a:t>pageable</a:t>
            </a:r>
            <a:r>
              <a:rPr lang="en-US" dirty="0" smtClean="0"/>
              <a:t> host memory</a:t>
            </a:r>
          </a:p>
          <a:p>
            <a:pPr lvl="1"/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61167"/>
            <a:ext cx="4419600" cy="22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6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Memory types</a:t>
            </a:r>
          </a:p>
          <a:p>
            <a:pPr lvl="1"/>
            <a:r>
              <a:rPr lang="en-US" dirty="0" smtClean="0"/>
              <a:t>Host side CUDA memory</a:t>
            </a:r>
          </a:p>
          <a:p>
            <a:pPr lvl="2"/>
            <a:r>
              <a:rPr lang="en-US" dirty="0" smtClean="0"/>
              <a:t>Portable memory</a:t>
            </a:r>
          </a:p>
          <a:p>
            <a:pPr lvl="3"/>
            <a:r>
              <a:rPr lang="en-US" dirty="0" smtClean="0"/>
              <a:t>Favorable properties of the page-locked memory is available only in one context</a:t>
            </a:r>
          </a:p>
          <a:p>
            <a:pPr lvl="3"/>
            <a:r>
              <a:rPr lang="en-US" dirty="0" smtClean="0"/>
              <a:t>Portable flag extends it to all available devices</a:t>
            </a:r>
          </a:p>
          <a:p>
            <a:pPr lvl="2"/>
            <a:r>
              <a:rPr lang="en-US" dirty="0" smtClean="0"/>
              <a:t>Write-Combining Memory</a:t>
            </a:r>
          </a:p>
          <a:p>
            <a:pPr lvl="3"/>
            <a:r>
              <a:rPr lang="en-US" dirty="0" smtClean="0"/>
              <a:t>The allocated area is non cacheable</a:t>
            </a:r>
          </a:p>
          <a:p>
            <a:pPr lvl="3"/>
            <a:r>
              <a:rPr lang="en-US" dirty="0" smtClean="0"/>
              <a:t>40% faster memory transfer</a:t>
            </a:r>
          </a:p>
          <a:p>
            <a:pPr lvl="3"/>
            <a:r>
              <a:rPr lang="en-US" dirty="0" smtClean="0"/>
              <a:t>Host side access is slower because of the lack of caching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Memory types</a:t>
            </a:r>
          </a:p>
          <a:p>
            <a:pPr lvl="1"/>
            <a:r>
              <a:rPr lang="en-US" dirty="0" smtClean="0"/>
              <a:t>Host side CUDA memory</a:t>
            </a:r>
          </a:p>
          <a:p>
            <a:pPr lvl="2"/>
            <a:r>
              <a:rPr lang="en-US" dirty="0" smtClean="0"/>
              <a:t>Mapped Memory</a:t>
            </a:r>
          </a:p>
          <a:p>
            <a:pPr lvl="3"/>
            <a:r>
              <a:rPr lang="en-US" dirty="0" smtClean="0"/>
              <a:t>Memory allocated host side is available to the GPU</a:t>
            </a:r>
          </a:p>
          <a:p>
            <a:pPr lvl="3"/>
            <a:r>
              <a:rPr lang="en-US" dirty="0" smtClean="0"/>
              <a:t>During kernel calls its transfer to the GPU on demand</a:t>
            </a:r>
          </a:p>
          <a:p>
            <a:pPr lvl="3"/>
            <a:r>
              <a:rPr lang="en-US" dirty="0" smtClean="0"/>
              <a:t>No streams are required to overlap memory operations and kernel calls</a:t>
            </a:r>
          </a:p>
          <a:p>
            <a:pPr lvl="3"/>
            <a:r>
              <a:rPr lang="en-US" dirty="0" smtClean="0"/>
              <a:t>PCI-E bus bandwidth is a limiting factor</a:t>
            </a:r>
          </a:p>
          <a:p>
            <a:r>
              <a:rPr lang="en-US" dirty="0" smtClean="0"/>
              <a:t>Unified Virtual Address Space</a:t>
            </a:r>
          </a:p>
          <a:p>
            <a:pPr lvl="1"/>
            <a:r>
              <a:rPr lang="en-US" dirty="0" smtClean="0"/>
              <a:t>Available from Compute Capability 2.0</a:t>
            </a:r>
          </a:p>
          <a:p>
            <a:pPr lvl="1"/>
            <a:r>
              <a:rPr lang="en-US" dirty="0" smtClean="0"/>
              <a:t>Same address space for the host and the GPU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7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Handling device memory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cudaMemcpy</a:t>
            </a:r>
            <a:r>
              <a:rPr lang="en-US" dirty="0" smtClean="0"/>
              <a:t>* functions</a:t>
            </a:r>
          </a:p>
          <a:p>
            <a:pPr lvl="1"/>
            <a:r>
              <a:rPr lang="en-US" dirty="0" smtClean="0"/>
              <a:t>Last parameter defines the direction</a:t>
            </a:r>
          </a:p>
          <a:p>
            <a:pPr lvl="2"/>
            <a:r>
              <a:rPr lang="en-US" dirty="0" err="1"/>
              <a:t>cudaMemcpyHostToDevice</a:t>
            </a:r>
            <a:endParaRPr lang="en-US" dirty="0"/>
          </a:p>
          <a:p>
            <a:pPr lvl="2"/>
            <a:r>
              <a:rPr lang="en-US" dirty="0" err="1"/>
              <a:t>cudaMemcpyDeviceToHost</a:t>
            </a:r>
            <a:endParaRPr lang="en-US" dirty="0"/>
          </a:p>
          <a:p>
            <a:pPr lvl="2"/>
            <a:r>
              <a:rPr lang="en-US" dirty="0" err="1"/>
              <a:t>cudaMemcpyDeviceToDevice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" y="2133600"/>
            <a:ext cx="7239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dataGPU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dataCPU, sizeof(int)*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dataSize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		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cudaMemcpyHostToDevice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8965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Handling device memory</a:t>
            </a:r>
          </a:p>
          <a:p>
            <a:pPr lvl="1"/>
            <a:r>
              <a:rPr lang="en-US" dirty="0" smtClean="0"/>
              <a:t>Peer-to-Peer memory</a:t>
            </a:r>
          </a:p>
          <a:p>
            <a:pPr lvl="2"/>
            <a:r>
              <a:rPr lang="en-US" dirty="0" smtClean="0"/>
              <a:t>Compute Capability 2.0 Tesla</a:t>
            </a:r>
          </a:p>
          <a:p>
            <a:pPr lvl="2"/>
            <a:r>
              <a:rPr lang="en-US" dirty="0" err="1" smtClean="0"/>
              <a:t>cudaDeviceCanAccessPeer</a:t>
            </a:r>
            <a:r>
              <a:rPr lang="en-US" dirty="0" smtClean="0"/>
              <a:t>()</a:t>
            </a:r>
          </a:p>
          <a:p>
            <a:pPr lvl="2"/>
            <a:r>
              <a:rPr lang="en-US" dirty="0" err="1" smtClean="0"/>
              <a:t>cudaDeviceEnableAccess</a:t>
            </a:r>
            <a:r>
              <a:rPr lang="en-US" dirty="0" smtClean="0"/>
              <a:t>()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Peer-to-Peer copy</a:t>
            </a:r>
          </a:p>
          <a:p>
            <a:pPr lvl="2"/>
            <a:r>
              <a:rPr lang="en-US" dirty="0" smtClean="0"/>
              <a:t>If no UAVS is enabled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952500" y="3960674"/>
            <a:ext cx="7239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cudaSetDevice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(0);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* p0;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(&amp;p0,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cudaSetDevice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(1);</a:t>
            </a:r>
          </a:p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cudaDeviceEnablePeerAccess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(0,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0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kernel&lt;&lt;&lt;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grid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block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&gt;&gt;&gt;(p0);</a:t>
            </a:r>
          </a:p>
        </p:txBody>
      </p:sp>
    </p:spTree>
    <p:extLst>
      <p:ext uri="{BB962C8B-B14F-4D97-AF65-F5344CB8AC3E}">
        <p14:creationId xmlns:p14="http://schemas.microsoft.com/office/powerpoint/2010/main" val="347215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stream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CUDA stream</a:t>
            </a:r>
            <a:endParaRPr lang="en-US" dirty="0"/>
          </a:p>
          <a:p>
            <a:pPr lvl="1"/>
            <a:r>
              <a:rPr lang="en-US" dirty="0" smtClean="0"/>
              <a:t>Parallel kernel calls</a:t>
            </a:r>
          </a:p>
          <a:p>
            <a:pPr lvl="1"/>
            <a:r>
              <a:rPr lang="en-US" dirty="0" smtClean="0"/>
              <a:t>To overlap memory transfer and kernel calls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762000" y="3088481"/>
            <a:ext cx="7620000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</a:t>
            </a:r>
            <a:r>
              <a:rPr lang="hu-HU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_t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stream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(int i = 0; i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cudaStreamCreate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(&amp;stream[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for(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2;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Async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(…,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cudaHostToDevice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kernel&lt;&lt;&lt;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grid,block,shared,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&gt;&gt;&gt;(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params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…);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Async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(…,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cudaDeviceToHost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stream[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for(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numberOfStreams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cudaStreamDestroy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(stream[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]);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01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stream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CUDA stream</a:t>
            </a:r>
            <a:endParaRPr lang="en-US" dirty="0"/>
          </a:p>
          <a:p>
            <a:pPr lvl="1"/>
            <a:r>
              <a:rPr lang="en-US" dirty="0" smtClean="0"/>
              <a:t>Default stream, if no other is defined</a:t>
            </a:r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Explicit</a:t>
            </a:r>
          </a:p>
          <a:p>
            <a:pPr lvl="2"/>
            <a:r>
              <a:rPr lang="en-US" dirty="0" err="1" smtClean="0"/>
              <a:t>cudaDeviceSynchronize</a:t>
            </a:r>
            <a:r>
              <a:rPr lang="en-US" dirty="0" smtClean="0"/>
              <a:t>() – each stream finishes its work</a:t>
            </a:r>
          </a:p>
          <a:p>
            <a:pPr lvl="2"/>
            <a:r>
              <a:rPr lang="en-US" dirty="0" err="1" smtClean="0"/>
              <a:t>cudaStreamSynchronize</a:t>
            </a:r>
            <a:r>
              <a:rPr lang="en-US" dirty="0" smtClean="0"/>
              <a:t>() – a given stream finishes its work</a:t>
            </a:r>
          </a:p>
          <a:p>
            <a:pPr lvl="2"/>
            <a:r>
              <a:rPr lang="en-US" dirty="0" err="1" smtClean="0"/>
              <a:t>cudaStreamWaitEvent</a:t>
            </a:r>
            <a:r>
              <a:rPr lang="en-US" dirty="0" smtClean="0"/>
              <a:t>() – synchronization within a stream</a:t>
            </a:r>
          </a:p>
        </p:txBody>
      </p:sp>
    </p:spTree>
    <p:extLst>
      <p:ext uri="{BB962C8B-B14F-4D97-AF65-F5344CB8AC3E}">
        <p14:creationId xmlns:p14="http://schemas.microsoft.com/office/powerpoint/2010/main" val="56690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stream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Implicit</a:t>
            </a:r>
          </a:p>
          <a:p>
            <a:pPr lvl="2"/>
            <a:r>
              <a:rPr lang="en-US" dirty="0" smtClean="0"/>
              <a:t>Page-locked memory allocation</a:t>
            </a:r>
          </a:p>
          <a:p>
            <a:pPr lvl="2"/>
            <a:r>
              <a:rPr lang="en-US" dirty="0" smtClean="0"/>
              <a:t>Device memory allocation</a:t>
            </a:r>
          </a:p>
          <a:p>
            <a:pPr lvl="2"/>
            <a:r>
              <a:rPr lang="en-US" dirty="0" smtClean="0"/>
              <a:t>Copy in GPU memory</a:t>
            </a:r>
          </a:p>
          <a:p>
            <a:pPr lvl="2"/>
            <a:r>
              <a:rPr lang="en-US" dirty="0" smtClean="0"/>
              <a:t>Command execution on the default stream</a:t>
            </a:r>
          </a:p>
          <a:p>
            <a:pPr lvl="2"/>
            <a:r>
              <a:rPr lang="en-US" dirty="0" smtClean="0"/>
              <a:t>Cache configuration change</a:t>
            </a:r>
          </a:p>
        </p:txBody>
      </p:sp>
    </p:spTree>
    <p:extLst>
      <p:ext uri="{BB962C8B-B14F-4D97-AF65-F5344CB8AC3E}">
        <p14:creationId xmlns:p14="http://schemas.microsoft.com/office/powerpoint/2010/main" val="3173944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prefixes</a:t>
            </a:r>
          </a:p>
          <a:p>
            <a:r>
              <a:rPr lang="en-US" dirty="0" smtClean="0"/>
              <a:t>__device__: can be called from kernel only</a:t>
            </a:r>
          </a:p>
          <a:p>
            <a:r>
              <a:rPr lang="en-US" dirty="0" smtClean="0"/>
              <a:t>__global__: can be called from kernel and host code</a:t>
            </a:r>
          </a:p>
          <a:p>
            <a:r>
              <a:rPr lang="en-US" dirty="0" smtClean="0"/>
              <a:t>__host__: can be called from the host only</a:t>
            </a:r>
          </a:p>
          <a:p>
            <a:endParaRPr lang="en-US" dirty="0"/>
          </a:p>
          <a:p>
            <a:r>
              <a:rPr lang="en-US" dirty="0" smtClean="0"/>
              <a:t>__</a:t>
            </a:r>
            <a:r>
              <a:rPr lang="en-US" dirty="0" err="1" smtClean="0"/>
              <a:t>noinline</a:t>
            </a:r>
            <a:r>
              <a:rPr lang="en-US" dirty="0" smtClean="0"/>
              <a:t>__</a:t>
            </a:r>
          </a:p>
          <a:p>
            <a:r>
              <a:rPr lang="en-US" dirty="0" smtClean="0"/>
              <a:t>__</a:t>
            </a:r>
            <a:r>
              <a:rPr lang="en-US" dirty="0" err="1" smtClean="0"/>
              <a:t>forceinline</a:t>
            </a:r>
            <a:r>
              <a:rPr lang="en-US" dirty="0" smtClean="0"/>
              <a:t>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61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Variable prefixes:</a:t>
            </a:r>
          </a:p>
          <a:p>
            <a:pPr lvl="1"/>
            <a:r>
              <a:rPr lang="en-US" dirty="0" smtClean="0"/>
              <a:t>__device__: stored in the device memory</a:t>
            </a:r>
          </a:p>
          <a:p>
            <a:pPr lvl="2"/>
            <a:r>
              <a:rPr lang="en-US" dirty="0" smtClean="0"/>
              <a:t>Stored in the global memory</a:t>
            </a:r>
          </a:p>
          <a:p>
            <a:pPr lvl="2"/>
            <a:r>
              <a:rPr lang="en-US" dirty="0" smtClean="0"/>
              <a:t>Available in the whole life cycle of the application</a:t>
            </a:r>
          </a:p>
          <a:p>
            <a:pPr lvl="2"/>
            <a:r>
              <a:rPr lang="en-US" dirty="0" smtClean="0"/>
              <a:t>Accessible from all threads and from the host</a:t>
            </a:r>
          </a:p>
          <a:p>
            <a:pPr lvl="1"/>
            <a:r>
              <a:rPr lang="en-US" dirty="0" smtClean="0"/>
              <a:t>__constant__: constant variable</a:t>
            </a:r>
          </a:p>
          <a:p>
            <a:pPr lvl="2"/>
            <a:r>
              <a:rPr lang="en-US" dirty="0" smtClean="0"/>
              <a:t>Stored in the constant memory</a:t>
            </a:r>
          </a:p>
          <a:p>
            <a:pPr lvl="2"/>
            <a:r>
              <a:rPr lang="en-US" dirty="0" smtClean="0"/>
              <a:t>Similar to __device__</a:t>
            </a:r>
          </a:p>
          <a:p>
            <a:pPr lvl="1"/>
            <a:r>
              <a:rPr lang="en-US" dirty="0" smtClean="0"/>
              <a:t>__shared__: shared variable</a:t>
            </a:r>
          </a:p>
          <a:p>
            <a:pPr lvl="2"/>
            <a:r>
              <a:rPr lang="en-US" dirty="0" smtClean="0"/>
              <a:t>Stored on-chip</a:t>
            </a:r>
          </a:p>
          <a:p>
            <a:pPr lvl="2"/>
            <a:r>
              <a:rPr lang="en-US" dirty="0" smtClean="0"/>
              <a:t>Available in single block, while the block is running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09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multiple SMs on a single GPU</a:t>
            </a:r>
          </a:p>
          <a:p>
            <a:r>
              <a:rPr lang="en-US" dirty="0" smtClean="0"/>
              <a:t>Multiple FP32/FP64 cores in the SMs</a:t>
            </a:r>
          </a:p>
          <a:p>
            <a:r>
              <a:rPr lang="en-US" dirty="0" smtClean="0"/>
              <a:t>Tesla V100</a:t>
            </a:r>
          </a:p>
          <a:p>
            <a:pPr lvl="1"/>
            <a:r>
              <a:rPr lang="en-US" dirty="0" smtClean="0"/>
              <a:t>SM: 80</a:t>
            </a:r>
          </a:p>
          <a:p>
            <a:pPr lvl="1"/>
            <a:r>
              <a:rPr lang="en-US" dirty="0" smtClean="0"/>
              <a:t>FP32 core/SM: 64</a:t>
            </a:r>
          </a:p>
          <a:p>
            <a:pPr lvl="1"/>
            <a:r>
              <a:rPr lang="en-US" dirty="0" smtClean="0"/>
              <a:t>FP32 core/GPU: 5120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70960"/>
            <a:ext cx="5117651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Variable prefixes:</a:t>
            </a:r>
          </a:p>
          <a:p>
            <a:pPr lvl="1"/>
            <a:r>
              <a:rPr lang="en-US" dirty="0" smtClean="0"/>
              <a:t>__restrict__: non overlapping pointers</a:t>
            </a:r>
          </a:p>
          <a:p>
            <a:pPr lvl="2"/>
            <a:r>
              <a:rPr lang="en-US" dirty="0" smtClean="0"/>
              <a:t>Promise to the compiler, that the pointers are independent</a:t>
            </a:r>
          </a:p>
          <a:p>
            <a:pPr lvl="2"/>
            <a:r>
              <a:rPr lang="en-US" dirty="0" smtClean="0"/>
              <a:t>Helps the optimization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510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Vector types</a:t>
            </a:r>
          </a:p>
          <a:p>
            <a:pPr lvl="1"/>
            <a:r>
              <a:rPr lang="en-US" dirty="0" smtClean="0"/>
              <a:t>Available on host and device side</a:t>
            </a:r>
          </a:p>
          <a:p>
            <a:pPr lvl="1"/>
            <a:r>
              <a:rPr lang="en-US" dirty="0" smtClean="0"/>
              <a:t>Type </a:t>
            </a:r>
            <a:r>
              <a:rPr lang="en-US" dirty="0" err="1" smtClean="0"/>
              <a:t>make_type</a:t>
            </a:r>
            <a:r>
              <a:rPr lang="en-US" dirty="0" smtClean="0"/>
              <a:t>() format constructors</a:t>
            </a:r>
          </a:p>
          <a:p>
            <a:pPr lvl="2"/>
            <a:r>
              <a:rPr lang="en-US" dirty="0" smtClean="0"/>
              <a:t>E.g.: float4 v = make_float4(1.0f);</a:t>
            </a:r>
          </a:p>
          <a:p>
            <a:pPr lvl="1"/>
            <a:r>
              <a:rPr lang="en-US" dirty="0" smtClean="0"/>
              <a:t>Maximum 4 elements</a:t>
            </a:r>
          </a:p>
          <a:p>
            <a:pPr lvl="1"/>
            <a:r>
              <a:rPr lang="en-US" dirty="0" smtClean="0"/>
              <a:t>Available for the common C types</a:t>
            </a:r>
          </a:p>
          <a:p>
            <a:r>
              <a:rPr lang="en-US" dirty="0" smtClean="0"/>
              <a:t>dim3 types to indicate dimensions</a:t>
            </a:r>
          </a:p>
          <a:p>
            <a:pPr lvl="1"/>
            <a:r>
              <a:rPr lang="en-US" dirty="0" smtClean="0"/>
              <a:t>Kernel launches</a:t>
            </a:r>
          </a:p>
        </p:txBody>
      </p:sp>
    </p:spTree>
    <p:extLst>
      <p:ext uri="{BB962C8B-B14F-4D97-AF65-F5344CB8AC3E}">
        <p14:creationId xmlns:p14="http://schemas.microsoft.com/office/powerpoint/2010/main" val="3919932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variables</a:t>
            </a:r>
          </a:p>
          <a:p>
            <a:pPr lvl="1"/>
            <a:r>
              <a:rPr lang="en-US" dirty="0" smtClean="0"/>
              <a:t>dim3 </a:t>
            </a:r>
            <a:r>
              <a:rPr lang="en-US" dirty="0" err="1" smtClean="0"/>
              <a:t>gridDim</a:t>
            </a:r>
            <a:r>
              <a:rPr lang="en-US" dirty="0" smtClean="0"/>
              <a:t>: actual grid size</a:t>
            </a:r>
          </a:p>
          <a:p>
            <a:pPr lvl="1"/>
            <a:r>
              <a:rPr lang="en-US" dirty="0" smtClean="0"/>
              <a:t>uint3 </a:t>
            </a:r>
            <a:r>
              <a:rPr lang="en-US" dirty="0" err="1" smtClean="0"/>
              <a:t>blockIdx</a:t>
            </a:r>
            <a:r>
              <a:rPr lang="en-US" dirty="0" smtClean="0"/>
              <a:t>: actual block index</a:t>
            </a:r>
          </a:p>
          <a:p>
            <a:pPr lvl="1"/>
            <a:r>
              <a:rPr lang="en-US" dirty="0" smtClean="0"/>
              <a:t>dim3 </a:t>
            </a:r>
            <a:r>
              <a:rPr lang="en-US" dirty="0" err="1" smtClean="0"/>
              <a:t>blockDim</a:t>
            </a:r>
            <a:r>
              <a:rPr lang="en-US" dirty="0" smtClean="0"/>
              <a:t>: actual block size</a:t>
            </a:r>
          </a:p>
          <a:p>
            <a:pPr lvl="1"/>
            <a:r>
              <a:rPr lang="en-US" dirty="0" smtClean="0"/>
              <a:t>uint3 </a:t>
            </a:r>
            <a:r>
              <a:rPr lang="en-US" dirty="0" err="1" smtClean="0"/>
              <a:t>threadIdx</a:t>
            </a:r>
            <a:r>
              <a:rPr lang="en-US" dirty="0" smtClean="0"/>
              <a:t>: actual size index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warpSize</a:t>
            </a:r>
            <a:r>
              <a:rPr lang="en-US" dirty="0" smtClean="0"/>
              <a:t>: warp 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694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functions</a:t>
            </a:r>
          </a:p>
          <a:p>
            <a:pPr lvl="1"/>
            <a:r>
              <a:rPr lang="en-US" dirty="0" smtClean="0"/>
              <a:t>Memory synchronization within a block</a:t>
            </a:r>
          </a:p>
          <a:p>
            <a:pPr lvl="1"/>
            <a:r>
              <a:rPr lang="en-US" dirty="0" smtClean="0"/>
              <a:t>Can be called from only one thread as well</a:t>
            </a:r>
          </a:p>
          <a:p>
            <a:pPr lvl="1"/>
            <a:r>
              <a:rPr lang="en-US" dirty="0" err="1" smtClean="0"/>
              <a:t>threadfence_block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Synchronizes the global and shared memories</a:t>
            </a:r>
          </a:p>
          <a:p>
            <a:pPr lvl="1"/>
            <a:r>
              <a:rPr lang="en-US" dirty="0" err="1" smtClean="0"/>
              <a:t>threadfence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Synchronizes the global memory</a:t>
            </a:r>
          </a:p>
          <a:p>
            <a:pPr lvl="1"/>
            <a:r>
              <a:rPr lang="en-US" dirty="0" err="1" smtClean="0"/>
              <a:t>threadfence_system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Synchronizes on all available  memory areas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328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Synchronization functions</a:t>
            </a:r>
          </a:p>
          <a:p>
            <a:pPr lvl="1"/>
            <a:r>
              <a:rPr lang="en-US" dirty="0" smtClean="0"/>
              <a:t>void __</a:t>
            </a:r>
            <a:r>
              <a:rPr lang="en-US" dirty="0" err="1" smtClean="0"/>
              <a:t>syncthreads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All threads must reach this line</a:t>
            </a:r>
          </a:p>
          <a:p>
            <a:pPr lvl="2"/>
            <a:r>
              <a:rPr lang="en-US" dirty="0" smtClean="0"/>
              <a:t>Code execution is synchronized within a block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__</a:t>
            </a:r>
            <a:r>
              <a:rPr lang="en-US" dirty="0" err="1" smtClean="0"/>
              <a:t>syncthreads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predicate)</a:t>
            </a:r>
          </a:p>
          <a:p>
            <a:pPr lvl="2"/>
            <a:r>
              <a:rPr lang="en-US" dirty="0" smtClean="0"/>
              <a:t>Returns the number of threads where the predicate is not zero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__</a:t>
            </a:r>
            <a:r>
              <a:rPr lang="en-US" dirty="0" err="1" smtClean="0"/>
              <a:t>syncthreads_and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predicate)</a:t>
            </a:r>
          </a:p>
          <a:p>
            <a:pPr lvl="2"/>
            <a:r>
              <a:rPr lang="en-US" dirty="0" smtClean="0"/>
              <a:t>Returns if the predicate was non zero on all threads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__</a:t>
            </a:r>
            <a:r>
              <a:rPr lang="en-US" dirty="0" err="1" smtClean="0"/>
              <a:t>syncthreads_or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predicate)</a:t>
            </a:r>
          </a:p>
          <a:p>
            <a:pPr lvl="2"/>
            <a:r>
              <a:rPr lang="en-US" dirty="0" smtClean="0"/>
              <a:t>Returns if there was a thread with non zero predicate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348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Built-in functions:</a:t>
            </a:r>
          </a:p>
          <a:p>
            <a:pPr lvl="1"/>
            <a:r>
              <a:rPr lang="en-US" dirty="0" smtClean="0"/>
              <a:t>Mathematic functions</a:t>
            </a:r>
          </a:p>
          <a:p>
            <a:pPr lvl="1"/>
            <a:r>
              <a:rPr lang="en-US" dirty="0" smtClean="0"/>
              <a:t>Texture and surface handling functions</a:t>
            </a:r>
          </a:p>
          <a:p>
            <a:pPr lvl="1"/>
            <a:r>
              <a:rPr lang="en-US" dirty="0" smtClean="0"/>
              <a:t>Time handling</a:t>
            </a:r>
          </a:p>
          <a:p>
            <a:pPr lvl="1"/>
            <a:r>
              <a:rPr lang="en-US" dirty="0" smtClean="0"/>
              <a:t>Atomic</a:t>
            </a:r>
          </a:p>
          <a:p>
            <a:pPr lvl="1"/>
            <a:r>
              <a:rPr lang="en-US" dirty="0" smtClean="0"/>
              <a:t>Voting</a:t>
            </a:r>
          </a:p>
          <a:p>
            <a:pPr lvl="1"/>
            <a:r>
              <a:rPr lang="en-US" dirty="0" smtClean="0"/>
              <a:t>Transferring variables between threads</a:t>
            </a:r>
          </a:p>
          <a:p>
            <a:pPr lvl="1"/>
            <a:r>
              <a:rPr lang="en-US" dirty="0" err="1" smtClean="0"/>
              <a:t>Printf</a:t>
            </a:r>
            <a:endParaRPr lang="en-US" dirty="0" smtClean="0"/>
          </a:p>
          <a:p>
            <a:pPr lvl="1"/>
            <a:r>
              <a:rPr lang="en-US" dirty="0" smtClean="0"/>
              <a:t>Memory allocation</a:t>
            </a:r>
          </a:p>
          <a:p>
            <a:pPr lvl="1"/>
            <a:r>
              <a:rPr lang="en-US" dirty="0" smtClean="0"/>
              <a:t>Kernel launch</a:t>
            </a:r>
          </a:p>
        </p:txBody>
      </p:sp>
    </p:spTree>
    <p:extLst>
      <p:ext uri="{BB962C8B-B14F-4D97-AF65-F5344CB8AC3E}">
        <p14:creationId xmlns:p14="http://schemas.microsoft.com/office/powerpoint/2010/main" val="1805924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NSight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52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An SM schedules multiple warps</a:t>
            </a:r>
          </a:p>
          <a:p>
            <a:r>
              <a:rPr lang="en-US" dirty="0" smtClean="0"/>
              <a:t>Single warp runs 32 threads in parallel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584960"/>
            <a:ext cx="3810000" cy="5043834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280990" y="6259462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Tesla V100 </a:t>
            </a:r>
            <a:r>
              <a:rPr lang="en-US" dirty="0" smtClean="0"/>
              <a:t>Streaming Multiprocessor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SIMT – Single Instruction Multiple Thread</a:t>
            </a:r>
          </a:p>
          <a:p>
            <a:pPr lvl="1"/>
            <a:r>
              <a:rPr lang="en-US" sz="2400" dirty="0" smtClean="0"/>
              <a:t>Thread IDs </a:t>
            </a:r>
            <a:r>
              <a:rPr lang="en-US" sz="2400" dirty="0"/>
              <a:t>are </a:t>
            </a:r>
            <a:r>
              <a:rPr lang="en-US" sz="2400" dirty="0" smtClean="0"/>
              <a:t>consecutive and  </a:t>
            </a:r>
            <a:r>
              <a:rPr lang="en-US" sz="2400" dirty="0"/>
              <a:t>increasing </a:t>
            </a:r>
            <a:r>
              <a:rPr lang="en-US" sz="2400" dirty="0" smtClean="0"/>
              <a:t>in </a:t>
            </a:r>
            <a:r>
              <a:rPr lang="en-US" sz="2400" dirty="0" smtClean="0"/>
              <a:t>a single warp</a:t>
            </a:r>
          </a:p>
          <a:p>
            <a:pPr lvl="1"/>
            <a:r>
              <a:rPr lang="en-US" sz="2400" dirty="0" smtClean="0"/>
              <a:t>Threads in a warp always perform one common instruction</a:t>
            </a:r>
          </a:p>
          <a:p>
            <a:pPr lvl="1"/>
            <a:r>
              <a:rPr lang="en-US" sz="2400" dirty="0" smtClean="0"/>
              <a:t>One common instruction counter (prior to Volta)</a:t>
            </a:r>
          </a:p>
          <a:p>
            <a:pPr lvl="1"/>
            <a:r>
              <a:rPr lang="en-US" sz="2400" dirty="0" smtClean="0"/>
              <a:t>Branching is realized with masking</a:t>
            </a:r>
            <a:endParaRPr lang="en-US" sz="24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7268401" cy="23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SIMT – Single Instruction Multiple Thread</a:t>
            </a:r>
          </a:p>
          <a:p>
            <a:pPr lvl="1"/>
            <a:r>
              <a:rPr lang="en-US" dirty="0" smtClean="0"/>
              <a:t>Execution context (program counter, registers …) can be saved</a:t>
            </a:r>
          </a:p>
          <a:p>
            <a:pPr lvl="1"/>
            <a:r>
              <a:rPr lang="en-US" dirty="0" smtClean="0"/>
              <a:t>Fast context switch</a:t>
            </a:r>
          </a:p>
          <a:p>
            <a:pPr lvl="1"/>
            <a:r>
              <a:rPr lang="en-US" dirty="0" smtClean="0"/>
              <a:t>Scheduling executable warps</a:t>
            </a:r>
          </a:p>
          <a:p>
            <a:pPr lvl="1"/>
            <a:r>
              <a:rPr lang="en-US" dirty="0" smtClean="0"/>
              <a:t>Hiding memory operations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Available number of registers and amount of shared memory is architecture dependent</a:t>
            </a:r>
          </a:p>
          <a:p>
            <a:pPr lvl="1"/>
            <a:r>
              <a:rPr lang="en-US" dirty="0" smtClean="0"/>
              <a:t>The amount of blocks and warps that can be executed at the same time is hardware resource dependent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2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4917509" cy="3833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Scheduling is managed by the driver in run time</a:t>
            </a:r>
          </a:p>
          <a:p>
            <a:pPr lvl="1"/>
            <a:r>
              <a:rPr lang="en-US" dirty="0" smtClean="0"/>
              <a:t>The programmer defines only the number and size of the blocks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2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features</a:t>
            </a:r>
          </a:p>
          <a:p>
            <a:pPr lvl="1"/>
            <a:r>
              <a:rPr lang="en-US" dirty="0" smtClean="0"/>
              <a:t>Thread hierarchy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Synchronization points</a:t>
            </a:r>
          </a:p>
          <a:p>
            <a:r>
              <a:rPr lang="en-US" dirty="0" smtClean="0"/>
              <a:t>Sub problems solved within a block</a:t>
            </a:r>
          </a:p>
          <a:p>
            <a:pPr lvl="1"/>
            <a:r>
              <a:rPr lang="en-US" dirty="0" smtClean="0"/>
              <a:t>Threads in a block can communicate</a:t>
            </a:r>
          </a:p>
          <a:p>
            <a:r>
              <a:rPr lang="en-US" dirty="0" smtClean="0"/>
              <a:t>Synchronization between blocks is not possible (prior to Volta)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1253</TotalTime>
  <Words>1957</Words>
  <Application>Microsoft Office PowerPoint</Application>
  <PresentationFormat>Diavetítés a képernyőre (4:3 oldalarány)</PresentationFormat>
  <Paragraphs>454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4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Module</vt:lpstr>
      <vt:lpstr>CUDA</vt:lpstr>
      <vt:lpstr>Introduction</vt:lpstr>
      <vt:lpstr>Hardware realization</vt:lpstr>
      <vt:lpstr>Hardware realization</vt:lpstr>
      <vt:lpstr>Hardware realization</vt:lpstr>
      <vt:lpstr>Hardware realization</vt:lpstr>
      <vt:lpstr>Hardware realization</vt:lpstr>
      <vt:lpstr>Scalable model</vt:lpstr>
      <vt:lpstr>Scalable model</vt:lpstr>
      <vt:lpstr>Programming model</vt:lpstr>
      <vt:lpstr>Programming model</vt:lpstr>
      <vt:lpstr>Programming model</vt:lpstr>
      <vt:lpstr>Programming model</vt:lpstr>
      <vt:lpstr>Programming model</vt:lpstr>
      <vt:lpstr>Memory model</vt:lpstr>
      <vt:lpstr>Memory model</vt:lpstr>
      <vt:lpstr>Example</vt:lpstr>
      <vt:lpstr>Example</vt:lpstr>
      <vt:lpstr>Example</vt:lpstr>
      <vt:lpstr>Compile and Linkage</vt:lpstr>
      <vt:lpstr>Compile and Linkage</vt:lpstr>
      <vt:lpstr>Compile and Linkage</vt:lpstr>
      <vt:lpstr>Compile and Linkage</vt:lpstr>
      <vt:lpstr>Compile and Linkage</vt:lpstr>
      <vt:lpstr>Compile and Linkage</vt:lpstr>
      <vt:lpstr>Compute Capability</vt:lpstr>
      <vt:lpstr>In Details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CUDA stream</vt:lpstr>
      <vt:lpstr>CUDA stream</vt:lpstr>
      <vt:lpstr>CUDA stream</vt:lpstr>
      <vt:lpstr>CUDA C</vt:lpstr>
      <vt:lpstr>CUDA C</vt:lpstr>
      <vt:lpstr>CUDA C</vt:lpstr>
      <vt:lpstr>CUDA C</vt:lpstr>
      <vt:lpstr>CUDA C</vt:lpstr>
      <vt:lpstr>CUDA C</vt:lpstr>
      <vt:lpstr>CUDA C</vt:lpstr>
      <vt:lpstr>CUDA C</vt:lpstr>
      <vt:lpstr>NSight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</dc:title>
  <dc:creator>Tóth Márton</dc:creator>
  <cp:lastModifiedBy>Pataki3 Tímea</cp:lastModifiedBy>
  <cp:revision>178</cp:revision>
  <dcterms:created xsi:type="dcterms:W3CDTF">2011-05-09T07:47:52Z</dcterms:created>
  <dcterms:modified xsi:type="dcterms:W3CDTF">2019-04-28T17:54:31Z</dcterms:modified>
</cp:coreProperties>
</file>