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99" r:id="rId4"/>
    <p:sldId id="300" r:id="rId5"/>
    <p:sldId id="301" r:id="rId6"/>
    <p:sldId id="302" r:id="rId7"/>
    <p:sldId id="305" r:id="rId8"/>
    <p:sldId id="306" r:id="rId9"/>
    <p:sldId id="303" r:id="rId10"/>
    <p:sldId id="304" r:id="rId11"/>
    <p:sldId id="258" r:id="rId12"/>
    <p:sldId id="259" r:id="rId13"/>
    <p:sldId id="307" r:id="rId14"/>
    <p:sldId id="308" r:id="rId15"/>
    <p:sldId id="30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2" y="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8908E-8E41-48A0-8DC5-B9B420AA084F}" type="datetimeFigureOut">
              <a:rPr lang="hu-HU" smtClean="0"/>
              <a:t>2019. 05. 02.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BE9CF-A599-46D7-8081-F210F7E03B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6137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Bank conflict</a:t>
            </a:r>
          </a:p>
          <a:p>
            <a:r>
              <a:rPr lang="en-US" dirty="0" smtClean="0"/>
              <a:t>Shared memory is divided into equally sized memory modules called banks</a:t>
            </a:r>
          </a:p>
          <a:p>
            <a:r>
              <a:rPr lang="en-US" dirty="0" smtClean="0"/>
              <a:t>A bank can serve one request at</a:t>
            </a:r>
            <a:r>
              <a:rPr lang="en-US" baseline="0" dirty="0" smtClean="0"/>
              <a:t> once</a:t>
            </a:r>
          </a:p>
          <a:p>
            <a:r>
              <a:rPr lang="en-US" baseline="0" dirty="0" smtClean="0"/>
              <a:t>Banks can be access simultaneously</a:t>
            </a:r>
          </a:p>
          <a:p>
            <a:r>
              <a:rPr lang="en-US" baseline="0" dirty="0" smtClean="0"/>
              <a:t>If same bank is accessed, the request are serialized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BE9CF-A599-46D7-8081-F210F7E03BB3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7842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Bank conflict</a:t>
            </a:r>
          </a:p>
          <a:p>
            <a:r>
              <a:rPr lang="en-US" dirty="0" smtClean="0"/>
              <a:t>Shared memory is divided into equally sized memory modules called banks</a:t>
            </a:r>
          </a:p>
          <a:p>
            <a:r>
              <a:rPr lang="en-US" dirty="0" smtClean="0"/>
              <a:t>A bank can serve one request at</a:t>
            </a:r>
            <a:r>
              <a:rPr lang="en-US" baseline="0" dirty="0" smtClean="0"/>
              <a:t> once</a:t>
            </a:r>
          </a:p>
          <a:p>
            <a:r>
              <a:rPr lang="en-US" baseline="0" dirty="0" smtClean="0"/>
              <a:t>Banks can be access simultaneously</a:t>
            </a:r>
          </a:p>
          <a:p>
            <a:r>
              <a:rPr lang="en-US" baseline="0" dirty="0" smtClean="0"/>
              <a:t>If same bank is accessed, the request are serialized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BE9CF-A599-46D7-8081-F210F7E03BB3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8959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762E-0841-43A4-B9BA-8BC22BF80596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762E-0841-43A4-B9BA-8BC22BF80596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762E-0841-43A4-B9BA-8BC22BF80596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762E-0841-43A4-B9BA-8BC22BF80596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762E-0841-43A4-B9BA-8BC22BF80596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762E-0841-43A4-B9BA-8BC22BF80596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762E-0841-43A4-B9BA-8BC22BF80596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762E-0841-43A4-B9BA-8BC22BF80596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762E-0841-43A4-B9BA-8BC22BF80596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762E-0841-43A4-B9BA-8BC22BF80596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52F762E-0841-43A4-B9BA-8BC22BF80596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52F762E-0841-43A4-B9BA-8BC22BF80596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Optimizing parallel reduction in CUDA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86600" y="594764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Follows the presentation of Mark Harris - </a:t>
            </a:r>
            <a:r>
              <a:rPr lang="en-US" dirty="0" err="1" smtClean="0"/>
              <a:t>Nvidia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v3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3999"/>
          </a:xfrm>
        </p:spPr>
        <p:txBody>
          <a:bodyPr/>
          <a:lstStyle/>
          <a:p>
            <a:r>
              <a:rPr lang="en-US" dirty="0" smtClean="0"/>
              <a:t>Use sequential addressing instead</a:t>
            </a:r>
          </a:p>
          <a:p>
            <a:pPr marL="118872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787" y="2438400"/>
            <a:ext cx="7210425" cy="408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221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v4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In v3 half of the threads are idle in the first iteration</a:t>
            </a:r>
          </a:p>
          <a:p>
            <a:r>
              <a:rPr lang="en-US" dirty="0" smtClean="0"/>
              <a:t>Halve the number of blocks</a:t>
            </a:r>
          </a:p>
          <a:p>
            <a:r>
              <a:rPr lang="en-US" dirty="0" smtClean="0"/>
              <a:t>Replace the single shared memory load with two global memory reads and the first add of the reduction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v5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70391"/>
            <a:ext cx="9144000" cy="5387609"/>
          </a:xfrm>
        </p:spPr>
        <p:txBody>
          <a:bodyPr/>
          <a:lstStyle/>
          <a:p>
            <a:r>
              <a:rPr lang="en-US" dirty="0" smtClean="0"/>
              <a:t>V4 is still limited by address arithmetic and loop overhead</a:t>
            </a:r>
          </a:p>
          <a:p>
            <a:r>
              <a:rPr lang="en-US" dirty="0" smtClean="0"/>
              <a:t>Unroll the loops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v5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70391"/>
            <a:ext cx="9144000" cy="5387609"/>
          </a:xfrm>
        </p:spPr>
        <p:txBody>
          <a:bodyPr/>
          <a:lstStyle/>
          <a:p>
            <a:r>
              <a:rPr lang="en-US" dirty="0" smtClean="0"/>
              <a:t>When s &lt;= 32, only 32 active thread remained</a:t>
            </a:r>
          </a:p>
          <a:p>
            <a:r>
              <a:rPr lang="en-US" dirty="0" smtClean="0"/>
              <a:t>These threads are in a single warp</a:t>
            </a:r>
          </a:p>
          <a:p>
            <a:r>
              <a:rPr lang="en-US" dirty="0" smtClean="0"/>
              <a:t>Instructions are SIMD synchronous within a warp</a:t>
            </a:r>
          </a:p>
          <a:p>
            <a:pPr lvl="1"/>
            <a:r>
              <a:rPr lang="en-US" dirty="0" smtClean="0"/>
              <a:t>We do not need __</a:t>
            </a:r>
            <a:r>
              <a:rPr lang="en-US" dirty="0" err="1" smtClean="0"/>
              <a:t>synchthreads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If(</a:t>
            </a:r>
            <a:r>
              <a:rPr lang="en-US" dirty="0" err="1" smtClean="0"/>
              <a:t>tid</a:t>
            </a:r>
            <a:r>
              <a:rPr lang="en-US" dirty="0" smtClean="0"/>
              <a:t> &lt; s) is also needless</a:t>
            </a:r>
          </a:p>
          <a:p>
            <a:r>
              <a:rPr lang="en-US" dirty="0" smtClean="0"/>
              <a:t>Unroll the last 6 iterations of the loop</a:t>
            </a:r>
          </a:p>
          <a:p>
            <a:pPr lvl="1"/>
            <a:r>
              <a:rPr lang="en-US" dirty="0"/>
              <a:t>Note: This saves useless work in all warps, not just the last one!</a:t>
            </a:r>
          </a:p>
          <a:p>
            <a:pPr lvl="1"/>
            <a:r>
              <a:rPr lang="en-US" dirty="0"/>
              <a:t>Without unrolling, all warps execute every iteration of the for loop and if statement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299376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70391"/>
            <a:ext cx="9144000" cy="5387609"/>
          </a:xfrm>
        </p:spPr>
        <p:txBody>
          <a:bodyPr/>
          <a:lstStyle/>
          <a:p>
            <a:r>
              <a:rPr lang="en-US" dirty="0" smtClean="0"/>
              <a:t>Complete unrolling</a:t>
            </a:r>
          </a:p>
          <a:p>
            <a:r>
              <a:rPr lang="en-US" dirty="0" smtClean="0"/>
              <a:t>If we know the number of iterations at compile time, we can unroll the whole reduction</a:t>
            </a:r>
          </a:p>
          <a:p>
            <a:pPr lvl="1"/>
            <a:r>
              <a:rPr lang="en-US" dirty="0" smtClean="0"/>
              <a:t>Block size is limited to 1024 threads</a:t>
            </a:r>
          </a:p>
          <a:p>
            <a:pPr lvl="1"/>
            <a:r>
              <a:rPr lang="en-US" dirty="0" smtClean="0"/>
              <a:t>We use power of 2 block sizes</a:t>
            </a:r>
          </a:p>
          <a:p>
            <a:pPr lvl="1"/>
            <a:r>
              <a:rPr lang="en-US" dirty="0" smtClean="0"/>
              <a:t>Loop can be unrolled for a fixed block size</a:t>
            </a:r>
          </a:p>
          <a:p>
            <a:r>
              <a:rPr lang="en-US" dirty="0" smtClean="0"/>
              <a:t>Use templates</a:t>
            </a:r>
          </a:p>
          <a:p>
            <a:pPr lvl="1"/>
            <a:r>
              <a:rPr lang="en-US" dirty="0" smtClean="0"/>
              <a:t>generic solution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773239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v7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70391"/>
            <a:ext cx="9144000" cy="5387609"/>
          </a:xfrm>
        </p:spPr>
        <p:txBody>
          <a:bodyPr/>
          <a:lstStyle/>
          <a:p>
            <a:r>
              <a:rPr lang="en-US" dirty="0" smtClean="0"/>
              <a:t>Algorithm cascading</a:t>
            </a:r>
          </a:p>
          <a:p>
            <a:r>
              <a:rPr lang="en-US" dirty="0" smtClean="0"/>
              <a:t>Combine sequential and parallel reduction</a:t>
            </a:r>
          </a:p>
          <a:p>
            <a:pPr lvl="1"/>
            <a:r>
              <a:rPr lang="en-US" dirty="0"/>
              <a:t>Each thread loads and sums multiple elements </a:t>
            </a:r>
            <a:r>
              <a:rPr lang="en-US" dirty="0" smtClean="0"/>
              <a:t>into shared </a:t>
            </a:r>
            <a:r>
              <a:rPr lang="en-US" dirty="0"/>
              <a:t>memory</a:t>
            </a:r>
          </a:p>
          <a:p>
            <a:pPr lvl="1"/>
            <a:r>
              <a:rPr lang="en-US" dirty="0"/>
              <a:t>Tree-based reduction in shared </a:t>
            </a:r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Each thread </a:t>
            </a:r>
            <a:r>
              <a:rPr lang="en-US" dirty="0"/>
              <a:t>should </a:t>
            </a:r>
            <a:r>
              <a:rPr lang="en-US" dirty="0" smtClean="0"/>
              <a:t>sum O(log </a:t>
            </a:r>
            <a:r>
              <a:rPr lang="en-US" dirty="0"/>
              <a:t>n) </a:t>
            </a:r>
            <a:r>
              <a:rPr lang="en-US" dirty="0" smtClean="0"/>
              <a:t>elements</a:t>
            </a:r>
          </a:p>
          <a:p>
            <a:pPr lvl="2"/>
            <a:r>
              <a:rPr lang="en-US" dirty="0" smtClean="0"/>
              <a:t>Or even more, try different parametrization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501670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3999"/>
          </a:xfrm>
        </p:spPr>
        <p:txBody>
          <a:bodyPr/>
          <a:lstStyle/>
          <a:p>
            <a:r>
              <a:rPr lang="en-US" dirty="0" smtClean="0"/>
              <a:t>Tree based approach in each thread block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Use multiple thread blocks</a:t>
            </a:r>
          </a:p>
          <a:p>
            <a:pPr lvl="1"/>
            <a:r>
              <a:rPr lang="en-US" dirty="0" smtClean="0"/>
              <a:t>To process large arrays</a:t>
            </a:r>
          </a:p>
          <a:p>
            <a:pPr lvl="1"/>
            <a:r>
              <a:rPr lang="en-US" dirty="0" smtClean="0"/>
              <a:t>To keep all the SMs on the GPU busy</a:t>
            </a:r>
          </a:p>
          <a:p>
            <a:pPr lvl="1"/>
            <a:r>
              <a:rPr lang="en-US" dirty="0" smtClean="0"/>
              <a:t>Each block process a portion of the array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993" y="2286000"/>
            <a:ext cx="3148013" cy="158614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3999"/>
          </a:xfrm>
        </p:spPr>
        <p:txBody>
          <a:bodyPr/>
          <a:lstStyle/>
          <a:p>
            <a:r>
              <a:rPr lang="en-US" dirty="0" smtClean="0"/>
              <a:t>CUDA has no global synchronization</a:t>
            </a:r>
            <a:endParaRPr lang="en-US" dirty="0"/>
          </a:p>
          <a:p>
            <a:r>
              <a:rPr lang="en-US" dirty="0" smtClean="0"/>
              <a:t>Decompose the process into multiple kernel</a:t>
            </a:r>
            <a:r>
              <a:rPr lang="en-US" dirty="0" smtClean="0"/>
              <a:t> </a:t>
            </a:r>
            <a:r>
              <a:rPr lang="en-US" dirty="0" smtClean="0"/>
              <a:t>launches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429000"/>
            <a:ext cx="8315325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14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3999"/>
          </a:xfrm>
        </p:spPr>
        <p:txBody>
          <a:bodyPr/>
          <a:lstStyle/>
          <a:p>
            <a:r>
              <a:rPr lang="en-US" dirty="0" smtClean="0"/>
              <a:t>We should strive to reach peak GPU performance</a:t>
            </a:r>
          </a:p>
          <a:p>
            <a:pPr lvl="1"/>
            <a:r>
              <a:rPr lang="en-US" dirty="0" smtClean="0"/>
              <a:t>GFLOP/s for compute-bounded kernels</a:t>
            </a:r>
          </a:p>
          <a:p>
            <a:pPr lvl="1"/>
            <a:r>
              <a:rPr lang="en-US" dirty="0" smtClean="0"/>
              <a:t>Memory bandwidth for memory-bounded kernels</a:t>
            </a:r>
          </a:p>
          <a:p>
            <a:r>
              <a:rPr lang="en-US" dirty="0" smtClean="0"/>
              <a:t>Reduction has very low computational need</a:t>
            </a:r>
          </a:p>
          <a:p>
            <a:pPr lvl="1"/>
            <a:r>
              <a:rPr lang="en-US" dirty="0" smtClean="0"/>
              <a:t>1 flop/element</a:t>
            </a:r>
          </a:p>
          <a:p>
            <a:r>
              <a:rPr lang="en-US" dirty="0" smtClean="0"/>
              <a:t>We should strive for peak bandwidth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0616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v0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595021"/>
            <a:ext cx="8534400" cy="48320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// Reduction in the global memory</a:t>
            </a:r>
          </a:p>
          <a:p>
            <a:r>
              <a:rPr lang="hu-HU" sz="1400" dirty="0"/>
              <a:t>__</a:t>
            </a:r>
            <a:r>
              <a:rPr lang="hu-HU" sz="1400" dirty="0" err="1"/>
              <a:t>global</a:t>
            </a:r>
            <a:r>
              <a:rPr lang="hu-HU" sz="1400" dirty="0"/>
              <a:t>__ </a:t>
            </a:r>
            <a:r>
              <a:rPr lang="hu-HU" sz="1400" dirty="0" err="1"/>
              <a:t>void</a:t>
            </a:r>
            <a:r>
              <a:rPr lang="hu-HU" sz="1400" dirty="0"/>
              <a:t> reduceKernel_v0(</a:t>
            </a:r>
            <a:r>
              <a:rPr lang="hu-HU" sz="1400" dirty="0" err="1"/>
              <a:t>unsigned</a:t>
            </a:r>
            <a:r>
              <a:rPr lang="hu-HU" sz="1400" dirty="0"/>
              <a:t> int *</a:t>
            </a:r>
            <a:r>
              <a:rPr lang="hu-HU" sz="1400" dirty="0" err="1"/>
              <a:t>g_idata</a:t>
            </a:r>
            <a:r>
              <a:rPr lang="hu-HU" sz="1400" dirty="0"/>
              <a:t>, </a:t>
            </a:r>
            <a:r>
              <a:rPr lang="hu-HU" sz="1400" dirty="0" err="1"/>
              <a:t>unsigned</a:t>
            </a:r>
            <a:r>
              <a:rPr lang="hu-HU" sz="1400" dirty="0"/>
              <a:t> int *</a:t>
            </a:r>
            <a:r>
              <a:rPr lang="hu-HU" sz="1400" dirty="0" err="1"/>
              <a:t>g_odata</a:t>
            </a:r>
            <a:r>
              <a:rPr lang="hu-HU" sz="1400" dirty="0"/>
              <a:t>, </a:t>
            </a:r>
            <a:r>
              <a:rPr lang="hu-HU" sz="1400" dirty="0" err="1"/>
              <a:t>size_t</a:t>
            </a:r>
            <a:r>
              <a:rPr lang="hu-HU" sz="1400" dirty="0"/>
              <a:t> </a:t>
            </a:r>
            <a:r>
              <a:rPr lang="hu-HU" sz="1400" dirty="0" err="1"/>
              <a:t>dataSize</a:t>
            </a:r>
            <a:r>
              <a:rPr lang="hu-HU" sz="1400" dirty="0"/>
              <a:t>)</a:t>
            </a:r>
          </a:p>
          <a:p>
            <a:r>
              <a:rPr lang="hu-HU" sz="1400" dirty="0" smtClean="0"/>
              <a:t>{</a:t>
            </a:r>
            <a:endParaRPr lang="en-US" sz="1400" dirty="0" smtClean="0"/>
          </a:p>
          <a:p>
            <a:r>
              <a:rPr lang="en-US" sz="1400" dirty="0" smtClean="0"/>
              <a:t>             unsigned </a:t>
            </a:r>
            <a:r>
              <a:rPr lang="en-US" sz="1400" dirty="0" err="1"/>
              <a:t>int</a:t>
            </a:r>
            <a:r>
              <a:rPr lang="en-US" sz="1400" dirty="0"/>
              <a:t> lid = </a:t>
            </a:r>
            <a:r>
              <a:rPr lang="en-US" sz="1400" dirty="0" err="1"/>
              <a:t>threadIdx.x</a:t>
            </a:r>
            <a:r>
              <a:rPr lang="en-US" sz="1400" dirty="0"/>
              <a:t>; // local id in the block</a:t>
            </a:r>
          </a:p>
          <a:p>
            <a:pPr lvl="1"/>
            <a:r>
              <a:rPr lang="en-US" sz="1400" dirty="0"/>
              <a:t>unsigned </a:t>
            </a:r>
            <a:r>
              <a:rPr lang="en-US" sz="1400" dirty="0" err="1"/>
              <a:t>int</a:t>
            </a:r>
            <a:r>
              <a:rPr lang="en-US" sz="1400" dirty="0"/>
              <a:t> id = </a:t>
            </a:r>
            <a:r>
              <a:rPr lang="en-US" sz="1400" dirty="0" err="1" smtClean="0"/>
              <a:t>blockIdx.x</a:t>
            </a:r>
            <a:r>
              <a:rPr lang="en-US" sz="1400" dirty="0" smtClean="0"/>
              <a:t> * </a:t>
            </a:r>
            <a:r>
              <a:rPr lang="en-US" sz="1400" dirty="0" err="1" smtClean="0"/>
              <a:t>blockDim.x</a:t>
            </a:r>
            <a:r>
              <a:rPr lang="en-US" sz="1400" dirty="0" smtClean="0"/>
              <a:t> </a:t>
            </a:r>
            <a:r>
              <a:rPr lang="en-US" sz="1400" dirty="0"/>
              <a:t>+ </a:t>
            </a:r>
            <a:r>
              <a:rPr lang="en-US" sz="1400" dirty="0" err="1"/>
              <a:t>threadIdx.x</a:t>
            </a:r>
            <a:r>
              <a:rPr lang="en-US" sz="1400" dirty="0"/>
              <a:t>; // global id, base index of the thread block</a:t>
            </a:r>
          </a:p>
          <a:p>
            <a:pPr lvl="1"/>
            <a:endParaRPr lang="hu-HU" sz="1400" dirty="0"/>
          </a:p>
          <a:p>
            <a:pPr lvl="1"/>
            <a:r>
              <a:rPr lang="hu-HU" sz="1400" dirty="0" err="1"/>
              <a:t>if</a:t>
            </a:r>
            <a:r>
              <a:rPr lang="hu-HU" sz="1400" dirty="0"/>
              <a:t> (</a:t>
            </a:r>
            <a:r>
              <a:rPr lang="hu-HU" sz="1400" dirty="0" err="1"/>
              <a:t>id</a:t>
            </a:r>
            <a:r>
              <a:rPr lang="hu-HU" sz="1400" dirty="0"/>
              <a:t> &gt;= </a:t>
            </a:r>
            <a:r>
              <a:rPr lang="hu-HU" sz="1400" dirty="0" err="1"/>
              <a:t>dataSize</a:t>
            </a:r>
            <a:r>
              <a:rPr lang="hu-HU" sz="1400" dirty="0"/>
              <a:t>) </a:t>
            </a:r>
            <a:r>
              <a:rPr lang="hu-HU" sz="1400" dirty="0" err="1"/>
              <a:t>return</a:t>
            </a:r>
            <a:r>
              <a:rPr lang="hu-HU" sz="1400" dirty="0"/>
              <a:t>;</a:t>
            </a:r>
          </a:p>
          <a:p>
            <a:endParaRPr lang="hu-HU" sz="1400" dirty="0"/>
          </a:p>
          <a:p>
            <a:pPr lvl="1"/>
            <a:r>
              <a:rPr lang="en-US" sz="1400" dirty="0"/>
              <a:t>// do reduction in global memory</a:t>
            </a:r>
          </a:p>
          <a:p>
            <a:pPr lvl="1"/>
            <a:r>
              <a:rPr lang="en-US" sz="1400" dirty="0"/>
              <a:t>for (unsigned </a:t>
            </a:r>
            <a:r>
              <a:rPr lang="en-US" sz="1400" dirty="0" err="1"/>
              <a:t>int</a:t>
            </a:r>
            <a:r>
              <a:rPr lang="en-US" sz="1400" dirty="0"/>
              <a:t> s = 1; s &lt; </a:t>
            </a:r>
            <a:r>
              <a:rPr lang="en-US" sz="1400" dirty="0" err="1"/>
              <a:t>blockDim.x</a:t>
            </a:r>
            <a:r>
              <a:rPr lang="en-US" sz="1400" dirty="0"/>
              <a:t>; s *= 2)</a:t>
            </a:r>
          </a:p>
          <a:p>
            <a:pPr lvl="1"/>
            <a:r>
              <a:rPr lang="hu-HU" sz="1400" dirty="0"/>
              <a:t>{</a:t>
            </a:r>
          </a:p>
          <a:p>
            <a:pPr lvl="2"/>
            <a:r>
              <a:rPr lang="hu-HU" sz="1400" dirty="0"/>
              <a:t>// </a:t>
            </a:r>
            <a:r>
              <a:rPr lang="hu-HU" sz="1400" dirty="0" err="1"/>
              <a:t>modulo</a:t>
            </a:r>
            <a:r>
              <a:rPr lang="hu-HU" sz="1400" dirty="0"/>
              <a:t> </a:t>
            </a:r>
            <a:r>
              <a:rPr lang="hu-HU" sz="1400" dirty="0" err="1"/>
              <a:t>arithmetic</a:t>
            </a:r>
            <a:r>
              <a:rPr lang="hu-HU" sz="1400" dirty="0"/>
              <a:t> is </a:t>
            </a:r>
            <a:r>
              <a:rPr lang="hu-HU" sz="1400" dirty="0" err="1"/>
              <a:t>slow</a:t>
            </a:r>
            <a:r>
              <a:rPr lang="hu-HU" sz="1400" dirty="0"/>
              <a:t>!</a:t>
            </a:r>
          </a:p>
          <a:p>
            <a:pPr lvl="2"/>
            <a:r>
              <a:rPr lang="en-US" sz="1400" dirty="0"/>
              <a:t>if ((lid % (2 * s)) == 0)</a:t>
            </a:r>
          </a:p>
          <a:p>
            <a:pPr lvl="2"/>
            <a:r>
              <a:rPr lang="hu-HU" sz="1400" dirty="0"/>
              <a:t>{</a:t>
            </a:r>
          </a:p>
          <a:p>
            <a:pPr lvl="2"/>
            <a:r>
              <a:rPr lang="en-US" sz="1400" dirty="0" smtClean="0"/>
              <a:t>	</a:t>
            </a:r>
            <a:r>
              <a:rPr lang="hu-HU" sz="1400" dirty="0" err="1" smtClean="0"/>
              <a:t>if</a:t>
            </a:r>
            <a:r>
              <a:rPr lang="hu-HU" sz="1400" dirty="0" smtClean="0"/>
              <a:t> </a:t>
            </a:r>
            <a:r>
              <a:rPr lang="hu-HU" sz="1400" dirty="0"/>
              <a:t>(</a:t>
            </a:r>
            <a:r>
              <a:rPr lang="hu-HU" sz="1400" dirty="0" err="1"/>
              <a:t>id</a:t>
            </a:r>
            <a:r>
              <a:rPr lang="hu-HU" sz="1400" dirty="0"/>
              <a:t> + s &lt; </a:t>
            </a:r>
            <a:r>
              <a:rPr lang="hu-HU" sz="1400" dirty="0" err="1"/>
              <a:t>dataSize</a:t>
            </a:r>
            <a:r>
              <a:rPr lang="hu-HU" sz="1400" dirty="0"/>
              <a:t>)</a:t>
            </a:r>
            <a:r>
              <a:rPr lang="hu-HU" sz="1400" dirty="0" err="1"/>
              <a:t>g_idata</a:t>
            </a:r>
            <a:r>
              <a:rPr lang="hu-HU" sz="1400" dirty="0"/>
              <a:t>[</a:t>
            </a:r>
            <a:r>
              <a:rPr lang="hu-HU" sz="1400" dirty="0" err="1"/>
              <a:t>id</a:t>
            </a:r>
            <a:r>
              <a:rPr lang="hu-HU" sz="1400" dirty="0"/>
              <a:t>] += </a:t>
            </a:r>
            <a:r>
              <a:rPr lang="hu-HU" sz="1400" dirty="0" err="1"/>
              <a:t>g_idata</a:t>
            </a:r>
            <a:r>
              <a:rPr lang="hu-HU" sz="1400" dirty="0"/>
              <a:t>[</a:t>
            </a:r>
            <a:r>
              <a:rPr lang="hu-HU" sz="1400" dirty="0" err="1"/>
              <a:t>id</a:t>
            </a:r>
            <a:r>
              <a:rPr lang="hu-HU" sz="1400" dirty="0"/>
              <a:t> + s];</a:t>
            </a:r>
          </a:p>
          <a:p>
            <a:pPr lvl="2"/>
            <a:r>
              <a:rPr lang="hu-HU" sz="1400" dirty="0" smtClean="0"/>
              <a:t>}</a:t>
            </a:r>
            <a:endParaRPr lang="hu-HU" sz="1400" dirty="0"/>
          </a:p>
          <a:p>
            <a:pPr lvl="1"/>
            <a:r>
              <a:rPr lang="en-US" sz="1400" dirty="0" smtClean="0"/>
              <a:t>	</a:t>
            </a:r>
            <a:r>
              <a:rPr lang="hu-HU" sz="1400" dirty="0" smtClean="0"/>
              <a:t>__</a:t>
            </a:r>
            <a:r>
              <a:rPr lang="hu-HU" sz="1400" dirty="0" err="1"/>
              <a:t>syncthreads</a:t>
            </a:r>
            <a:r>
              <a:rPr lang="hu-HU" sz="1400" dirty="0"/>
              <a:t>();</a:t>
            </a:r>
          </a:p>
          <a:p>
            <a:pPr lvl="1"/>
            <a:r>
              <a:rPr lang="hu-HU" sz="1400" dirty="0"/>
              <a:t>}</a:t>
            </a:r>
          </a:p>
          <a:p>
            <a:pPr lvl="1"/>
            <a:endParaRPr lang="hu-HU" sz="1400" dirty="0"/>
          </a:p>
          <a:p>
            <a:pPr lvl="1"/>
            <a:r>
              <a:rPr lang="en-US" sz="1400" dirty="0"/>
              <a:t>// write result for this block to global memory</a:t>
            </a:r>
          </a:p>
          <a:p>
            <a:pPr lvl="1"/>
            <a:r>
              <a:rPr lang="hu-HU" sz="1400" dirty="0" err="1"/>
              <a:t>if</a:t>
            </a:r>
            <a:r>
              <a:rPr lang="hu-HU" sz="1400" dirty="0"/>
              <a:t> (</a:t>
            </a:r>
            <a:r>
              <a:rPr lang="hu-HU" sz="1400" dirty="0" err="1"/>
              <a:t>lid</a:t>
            </a:r>
            <a:r>
              <a:rPr lang="hu-HU" sz="1400" dirty="0"/>
              <a:t> == 0) </a:t>
            </a:r>
            <a:r>
              <a:rPr lang="hu-HU" sz="1400" dirty="0" err="1"/>
              <a:t>g_odata</a:t>
            </a:r>
            <a:r>
              <a:rPr lang="hu-HU" sz="1400" dirty="0"/>
              <a:t>[</a:t>
            </a:r>
            <a:r>
              <a:rPr lang="hu-HU" sz="1400" dirty="0" err="1"/>
              <a:t>blockIdx.x</a:t>
            </a:r>
            <a:r>
              <a:rPr lang="hu-HU" sz="1400" dirty="0"/>
              <a:t>] = </a:t>
            </a:r>
            <a:r>
              <a:rPr lang="hu-HU" sz="1400" dirty="0" err="1"/>
              <a:t>g_idata</a:t>
            </a:r>
            <a:r>
              <a:rPr lang="hu-HU" sz="1400" dirty="0"/>
              <a:t>[</a:t>
            </a:r>
            <a:r>
              <a:rPr lang="hu-HU" sz="1400" dirty="0" err="1"/>
              <a:t>id</a:t>
            </a:r>
            <a:r>
              <a:rPr lang="hu-HU" sz="1400" dirty="0"/>
              <a:t>];</a:t>
            </a:r>
          </a:p>
          <a:p>
            <a:r>
              <a:rPr lang="hu-HU" sz="1400" dirty="0"/>
              <a:t>}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253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v1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3999"/>
          </a:xfrm>
        </p:spPr>
        <p:txBody>
          <a:bodyPr/>
          <a:lstStyle/>
          <a:p>
            <a:r>
              <a:rPr lang="en-US" dirty="0" smtClean="0"/>
              <a:t>V0 uses global memory to store intermediate results</a:t>
            </a:r>
          </a:p>
          <a:p>
            <a:r>
              <a:rPr lang="en-US" dirty="0" smtClean="0"/>
              <a:t>Use shared memory instead</a:t>
            </a:r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8415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v2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3999"/>
          </a:xfrm>
        </p:spPr>
        <p:txBody>
          <a:bodyPr/>
          <a:lstStyle/>
          <a:p>
            <a:r>
              <a:rPr lang="en-US" dirty="0" smtClean="0"/>
              <a:t>V1 : highly divergent branches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62" y="2209800"/>
            <a:ext cx="8448675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505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v2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3999"/>
          </a:xfrm>
        </p:spPr>
        <p:txBody>
          <a:bodyPr/>
          <a:lstStyle/>
          <a:p>
            <a:r>
              <a:rPr lang="en-US" dirty="0" err="1" smtClean="0"/>
              <a:t>Strided</a:t>
            </a:r>
            <a:r>
              <a:rPr lang="en-US" dirty="0" smtClean="0"/>
              <a:t> </a:t>
            </a:r>
            <a:r>
              <a:rPr lang="en-US" dirty="0"/>
              <a:t>index and non-divergent branch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1762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v3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3999"/>
          </a:xfrm>
        </p:spPr>
        <p:txBody>
          <a:bodyPr/>
          <a:lstStyle/>
          <a:p>
            <a:r>
              <a:rPr lang="en-US" dirty="0" smtClean="0"/>
              <a:t>V2 memory access pattern</a:t>
            </a:r>
          </a:p>
          <a:p>
            <a:pPr marL="118872" indent="0">
              <a:buNone/>
            </a:pP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344614"/>
            <a:ext cx="6800850" cy="369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512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1354</TotalTime>
  <Words>535</Words>
  <Application>Microsoft Office PowerPoint</Application>
  <PresentationFormat>On-screen Show (4:3)</PresentationFormat>
  <Paragraphs>99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Consolas</vt:lpstr>
      <vt:lpstr>Corbel</vt:lpstr>
      <vt:lpstr>Wingdings</vt:lpstr>
      <vt:lpstr>Wingdings 2</vt:lpstr>
      <vt:lpstr>Wingdings 3</vt:lpstr>
      <vt:lpstr>Module</vt:lpstr>
      <vt:lpstr>Optimizing parallel reduction in CUDA</vt:lpstr>
      <vt:lpstr>Parallel Reduction</vt:lpstr>
      <vt:lpstr>Parallel Reduction</vt:lpstr>
      <vt:lpstr>Optimization Goal</vt:lpstr>
      <vt:lpstr>Reduction v0</vt:lpstr>
      <vt:lpstr>Reduction v1</vt:lpstr>
      <vt:lpstr>Reduction v2</vt:lpstr>
      <vt:lpstr>Reduction v2</vt:lpstr>
      <vt:lpstr>Reduction v3</vt:lpstr>
      <vt:lpstr>Reduction v3</vt:lpstr>
      <vt:lpstr>Reduction v4</vt:lpstr>
      <vt:lpstr>Reduction v5</vt:lpstr>
      <vt:lpstr>Reduction v5</vt:lpstr>
      <vt:lpstr>Reduction v6</vt:lpstr>
      <vt:lpstr>Reduction v7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Monte Carlo módszerek</dc:title>
  <dc:creator>tbalazs</dc:creator>
  <cp:lastModifiedBy>Márton Tóth</cp:lastModifiedBy>
  <cp:revision>145</cp:revision>
  <dcterms:created xsi:type="dcterms:W3CDTF">2011-04-12T06:41:53Z</dcterms:created>
  <dcterms:modified xsi:type="dcterms:W3CDTF">2019-05-03T08:59:29Z</dcterms:modified>
</cp:coreProperties>
</file>