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6" r:id="rId2"/>
    <p:sldId id="257" r:id="rId3"/>
    <p:sldId id="258" r:id="rId4"/>
    <p:sldId id="289" r:id="rId5"/>
    <p:sldId id="290" r:id="rId6"/>
    <p:sldId id="29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8" r:id="rId24"/>
    <p:sldId id="285" r:id="rId25"/>
    <p:sldId id="286" r:id="rId26"/>
    <p:sldId id="287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1167" autoAdjust="0"/>
  </p:normalViewPr>
  <p:slideViewPr>
    <p:cSldViewPr>
      <p:cViewPr varScale="1">
        <p:scale>
          <a:sx n="73" d="100"/>
          <a:sy n="73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84FE-BE6D-427F-8A79-489C3B3549DD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A45EC-C7A0-4BB5-9B6B-587291C613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1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Claude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 és George Gabriel </a:t>
            </a:r>
            <a:r>
              <a:rPr lang="hu-HU" b="0" u="none" dirty="0" err="1" smtClean="0">
                <a:solidFill>
                  <a:schemeClr val="tx1"/>
                </a:solidFill>
              </a:rPr>
              <a:t>Stokes</a:t>
            </a:r>
            <a:r>
              <a:rPr lang="hu-HU" b="0" u="none" dirty="0" smtClean="0">
                <a:solidFill>
                  <a:schemeClr val="tx1"/>
                </a:solidFill>
              </a:rPr>
              <a:t> állította fel folyékony anyagok mozgásának, áramlásának leírására. Ezekkel az egyenletekkel a szerzők Newton második törvényének, az áramló folyékony anyagokra való alkalmazását tűzték ki célul azt véve alapfeltételül, hogy az ilyen anyagokban fellépő feszültség két összetevőből, egy a folyékony anyag sebesség-gradiensével arányos diffúziós (vagyis egy a viszkozitást jellemző) kifejezés összetevőből és egy nyomás összetevőből áll.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Az egyenletek jelentősége az, hogy alkalmazhatjuk számos, mind elméleti mind gyakorlati (gazdasági) jelentőségű fizikai feladatok megfogalmazására, és azokkal kapcsolatos jelenségek leírására. </a:t>
            </a:r>
            <a:r>
              <a:rPr lang="hu-HU" b="0" u="none" dirty="0" err="1" smtClean="0">
                <a:solidFill>
                  <a:schemeClr val="tx1"/>
                </a:solidFill>
              </a:rPr>
              <a:t>Igy</a:t>
            </a:r>
            <a:r>
              <a:rPr lang="hu-HU" b="0" u="none" dirty="0" smtClean="0">
                <a:solidFill>
                  <a:schemeClr val="tx1"/>
                </a:solidFill>
              </a:rPr>
              <a:t> ezekkel leírhatjuk nemcsak az időjárást, a folyadékok csővezetékekben, (nem kör-keresztmetszetű) csatornákban, vagy óceánokban előálló mozgását, hanem a levegő repülőgépek szárnyai körül észlelt áramlását is, sőt szilárd testek folyékony anyagokon keresztül, például csillagok galaxisokon belül leírt mozgását is. 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Stokes-egyenleteket</a:t>
            </a:r>
            <a:r>
              <a:rPr lang="hu-HU" b="0" u="none" dirty="0" smtClean="0">
                <a:solidFill>
                  <a:schemeClr val="tx1"/>
                </a:solidFill>
              </a:rPr>
              <a:t> egyszerűsített formájukban nemcsak repülőgép- és gépjárművek, hanem elektromos erőművek megtervezésére valamint az atmoszférikus szennyezés felmérésére is alkalmazhatjuk, sőt a véráramlás, valamint Maxwell egyenleteivel összekapcsolva a </a:t>
            </a:r>
            <a:r>
              <a:rPr lang="hu-HU" b="0" u="none" dirty="0" err="1" smtClean="0">
                <a:solidFill>
                  <a:schemeClr val="tx1"/>
                </a:solidFill>
              </a:rPr>
              <a:t>magnetohidrodinamika</a:t>
            </a:r>
            <a:r>
              <a:rPr lang="hu-HU" b="0" u="none" dirty="0" smtClean="0">
                <a:solidFill>
                  <a:schemeClr val="tx1"/>
                </a:solidFill>
              </a:rPr>
              <a:t> modelles tanulmányozására 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tiszta matematikai értelemben is fontosak. Különös tehát, hogy a széleskörű alkalmazás ellenére a matematikusok eddig még nem találtak bizonyítékot a három dimenziós egyenletek érvényességére.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u="none" dirty="0" smtClean="0">
                <a:solidFill>
                  <a:schemeClr val="tx1"/>
                </a:solidFill>
              </a:rPr>
              <a:t>A </a:t>
            </a:r>
            <a:r>
              <a:rPr lang="hu-HU" b="0" u="none" dirty="0" err="1" smtClean="0">
                <a:solidFill>
                  <a:schemeClr val="tx1"/>
                </a:solidFill>
              </a:rPr>
              <a:t>Navier</a:t>
            </a:r>
            <a:r>
              <a:rPr lang="hu-HU" b="0" u="none" dirty="0" smtClean="0">
                <a:solidFill>
                  <a:schemeClr val="tx1"/>
                </a:solidFill>
              </a:rPr>
              <a:t>–</a:t>
            </a:r>
            <a:r>
              <a:rPr lang="hu-HU" b="0" u="none" dirty="0" err="1" smtClean="0">
                <a:solidFill>
                  <a:schemeClr val="tx1"/>
                </a:solidFill>
              </a:rPr>
              <a:t>Stokes-egyenletek</a:t>
            </a:r>
            <a:r>
              <a:rPr lang="hu-HU" b="0" u="none" dirty="0" smtClean="0">
                <a:solidFill>
                  <a:schemeClr val="tx1"/>
                </a:solidFill>
              </a:rPr>
              <a:t> úgynevezett „létezési és simasági” problémájának megoldását olyan nagy fontosságúra becsülik, hogy az amerikai en: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Institute (vagyis „</a:t>
            </a:r>
            <a:r>
              <a:rPr lang="hu-HU" b="0" u="none" dirty="0" err="1" smtClean="0">
                <a:solidFill>
                  <a:schemeClr val="tx1"/>
                </a:solidFill>
              </a:rPr>
              <a:t>Clay</a:t>
            </a:r>
            <a:r>
              <a:rPr lang="hu-HU" b="0" u="none" dirty="0" smtClean="0">
                <a:solidFill>
                  <a:schemeClr val="tx1"/>
                </a:solidFill>
              </a:rPr>
              <a:t> matematikai intézet”) a en:</a:t>
            </a:r>
            <a:r>
              <a:rPr lang="hu-HU" b="0" u="none" dirty="0" err="1" smtClean="0">
                <a:solidFill>
                  <a:schemeClr val="tx1"/>
                </a:solidFill>
              </a:rPr>
              <a:t>seven</a:t>
            </a:r>
            <a:r>
              <a:rPr lang="hu-HU" b="0" u="none" dirty="0" smtClean="0">
                <a:solidFill>
                  <a:schemeClr val="tx1"/>
                </a:solidFill>
              </a:rPr>
              <a:t> most </a:t>
            </a:r>
            <a:r>
              <a:rPr lang="hu-HU" b="0" u="none" dirty="0" err="1" smtClean="0">
                <a:solidFill>
                  <a:schemeClr val="tx1"/>
                </a:solidFill>
              </a:rPr>
              <a:t>important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open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problems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in</a:t>
            </a:r>
            <a:r>
              <a:rPr lang="hu-HU" b="0" u="none" dirty="0" smtClean="0">
                <a:solidFill>
                  <a:schemeClr val="tx1"/>
                </a:solidFill>
              </a:rPr>
              <a:t> </a:t>
            </a:r>
            <a:r>
              <a:rPr lang="hu-HU" b="0" u="none" dirty="0" err="1" smtClean="0">
                <a:solidFill>
                  <a:schemeClr val="tx1"/>
                </a:solidFill>
              </a:rPr>
              <a:t>mathematics</a:t>
            </a:r>
            <a:r>
              <a:rPr lang="hu-HU" b="0" u="none" dirty="0" smtClean="0">
                <a:solidFill>
                  <a:schemeClr val="tx1"/>
                </a:solidFill>
              </a:rPr>
              <a:t> vagyis „az ezredév hét legfontosabb matematikai problémái egyikének” nevezte el és megoldója számára egy millió dolláros jutalomdíjat tűzött ki.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0" u="none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Gradiens: parciális deriváltakból álló vektor</a:t>
            </a:r>
          </a:p>
          <a:p>
            <a:r>
              <a:rPr lang="hu-HU" dirty="0" smtClean="0"/>
              <a:t>Divergencia: a vektormező forrásának (vagy elnyelésének) nagysága egy adott pontban. A sebesség változása a folyadék egy adott pontját</a:t>
            </a:r>
            <a:r>
              <a:rPr lang="hu-HU" baseline="0" dirty="0" smtClean="0"/>
              <a:t> határoló felületen. A második egyenlet (folytonosság egyenlete) biztosítja az összenyomhatatlanságot. Csak vektormezőre alkalmazható, skalármezőt eredményez.</a:t>
            </a:r>
          </a:p>
          <a:p>
            <a:r>
              <a:rPr lang="hu-HU" baseline="0" dirty="0" smtClean="0"/>
              <a:t>Laplace: A divergencia alkalmazása egy vektormező gradiensére. Diffúziós egyenleteknél gyakran megtalálható.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vektormező felbontható egy divergencia mentes vektormező és egy skalármező gradiensének összegére.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Curl</a:t>
            </a:r>
            <a:r>
              <a:rPr lang="hu-HU" dirty="0" smtClean="0"/>
              <a:t> operátor: vektormező rotációja, ami szintén vektormező,</a:t>
            </a:r>
            <a:r>
              <a:rPr lang="hu-HU" baseline="0" dirty="0" smtClean="0"/>
              <a:t> a rotáció tengelye (hossza pedig a </a:t>
            </a:r>
            <a:r>
              <a:rPr lang="hu-HU" baseline="0" smtClean="0"/>
              <a:t>rotáció  mértéke)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A45EC-C7A0-4BB5-9B6B-587291C61397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églalap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C73D5D-59D4-4FB7-A263-0DAF59899FB1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5B74E6-D78A-477E-B2AB-75CCA320455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Fluid Dynamics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78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equations</a:t>
            </a:r>
            <a:r>
              <a:rPr lang="hu-HU" dirty="0" smtClean="0"/>
              <a:t> </a:t>
            </a:r>
            <a:r>
              <a:rPr lang="hu-HU" dirty="0" smtClean="0"/>
              <a:t>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Diffusion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Different fluids move differently: there are more dense and more viscous ones</a:t>
            </a:r>
          </a:p>
          <a:p>
            <a:r>
              <a:rPr lang="en-US" dirty="0" smtClean="0"/>
              <a:t>Viscosity: the resistance of the fluid against the flow</a:t>
            </a:r>
          </a:p>
          <a:p>
            <a:r>
              <a:rPr lang="en-US" dirty="0" smtClean="0"/>
              <a:t>This resistance causes velocity diffusion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627784" y="2348880"/>
          <a:ext cx="1894711" cy="74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Equation" r:id="rId4" imgW="368280" imgH="203040" progId="Equation.3">
                  <p:embed/>
                </p:oleObj>
              </mc:Choice>
              <mc:Fallback>
                <p:oleObj name="Equation" r:id="rId4" imgW="368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348880"/>
                        <a:ext cx="1894711" cy="749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equations </a:t>
            </a:r>
            <a:r>
              <a:rPr lang="hu-HU" dirty="0" smtClean="0"/>
              <a:t>IV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forces</a:t>
            </a:r>
            <a:endParaRPr lang="hu-HU" dirty="0" smtClean="0"/>
          </a:p>
          <a:p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r>
              <a:rPr lang="en-US" dirty="0" smtClean="0"/>
              <a:t>Can be local or global ones </a:t>
            </a:r>
            <a:r>
              <a:rPr lang="hu-HU" dirty="0" smtClean="0"/>
              <a:t>(</a:t>
            </a:r>
            <a:r>
              <a:rPr lang="en-US" dirty="0" smtClean="0"/>
              <a:t>e.g.</a:t>
            </a:r>
            <a:r>
              <a:rPr lang="hu-HU" dirty="0" smtClean="0"/>
              <a:t> </a:t>
            </a:r>
            <a:r>
              <a:rPr lang="en-US" dirty="0" smtClean="0"/>
              <a:t>gravity</a:t>
            </a:r>
            <a:r>
              <a:rPr lang="hu-HU" dirty="0" smtClean="0"/>
              <a:t>)</a:t>
            </a:r>
            <a:endParaRPr lang="hu-HU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95736" y="2708920"/>
          <a:ext cx="523963" cy="62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3" imgW="164880" imgH="164880" progId="Equation.3">
                  <p:embed/>
                </p:oleObj>
              </mc:Choice>
              <mc:Fallback>
                <p:oleObj name="Equation" r:id="rId3" imgW="1648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8920"/>
                        <a:ext cx="523963" cy="621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4139952" y="5301208"/>
          <a:ext cx="4752529" cy="835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6" name="Equation" r:id="rId4" imgW="2527200" imgH="444240" progId="Equation.3">
                  <p:embed/>
                </p:oleObj>
              </mc:Choice>
              <mc:Fallback>
                <p:oleObj name="Equation" r:id="rId4" imgW="252720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301208"/>
                        <a:ext cx="4752529" cy="835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Egyenes összekötő nyíllal 6"/>
          <p:cNvCxnSpPr/>
          <p:nvPr/>
        </p:nvCxnSpPr>
        <p:spPr>
          <a:xfrm rot="5400000">
            <a:off x="6228184" y="5085184"/>
            <a:ext cx="43204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47664" y="1988840"/>
          <a:ext cx="2088232" cy="1002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7" name="Equation" r:id="rId6" imgW="952200" imgH="457200" progId="Equation.3">
                  <p:embed/>
                </p:oleObj>
              </mc:Choice>
              <mc:Fallback>
                <p:oleObj name="Equation" r:id="rId6" imgW="9522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988840"/>
                        <a:ext cx="2088232" cy="1002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4008" y="2039636"/>
          <a:ext cx="3528392" cy="95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8" name="Equation" r:id="rId8" imgW="1638000" imgH="444240" progId="Equation.3">
                  <p:embed/>
                </p:oleObj>
              </mc:Choice>
              <mc:Fallback>
                <p:oleObj name="Equation" r:id="rId8" imgW="16380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39636"/>
                        <a:ext cx="3528392" cy="957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03648" y="3068960"/>
          <a:ext cx="2088232" cy="91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" name="Equation" r:id="rId10" imgW="952200" imgH="419040" progId="Equation.3">
                  <p:embed/>
                </p:oleObj>
              </mc:Choice>
              <mc:Fallback>
                <p:oleObj name="Equation" r:id="rId10" imgW="9522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068960"/>
                        <a:ext cx="2088232" cy="918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860032" y="3140968"/>
          <a:ext cx="3104356" cy="862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0" name="Equation" r:id="rId12" imgW="1600200" imgH="444240" progId="Equation.3">
                  <p:embed/>
                </p:oleObj>
              </mc:Choice>
              <mc:Fallback>
                <p:oleObj name="Equation" r:id="rId12" imgW="16002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140968"/>
                        <a:ext cx="3104356" cy="8623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47664" y="4077072"/>
          <a:ext cx="2160240" cy="84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1" name="Equation" r:id="rId14" imgW="1130040" imgH="444240" progId="Equation.3">
                  <p:embed/>
                </p:oleObj>
              </mc:Choice>
              <mc:Fallback>
                <p:oleObj name="Equation" r:id="rId14" imgW="113004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77072"/>
                        <a:ext cx="2160240" cy="849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995936" y="4077072"/>
          <a:ext cx="4968552" cy="8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2" name="Equation" r:id="rId16" imgW="2565360" imgH="444240" progId="Equation.3">
                  <p:embed/>
                </p:oleObj>
              </mc:Choice>
              <mc:Fallback>
                <p:oleObj name="Equation" r:id="rId16" imgW="256536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077072"/>
                        <a:ext cx="4968552" cy="86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628800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63688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15567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Finite difference form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348880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Gradient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284984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Divergence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36510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Laplace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equations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 solution only in special (simple) cases</a:t>
            </a:r>
            <a:endParaRPr lang="hu-HU" dirty="0" smtClean="0"/>
          </a:p>
          <a:p>
            <a:r>
              <a:rPr lang="en-US" dirty="0" smtClean="0"/>
              <a:t>Numeric method, incremental solution</a:t>
            </a:r>
          </a:p>
          <a:p>
            <a:r>
              <a:rPr lang="en-US" dirty="0" smtClean="0"/>
              <a:t>If we would like to animate the flow the time integration </a:t>
            </a:r>
            <a:r>
              <a:rPr lang="en-US" dirty="0" smtClean="0"/>
              <a:t>could be useful</a:t>
            </a:r>
            <a:endParaRPr lang="hu-HU" dirty="0" smtClean="0"/>
          </a:p>
          <a:p>
            <a:r>
              <a:rPr lang="en-US" dirty="0" smtClean="0"/>
              <a:t>The problem is divided into smaller parts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(</a:t>
            </a:r>
            <a:r>
              <a:rPr lang="en-US" dirty="0" err="1" smtClean="0"/>
              <a:t>Stam</a:t>
            </a:r>
            <a:r>
              <a:rPr lang="en-US" dirty="0" smtClean="0"/>
              <a:t>, J. 1999. "Stable Fluids." In </a:t>
            </a:r>
            <a:r>
              <a:rPr lang="en-US" i="1" dirty="0" smtClean="0"/>
              <a:t>Proceedings of SIGGRAPH 1999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Helmholtz-</a:t>
            </a:r>
            <a:r>
              <a:rPr lang="hu-HU" dirty="0" err="1" smtClean="0"/>
              <a:t>Hodge</a:t>
            </a:r>
            <a:r>
              <a:rPr lang="hu-HU" dirty="0" smtClean="0"/>
              <a:t> </a:t>
            </a:r>
            <a:r>
              <a:rPr lang="en-US" dirty="0" smtClean="0"/>
              <a:t>decomposition</a:t>
            </a:r>
            <a:r>
              <a:rPr lang="hu-HU" dirty="0" smtClean="0"/>
              <a:t> (</a:t>
            </a:r>
            <a:r>
              <a:rPr lang="en-US" dirty="0" smtClean="0"/>
              <a:t>Projection</a:t>
            </a:r>
            <a:r>
              <a:rPr lang="hu-HU" dirty="0" smtClean="0"/>
              <a:t> </a:t>
            </a:r>
            <a:r>
              <a:rPr lang="en-US" dirty="0" smtClean="0"/>
              <a:t>step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A vector can be written as a weighted sum of basis vectors)</a:t>
            </a:r>
          </a:p>
          <a:p>
            <a:r>
              <a:rPr lang="en-US" dirty="0" smtClean="0"/>
              <a:t>A </a:t>
            </a:r>
            <a:r>
              <a:rPr lang="en-US" dirty="0"/>
              <a:t>vector field can be written as a </a:t>
            </a:r>
            <a:r>
              <a:rPr lang="en-US" dirty="0" smtClean="0"/>
              <a:t>sum of a divergence-free vector field and gradient of a scalar field</a:t>
            </a:r>
            <a:endParaRPr lang="en-US" dirty="0" smtClean="0"/>
          </a:p>
          <a:p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547813" y="4379913"/>
          <a:ext cx="3240087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Equation" r:id="rId4" imgW="736560" imgH="431640" progId="Equation.3">
                  <p:embed/>
                </p:oleObj>
              </mc:Choice>
              <mc:Fallback>
                <p:oleObj name="Equation" r:id="rId4" imgW="736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379913"/>
                        <a:ext cx="3240087" cy="189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Helmholtz-</a:t>
            </a:r>
            <a:r>
              <a:rPr lang="hu-HU" dirty="0" err="1"/>
              <a:t>Hodge</a:t>
            </a:r>
            <a:r>
              <a:rPr lang="hu-HU" dirty="0"/>
              <a:t> </a:t>
            </a:r>
            <a:r>
              <a:rPr lang="en-US" dirty="0"/>
              <a:t>decomposition</a:t>
            </a:r>
            <a:r>
              <a:rPr lang="hu-HU" dirty="0"/>
              <a:t> (</a:t>
            </a:r>
            <a:r>
              <a:rPr lang="en-US" dirty="0"/>
              <a:t>Projection</a:t>
            </a:r>
            <a:r>
              <a:rPr lang="hu-HU" dirty="0"/>
              <a:t> </a:t>
            </a:r>
            <a:r>
              <a:rPr lang="en-US" dirty="0"/>
              <a:t>step</a:t>
            </a:r>
            <a:r>
              <a:rPr lang="hu-HU" dirty="0"/>
              <a:t>)</a:t>
            </a:r>
            <a:endParaRPr lang="hu-HU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6" name="Equation" r:id="rId3" imgW="2374560" imgH="660240" progId="Equation.3">
                  <p:embed/>
                </p:oleObj>
              </mc:Choice>
              <mc:Fallback>
                <p:oleObj name="Equation" r:id="rId3" imgW="23745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681163"/>
                        <a:ext cx="8696325" cy="241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rot="16200000" flipH="1">
            <a:off x="2771800" y="3429000"/>
            <a:ext cx="2952328" cy="1224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rot="5400000">
            <a:off x="4716016" y="2924944"/>
            <a:ext cx="2880320" cy="21602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rot="10800000" flipV="1">
            <a:off x="5292080" y="2492896"/>
            <a:ext cx="3240360" cy="30243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788024" y="55892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W</a:t>
            </a:r>
            <a:endParaRPr lang="hu-HU" sz="2400" b="1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796136" y="5589240"/>
          <a:ext cx="2941539" cy="99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7" name="Equation" r:id="rId5" imgW="698400" imgH="203040" progId="Equation.3">
                  <p:embed/>
                </p:oleObj>
              </mc:Choice>
              <mc:Fallback>
                <p:oleObj name="Equation" r:id="rId5" imgW="6984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589240"/>
                        <a:ext cx="2941539" cy="992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pressure?</a:t>
            </a:r>
            <a:endParaRPr lang="hu-HU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539552" y="1988840"/>
          <a:ext cx="8099425" cy="413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0" name="Equation" r:id="rId3" imgW="1841400" imgH="939600" progId="Equation.3">
                  <p:embed/>
                </p:oleObj>
              </mc:Choice>
              <mc:Fallback>
                <p:oleObj name="Equation" r:id="rId3" imgW="184140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988840"/>
                        <a:ext cx="8099425" cy="413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4716016" y="5229200"/>
            <a:ext cx="3307252" cy="1362447"/>
            <a:chOff x="5148064" y="5157192"/>
            <a:chExt cx="3307252" cy="1362447"/>
          </a:xfrm>
        </p:grpSpPr>
        <p:sp>
          <p:nvSpPr>
            <p:cNvPr id="5" name="Szövegdoboz 4"/>
            <p:cNvSpPr txBox="1"/>
            <p:nvPr/>
          </p:nvSpPr>
          <p:spPr>
            <a:xfrm>
              <a:off x="5148064" y="5157192"/>
              <a:ext cx="33072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</a:t>
              </a:r>
              <a:r>
                <a:rPr lang="en-US" sz="3600" i="1" dirty="0" smtClean="0">
                  <a:solidFill>
                    <a:srgbClr val="FF0000"/>
                  </a:solidFill>
                </a:rPr>
                <a:t>equation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71" name="Equation" r:id="rId5" imgW="622080" imgH="228600" progId="Equation.3">
                    <p:embed/>
                  </p:oleObj>
                </mc:Choice>
                <mc:Fallback>
                  <p:oleObj name="Equation" r:id="rId5" imgW="6220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in a step of the simulation?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6372200" y="2924944"/>
            <a:ext cx="1584176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292080" y="2924944"/>
            <a:ext cx="288032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563888" y="2852936"/>
            <a:ext cx="720080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1115616" y="2852936"/>
            <a:ext cx="2376264" cy="18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577086" y="4869160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Projection</a:t>
            </a:r>
            <a:endParaRPr lang="hu-HU" sz="2800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593310" y="4869160"/>
            <a:ext cx="2316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External Force</a:t>
            </a:r>
            <a:endParaRPr lang="hu-HU" sz="28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076056" y="4869160"/>
            <a:ext cx="1531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Diffusion</a:t>
            </a:r>
            <a:endParaRPr lang="hu-HU" sz="28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7057806" y="4869160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Advection</a:t>
            </a:r>
            <a:endParaRPr lang="hu-HU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59632" y="1988840"/>
          <a:ext cx="6156312" cy="103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9" name="Equation" r:id="rId3" imgW="1295280" imgH="203040" progId="Equation.3">
                  <p:embed/>
                </p:oleObj>
              </mc:Choice>
              <mc:Fallback>
                <p:oleObj name="Equation" r:id="rId3" imgW="12952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6156312" cy="1037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 noChangeAspect="1"/>
          </p:cNvGraphicFramePr>
          <p:nvPr>
            <p:ph idx="1"/>
          </p:nvPr>
        </p:nvGraphicFramePr>
        <p:xfrm>
          <a:off x="1331640" y="2420888"/>
          <a:ext cx="6096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3" imgW="1384200" imgH="203040" progId="Equation.3">
                  <p:embed/>
                </p:oleObj>
              </mc:Choice>
              <mc:Fallback>
                <p:oleObj name="Equation" r:id="rId3" imgW="1384200" imgH="203040" progId="Equation.3">
                  <p:embed/>
                  <p:pic>
                    <p:nvPicPr>
                      <p:cNvPr id="0" name="Tartalom hely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60960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 method, forward step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lang="hu-HU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Not stable, hard to implement in </a:t>
            </a:r>
            <a:r>
              <a:rPr lang="en-US" sz="3200" dirty="0" err="1" smtClean="0"/>
              <a:t>OpenCL</a:t>
            </a: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 smtClean="0"/>
              <a:t>A solution is the backward step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562789"/>
              </p:ext>
            </p:extLst>
          </p:nvPr>
        </p:nvGraphicFramePr>
        <p:xfrm>
          <a:off x="737574" y="5013176"/>
          <a:ext cx="766885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5" imgW="1803240" imgH="203040" progId="Equation.3">
                  <p:embed/>
                </p:oleObj>
              </mc:Choice>
              <mc:Fallback>
                <p:oleObj name="Equation" r:id="rId5" imgW="1803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74" y="5013176"/>
                        <a:ext cx="766885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hu-H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630" y="1628800"/>
            <a:ext cx="5075634" cy="507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5482952" cy="4625609"/>
          </a:xfrm>
        </p:spPr>
        <p:txBody>
          <a:bodyPr/>
          <a:lstStyle/>
          <a:p>
            <a:r>
              <a:rPr lang="en-US" dirty="0" smtClean="0"/>
              <a:t>Fluid materials</a:t>
            </a:r>
          </a:p>
          <a:p>
            <a:r>
              <a:rPr lang="en-US" dirty="0" smtClean="0"/>
              <a:t>Smoke like phenomena</a:t>
            </a:r>
          </a:p>
          <a:p>
            <a:r>
              <a:rPr lang="en-US" dirty="0" smtClean="0"/>
              <a:t>Clouds</a:t>
            </a:r>
          </a:p>
          <a:p>
            <a:r>
              <a:rPr lang="en-US" dirty="0" smtClean="0"/>
              <a:t>Dyeing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47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25609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Explicit </a:t>
            </a:r>
            <a:r>
              <a:rPr lang="en-US" dirty="0" smtClean="0"/>
              <a:t>solution</a:t>
            </a:r>
            <a:r>
              <a:rPr lang="hu-HU" dirty="0" smtClean="0"/>
              <a:t>: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Not stable</a:t>
            </a:r>
            <a:r>
              <a:rPr lang="hu-HU" dirty="0" smtClean="0">
                <a:sym typeface="Wingdings" pitchFamily="2" charset="2"/>
              </a:rPr>
              <a:t>! </a:t>
            </a:r>
            <a:r>
              <a:rPr lang="hu-HU" dirty="0" smtClean="0">
                <a:sym typeface="Wingdings" pitchFamily="2" charset="2"/>
              </a:rPr>
              <a:t>Implicit </a:t>
            </a:r>
            <a:r>
              <a:rPr lang="en-US" dirty="0" smtClean="0">
                <a:sym typeface="Wingdings" pitchFamily="2" charset="2"/>
              </a:rPr>
              <a:t>solution</a:t>
            </a:r>
            <a:r>
              <a:rPr lang="hu-HU" dirty="0" smtClean="0">
                <a:sym typeface="Wingdings" pitchFamily="2" charset="2"/>
              </a:rPr>
              <a:t>:</a:t>
            </a:r>
            <a:endParaRPr lang="hu-HU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3563888" y="1556792"/>
          <a:ext cx="1790055" cy="101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4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556792"/>
                        <a:ext cx="1790055" cy="1010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/>
        </p:nvGraphicFramePr>
        <p:xfrm>
          <a:off x="971600" y="3212976"/>
          <a:ext cx="7056784" cy="78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5" name="Equation" r:id="rId5" imgW="2044440" imgH="228600" progId="Equation.3">
                  <p:embed/>
                </p:oleObj>
              </mc:Choice>
              <mc:Fallback>
                <p:oleObj name="Equation" r:id="rId5" imgW="2044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212976"/>
                        <a:ext cx="7056784" cy="78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827584" y="4653134"/>
          <a:ext cx="64420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6" name="Equation" r:id="rId7" imgW="1866600" imgH="228600" progId="Equation.3">
                  <p:embed/>
                </p:oleObj>
              </mc:Choice>
              <mc:Fallback>
                <p:oleObj name="Equation" r:id="rId7" imgW="1866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4"/>
                        <a:ext cx="6442075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5796137" y="5661248"/>
            <a:ext cx="3307252" cy="1080120"/>
            <a:chOff x="5148064" y="5157192"/>
            <a:chExt cx="3626663" cy="1362447"/>
          </a:xfrm>
        </p:grpSpPr>
        <p:sp>
          <p:nvSpPr>
            <p:cNvPr id="8" name="Szövegdoboz 7"/>
            <p:cNvSpPr txBox="1"/>
            <p:nvPr/>
          </p:nvSpPr>
          <p:spPr>
            <a:xfrm>
              <a:off x="5148064" y="5157192"/>
              <a:ext cx="3626663" cy="8152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</a:t>
              </a:r>
              <a:r>
                <a:rPr lang="en-US" sz="3600" i="1" dirty="0" smtClean="0">
                  <a:solidFill>
                    <a:srgbClr val="FF0000"/>
                  </a:solidFill>
                </a:rPr>
                <a:t>equation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57" name="Equation" r:id="rId9" imgW="622080" imgH="228600" progId="Equation.3">
                    <p:embed/>
                  </p:oleObj>
                </mc:Choice>
                <mc:Fallback>
                  <p:oleObj name="Equation" r:id="rId9" imgW="62208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hu-HU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979712" y="3732102"/>
          <a:ext cx="3254970" cy="993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4" name="Equation" r:id="rId3" imgW="749160" imgH="228600" progId="Equation.3">
                  <p:embed/>
                </p:oleObj>
              </mc:Choice>
              <mc:Fallback>
                <p:oleObj name="Equation" r:id="rId3" imgW="749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32102"/>
                        <a:ext cx="3254970" cy="993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Csoportba foglalás 4"/>
          <p:cNvGrpSpPr/>
          <p:nvPr/>
        </p:nvGrpSpPr>
        <p:grpSpPr>
          <a:xfrm>
            <a:off x="4932041" y="4653136"/>
            <a:ext cx="3307252" cy="1584176"/>
            <a:chOff x="5148064" y="5157192"/>
            <a:chExt cx="3004104" cy="1362447"/>
          </a:xfrm>
        </p:grpSpPr>
        <p:sp>
          <p:nvSpPr>
            <p:cNvPr id="6" name="Szövegdoboz 5"/>
            <p:cNvSpPr txBox="1"/>
            <p:nvPr/>
          </p:nvSpPr>
          <p:spPr>
            <a:xfrm>
              <a:off x="5148064" y="5157192"/>
              <a:ext cx="3004104" cy="555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600" i="1" dirty="0" smtClean="0">
                  <a:solidFill>
                    <a:srgbClr val="FF0000"/>
                  </a:solidFill>
                </a:rPr>
                <a:t>Poisson </a:t>
              </a:r>
              <a:r>
                <a:rPr lang="en-US" sz="3600" i="1" dirty="0" smtClean="0">
                  <a:solidFill>
                    <a:srgbClr val="FF0000"/>
                  </a:solidFill>
                </a:rPr>
                <a:t>equation</a:t>
              </a:r>
              <a:endParaRPr lang="hu-HU" sz="3600" i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5796136" y="5805264"/>
            <a:ext cx="2070100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5" name="Equation" r:id="rId5" imgW="622080" imgH="228600" progId="Equation.3">
                    <p:embed/>
                  </p:oleObj>
                </mc:Choice>
                <mc:Fallback>
                  <p:oleObj name="Equation" r:id="rId5" imgW="62208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6136" y="5805264"/>
                          <a:ext cx="2070100" cy="714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1907704" y="2004765"/>
          <a:ext cx="3096344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6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04765"/>
                        <a:ext cx="3096344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of </a:t>
            </a:r>
            <a:r>
              <a:rPr lang="hu-HU" dirty="0" smtClean="0"/>
              <a:t>Poisson</a:t>
            </a:r>
            <a:r>
              <a:rPr lang="en-US" dirty="0" smtClean="0"/>
              <a:t> equations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 solution, starting from an initial state and progressive refinement</a:t>
            </a:r>
          </a:p>
          <a:p>
            <a:endParaRPr lang="hu-HU" dirty="0" smtClean="0"/>
          </a:p>
          <a:p>
            <a:r>
              <a:rPr lang="en-US" dirty="0" smtClean="0"/>
              <a:t>Form of the equation: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Where      is the </a:t>
            </a:r>
            <a:r>
              <a:rPr lang="hu-HU" dirty="0" smtClean="0"/>
              <a:t>Laplace</a:t>
            </a:r>
            <a:r>
              <a:rPr lang="en-US" dirty="0" smtClean="0"/>
              <a:t> operator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The most simple solution is the Jacobi method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607403"/>
              </p:ext>
            </p:extLst>
          </p:nvPr>
        </p:nvGraphicFramePr>
        <p:xfrm>
          <a:off x="4860032" y="3140968"/>
          <a:ext cx="1872208" cy="808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4" name="Equation" r:id="rId3" imgW="457200" imgH="203040" progId="Equation.3">
                  <p:embed/>
                </p:oleObj>
              </mc:Choice>
              <mc:Fallback>
                <p:oleObj name="Equation" r:id="rId3" imgW="457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140968"/>
                        <a:ext cx="1872208" cy="808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587231"/>
              </p:ext>
            </p:extLst>
          </p:nvPr>
        </p:nvGraphicFramePr>
        <p:xfrm>
          <a:off x="2051720" y="4221088"/>
          <a:ext cx="54816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221088"/>
                        <a:ext cx="54816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Jacobi</a:t>
            </a:r>
            <a:r>
              <a:rPr lang="hu-HU" dirty="0" smtClean="0"/>
              <a:t> </a:t>
            </a:r>
            <a:r>
              <a:rPr lang="en-US" dirty="0" smtClean="0"/>
              <a:t>method</a:t>
            </a:r>
            <a:endParaRPr lang="hu-HU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37144" y="1753317"/>
          <a:ext cx="8899352" cy="160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4" name="Equation" r:id="rId3" imgW="2463480" imgH="457200" progId="Equation.3">
                  <p:embed/>
                </p:oleObj>
              </mc:Choice>
              <mc:Fallback>
                <p:oleObj name="Equation" r:id="rId3" imgW="2463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44" y="1753317"/>
                        <a:ext cx="8899352" cy="160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20131"/>
              </p:ext>
            </p:extLst>
          </p:nvPr>
        </p:nvGraphicFramePr>
        <p:xfrm>
          <a:off x="467544" y="3429000"/>
          <a:ext cx="8388423" cy="333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Diffusion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Pressure</a:t>
                      </a:r>
                      <a:endParaRPr lang="hu-H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velocity</a:t>
                      </a:r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(u)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pressure </a:t>
                      </a:r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(p)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hu-H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hu-H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velocity (u</a:t>
                      </a:r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divergence of</a:t>
                      </a:r>
                      <a:b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 velocity field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-1.0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lang="hu-H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3615158" y="5517232"/>
          <a:ext cx="956842" cy="580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5" name="Equation" r:id="rId5" imgW="355320" imgH="215640" progId="Equation.3">
                  <p:embed/>
                </p:oleObj>
              </mc:Choice>
              <mc:Fallback>
                <p:oleObj name="Equation" r:id="rId5" imgW="3553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158" y="5517232"/>
                        <a:ext cx="956842" cy="580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90017" y="5573042"/>
          <a:ext cx="4095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6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17" y="5573042"/>
                        <a:ext cx="4095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68313" y="6151563"/>
          <a:ext cx="4095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7" name="Equation" r:id="rId9" imgW="152280" imgH="203040" progId="Equation.3">
                  <p:embed/>
                </p:oleObj>
              </mc:Choice>
              <mc:Fallback>
                <p:oleObj name="Equation" r:id="rId9" imgW="152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151563"/>
                        <a:ext cx="4095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3536181" y="6232525"/>
          <a:ext cx="15398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8" name="Equation" r:id="rId11" imgW="571320" imgH="215640" progId="Equation.3">
                  <p:embed/>
                </p:oleObj>
              </mc:Choice>
              <mc:Fallback>
                <p:oleObj name="Equation" r:id="rId11" imgW="5713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181" y="6232525"/>
                        <a:ext cx="15398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053915"/>
              </p:ext>
            </p:extLst>
          </p:nvPr>
        </p:nvGraphicFramePr>
        <p:xfrm>
          <a:off x="7866063" y="4855266"/>
          <a:ext cx="8207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9" name="Equation" r:id="rId13" imgW="304560" imgH="177480" progId="Equation.3">
                  <p:embed/>
                </p:oleObj>
              </mc:Choice>
              <mc:Fallback>
                <p:oleObj name="Equation" r:id="rId13" imgW="30456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6063" y="4855266"/>
                        <a:ext cx="82073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Calculations are performed only in a finite volume, boundary conditions are needed</a:t>
            </a:r>
            <a:endParaRPr lang="en-US" dirty="0" smtClean="0"/>
          </a:p>
          <a:p>
            <a:r>
              <a:rPr lang="en-US" dirty="0" smtClean="0"/>
              <a:t>If the fluid is surrounded with solid walls, the conditions for the velocity and pressure are:</a:t>
            </a:r>
          </a:p>
          <a:p>
            <a:pPr lvl="1"/>
            <a:r>
              <a:rPr lang="en-US" dirty="0" smtClean="0"/>
              <a:t>Velocity: it is zero at the boundaries (no-slip condition)</a:t>
            </a:r>
          </a:p>
          <a:p>
            <a:pPr lvl="1"/>
            <a:r>
              <a:rPr lang="en-US" dirty="0" smtClean="0"/>
              <a:t>Pressure: its gradient is zero at the boundaries (Neumann condition)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r>
              <a:rPr lang="hu-HU" dirty="0" smtClean="0"/>
              <a:t>: </a:t>
            </a:r>
            <a:r>
              <a:rPr lang="en-US" dirty="0" smtClean="0"/>
              <a:t>vorticity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/>
          <a:lstStyle/>
          <a:p>
            <a:r>
              <a:rPr lang="en-US" dirty="0" smtClean="0"/>
              <a:t>The simulation and the error of the numeric discretization makes some details of the flow vanish</a:t>
            </a:r>
          </a:p>
          <a:p>
            <a:r>
              <a:rPr lang="en-US" dirty="0" smtClean="0"/>
              <a:t>Trying to get it back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899592" y="3738488"/>
          <a:ext cx="4248201" cy="30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Equation" r:id="rId4" imgW="1333440" imgH="965160" progId="Equation.3">
                  <p:embed/>
                </p:oleObj>
              </mc:Choice>
              <mc:Fallback>
                <p:oleObj name="Equation" r:id="rId4" imgW="133344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38488"/>
                        <a:ext cx="4248201" cy="307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 smtClean="0"/>
              <a:t>Quantities are stored in 2D arrays</a:t>
            </a:r>
          </a:p>
          <a:p>
            <a:r>
              <a:rPr lang="en-US" dirty="0" smtClean="0"/>
              <a:t>During the calculations sometime information is needed form the neighborhood, therefore some quantities are double buffered</a:t>
            </a:r>
          </a:p>
          <a:p>
            <a:r>
              <a:rPr lang="en-US" dirty="0" smtClean="0"/>
              <a:t>Arrays are updated by </a:t>
            </a:r>
            <a:r>
              <a:rPr lang="en-US" dirty="0" err="1" smtClean="0"/>
              <a:t>OpenCL</a:t>
            </a:r>
            <a:r>
              <a:rPr lang="en-US" dirty="0" smtClean="0"/>
              <a:t> kernels</a:t>
            </a:r>
          </a:p>
          <a:p>
            <a:r>
              <a:rPr lang="en-US" dirty="0" smtClean="0"/>
              <a:t>Separate kernels are needed for different steps of the calculation</a:t>
            </a:r>
          </a:p>
          <a:p>
            <a:r>
              <a:rPr lang="en-US" dirty="0" smtClean="0"/>
              <a:t>The display is a simple drawing to the screen</a:t>
            </a:r>
          </a:p>
          <a:p>
            <a:r>
              <a:rPr lang="hu-HU" dirty="0" smtClean="0"/>
              <a:t>Kernel </a:t>
            </a:r>
            <a:r>
              <a:rPr lang="en-US" dirty="0" smtClean="0"/>
              <a:t>functions</a:t>
            </a:r>
            <a:r>
              <a:rPr lang="hu-HU" dirty="0" smtClean="0"/>
              <a:t>.....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extBox 3"/>
          <p:cNvSpPr txBox="1"/>
          <p:nvPr/>
        </p:nvSpPr>
        <p:spPr>
          <a:xfrm>
            <a:off x="107504" y="1700808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advection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p = (float2)((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getBil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(p,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                               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70080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0.5f *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Calculating pressure</a:t>
            </a:r>
            <a:r>
              <a:rPr lang="hu-HU" sz="4000" dirty="0" smtClean="0"/>
              <a:t>, </a:t>
            </a:r>
            <a:r>
              <a:rPr lang="hu-HU" sz="4000" dirty="0" err="1" smtClean="0"/>
              <a:t>Jacobi</a:t>
            </a:r>
            <a:r>
              <a:rPr lang="hu-HU" sz="4000" dirty="0" smtClean="0"/>
              <a:t> </a:t>
            </a:r>
            <a:r>
              <a:rPr lang="en-US" sz="4000" dirty="0" smtClean="0"/>
              <a:t>method</a:t>
            </a:r>
            <a:endParaRPr lang="hu-H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21824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kernelvoid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pressureJacobi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-1.0f;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0.25f;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divergence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 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...}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fluid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r>
              <a:rPr lang="hu-HU" dirty="0" smtClean="0"/>
              <a:t> (</a:t>
            </a:r>
            <a:r>
              <a:rPr lang="en-US" dirty="0" smtClean="0"/>
              <a:t>vector field</a:t>
            </a:r>
            <a:r>
              <a:rPr lang="hu-HU" dirty="0" smtClean="0"/>
              <a:t>)</a:t>
            </a:r>
            <a:endParaRPr lang="hu-HU" dirty="0" smtClean="0"/>
          </a:p>
          <a:p>
            <a:pPr lvl="1">
              <a:buNone/>
            </a:pPr>
            <a:r>
              <a:rPr lang="hu-HU" b="1" dirty="0" smtClean="0"/>
              <a:t>x</a:t>
            </a:r>
            <a:r>
              <a:rPr lang="hu-HU" dirty="0" smtClean="0"/>
              <a:t> = (</a:t>
            </a:r>
            <a:r>
              <a:rPr lang="hu-HU" i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y</a:t>
            </a:r>
            <a:r>
              <a:rPr lang="hu-HU" dirty="0" smtClean="0"/>
              <a:t>) </a:t>
            </a:r>
            <a:r>
              <a:rPr lang="en-US" dirty="0" smtClean="0"/>
              <a:t>position</a:t>
            </a:r>
            <a:endParaRPr lang="hu-HU" dirty="0" smtClean="0"/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 = (</a:t>
            </a:r>
            <a:r>
              <a:rPr lang="hu-HU" dirty="0" err="1" smtClean="0"/>
              <a:t>u,v</a:t>
            </a:r>
            <a:r>
              <a:rPr lang="hu-HU" dirty="0" smtClean="0"/>
              <a:t>) </a:t>
            </a:r>
            <a:r>
              <a:rPr lang="en-US" dirty="0" smtClean="0"/>
              <a:t>velocity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T </a:t>
            </a:r>
            <a:r>
              <a:rPr lang="en-US" dirty="0" smtClean="0"/>
              <a:t>time</a:t>
            </a: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b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 = (</a:t>
            </a:r>
            <a:r>
              <a:rPr lang="hu-HU" i="1" dirty="0" smtClean="0"/>
              <a:t>u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), </a:t>
            </a:r>
            <a:r>
              <a:rPr lang="hu-HU" i="1" dirty="0" smtClean="0"/>
              <a:t>v</a:t>
            </a:r>
            <a:r>
              <a:rPr lang="hu-HU" dirty="0" smtClean="0"/>
              <a:t>(</a:t>
            </a:r>
            <a:r>
              <a:rPr lang="hu-HU" b="1" dirty="0" smtClean="0"/>
              <a:t>x</a:t>
            </a:r>
            <a:r>
              <a:rPr lang="hu-HU" dirty="0" smtClean="0"/>
              <a:t>, </a:t>
            </a:r>
            <a:r>
              <a:rPr lang="hu-HU" i="1" dirty="0" smtClean="0"/>
              <a:t>t</a:t>
            </a:r>
            <a:r>
              <a:rPr lang="hu-HU" dirty="0" smtClean="0"/>
              <a:t>)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2302075"/>
            <a:ext cx="4392488" cy="429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6228184" y="639633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Cartesian grid</a:t>
            </a:r>
            <a:endParaRPr lang="hu-H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0397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projection(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	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pressureBuffer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(float2)(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pB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{//határfeltételek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== 0)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-inputVelocityBuffer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	...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Diffusion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8392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diffusion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0.01f;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viscousity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1.0f / (4.0f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    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alpha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beta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outputVelocityBuffer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inputVelocityBuffer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Vorticity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836688"/>
            <a:ext cx="8839200" cy="46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–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= 0.0f;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r>
              <a:rPr lang="hu-HU" dirty="0" smtClean="0"/>
              <a:t> </a:t>
            </a:r>
            <a:r>
              <a:rPr lang="en-US" dirty="0" smtClean="0"/>
              <a:t>from vorticity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addVorticity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0.2f;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&amp;&amp;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&gt; 0 &amp;&amp;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- 1){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+ 1)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float4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-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vB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float4 z = (float4)(0.0f,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0.0f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1.0f, 0.0f);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dot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)){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scale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cross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gradV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 z);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vorticityForce.xy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forces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693832"/>
            <a:ext cx="8839200" cy="44012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addForce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x,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y,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float2*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            __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float4*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int2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int2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(0),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get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global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(1));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x;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((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/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- y;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= 0.001f;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c =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exp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( - (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) /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radius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)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dt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velocityBuffer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force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densityBuffer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id.x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id.y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gridResolution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] += c * </a:t>
            </a:r>
            <a:r>
              <a:rPr lang="hu-HU" sz="1400" dirty="0" err="1" smtClean="0">
                <a:latin typeface="Consolas" pitchFamily="49" charset="0"/>
                <a:cs typeface="Consolas" pitchFamily="49" charset="0"/>
              </a:rPr>
              <a:t>density</a:t>
            </a:r>
            <a:r>
              <a:rPr lang="hu-H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sz="1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extensions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Buoyancy</a:t>
            </a:r>
            <a:r>
              <a:rPr lang="hu-HU" dirty="0" smtClean="0"/>
              <a:t> </a:t>
            </a:r>
            <a:r>
              <a:rPr lang="en-US" dirty="0" smtClean="0"/>
              <a:t>and gravity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Thermodynamic simulation</a:t>
            </a:r>
            <a:endParaRPr lang="en-US" dirty="0" smtClean="0"/>
          </a:p>
          <a:p>
            <a:r>
              <a:rPr lang="hu-HU" dirty="0" smtClean="0"/>
              <a:t>3</a:t>
            </a:r>
            <a:r>
              <a:rPr lang="en-US" dirty="0" smtClean="0"/>
              <a:t>D</a:t>
            </a:r>
            <a:endParaRPr lang="hu-HU" dirty="0" smtClean="0"/>
          </a:p>
          <a:p>
            <a:r>
              <a:rPr lang="en-US" dirty="0" smtClean="0"/>
              <a:t>Other grids: FCC</a:t>
            </a:r>
          </a:p>
          <a:p>
            <a:r>
              <a:rPr lang="en-US" dirty="0" smtClean="0"/>
              <a:t>Interaction with solid bodies (</a:t>
            </a:r>
            <a:r>
              <a:rPr lang="en-US" dirty="0" err="1" smtClean="0"/>
              <a:t>voxelization</a:t>
            </a:r>
            <a:r>
              <a:rPr lang="en-US" dirty="0" smtClean="0"/>
              <a:t>, boundary conditions) 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1979712" y="2636912"/>
          <a:ext cx="4725743" cy="781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Equation" r:id="rId3" imgW="1612800" imgH="266400" progId="Equation.3">
                  <p:embed/>
                </p:oleObj>
              </mc:Choice>
              <mc:Fallback>
                <p:oleObj name="Equation" r:id="rId3" imgW="16128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636912"/>
                        <a:ext cx="4725743" cy="781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</a:t>
            </a:r>
            <a:r>
              <a:rPr lang="en-US" dirty="0" smtClean="0"/>
              <a:t>equations</a:t>
            </a:r>
            <a:r>
              <a:rPr lang="hu-HU" dirty="0" smtClean="0"/>
              <a:t> </a:t>
            </a:r>
            <a:r>
              <a:rPr lang="hu-HU" dirty="0" smtClean="0"/>
              <a:t>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Claude </a:t>
            </a:r>
            <a:r>
              <a:rPr lang="en-US" dirty="0" err="1" smtClean="0"/>
              <a:t>Navier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hu-HU" dirty="0" smtClean="0"/>
              <a:t>George Gabriel Stokes</a:t>
            </a:r>
          </a:p>
          <a:p>
            <a:pPr lvl="1"/>
            <a:r>
              <a:rPr lang="en-US" dirty="0" smtClean="0"/>
              <a:t>Movements of fluids</a:t>
            </a:r>
          </a:p>
          <a:p>
            <a:r>
              <a:rPr lang="en-US" dirty="0" smtClean="0"/>
              <a:t>Basic assumptions</a:t>
            </a:r>
          </a:p>
          <a:p>
            <a:pPr lvl="1"/>
            <a:r>
              <a:rPr lang="en-US" dirty="0" smtClean="0"/>
              <a:t>Two components of stress in fluids </a:t>
            </a:r>
          </a:p>
          <a:p>
            <a:pPr lvl="2"/>
            <a:r>
              <a:rPr lang="en-US" dirty="0" smtClean="0"/>
              <a:t>Diffusion proportional to the gradient of the velocity</a:t>
            </a:r>
            <a:endParaRPr lang="en-US" dirty="0" smtClean="0"/>
          </a:p>
          <a:p>
            <a:pPr lvl="2"/>
            <a:r>
              <a:rPr lang="en-US" dirty="0" smtClean="0"/>
              <a:t>Pressure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</a:t>
            </a:r>
            <a:r>
              <a:rPr lang="en-US" dirty="0" smtClean="0"/>
              <a:t>equations</a:t>
            </a:r>
            <a:r>
              <a:rPr lang="hu-HU" dirty="0" smtClean="0"/>
              <a:t> </a:t>
            </a:r>
            <a:r>
              <a:rPr lang="hu-HU" dirty="0" smtClean="0"/>
              <a:t>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Can describe several physical phenomena</a:t>
            </a:r>
          </a:p>
          <a:p>
            <a:pPr lvl="1"/>
            <a:r>
              <a:rPr lang="en-US" dirty="0" smtClean="0"/>
              <a:t>Weather</a:t>
            </a:r>
          </a:p>
          <a:p>
            <a:pPr lvl="1"/>
            <a:r>
              <a:rPr lang="en-US" dirty="0" smtClean="0"/>
              <a:t>Flows in ducts with non-circular cross-section</a:t>
            </a:r>
            <a:endParaRPr lang="hu-HU" dirty="0" smtClean="0"/>
          </a:p>
          <a:p>
            <a:pPr lvl="1"/>
            <a:r>
              <a:rPr lang="en-US" dirty="0" smtClean="0"/>
              <a:t>Flows around the wings of aircrafts</a:t>
            </a:r>
          </a:p>
          <a:p>
            <a:pPr lvl="1"/>
            <a:r>
              <a:rPr lang="en-US" dirty="0" smtClean="0"/>
              <a:t>Movements of solid bodies through fluid like materials (movements in stars in galaxies)</a:t>
            </a:r>
          </a:p>
          <a:p>
            <a:pPr lvl="1"/>
            <a:r>
              <a:rPr lang="en-US" dirty="0" smtClean="0"/>
              <a:t>Can be connected to the </a:t>
            </a:r>
            <a:r>
              <a:rPr lang="en-US" dirty="0"/>
              <a:t>Maxwell equations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Magnetohydrodynamics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</a:t>
            </a:r>
            <a:r>
              <a:rPr lang="en-US" dirty="0" smtClean="0"/>
              <a:t>equations</a:t>
            </a:r>
            <a:r>
              <a:rPr lang="hu-HU" dirty="0" smtClean="0"/>
              <a:t> </a:t>
            </a:r>
            <a:r>
              <a:rPr lang="hu-HU" dirty="0" smtClean="0"/>
              <a:t>(1822)</a:t>
            </a:r>
            <a:endParaRPr lang="hu-HU" dirty="0"/>
          </a:p>
        </p:txBody>
      </p:sp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It is also important from theoretical point of view</a:t>
            </a:r>
          </a:p>
          <a:p>
            <a:pPr lvl="1"/>
            <a:r>
              <a:rPr lang="en-US" dirty="0" smtClean="0"/>
              <a:t>Existence and smoothness of </a:t>
            </a:r>
            <a:r>
              <a:rPr lang="en-US" dirty="0" err="1" smtClean="0"/>
              <a:t>Navier</a:t>
            </a:r>
            <a:r>
              <a:rPr lang="en-US" dirty="0" smtClean="0"/>
              <a:t>-Stokes solutions in 3D</a:t>
            </a:r>
          </a:p>
          <a:p>
            <a:pPr lvl="1"/>
            <a:r>
              <a:rPr lang="en-US" dirty="0" smtClean="0"/>
              <a:t>One of the seven Millennium Problems by Clay Mathematics Institute </a:t>
            </a:r>
          </a:p>
          <a:p>
            <a:pPr lvl="2"/>
            <a:r>
              <a:rPr lang="en-US" dirty="0" smtClean="0"/>
              <a:t>One million dollar for the 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Navier-Stokes</a:t>
            </a:r>
            <a:r>
              <a:rPr lang="hu-HU" dirty="0" smtClean="0"/>
              <a:t> </a:t>
            </a:r>
            <a:r>
              <a:rPr lang="en-US" dirty="0" smtClean="0"/>
              <a:t>equations</a:t>
            </a:r>
            <a:r>
              <a:rPr lang="hu-HU" dirty="0" smtClean="0"/>
              <a:t> </a:t>
            </a:r>
            <a:r>
              <a:rPr lang="hu-HU" dirty="0" smtClean="0"/>
              <a:t>(1822)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27013" y="1681163"/>
          <a:ext cx="869632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6" name="Equation" r:id="rId4" imgW="2374560" imgH="660240" progId="Equation.3">
                  <p:embed/>
                </p:oleObj>
              </mc:Choice>
              <mc:Fallback>
                <p:oleObj name="Equation" r:id="rId4" imgW="2374560" imgH="660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681163"/>
                        <a:ext cx="8696325" cy="241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Csoportba foglalás 8"/>
          <p:cNvGrpSpPr/>
          <p:nvPr/>
        </p:nvGrpSpPr>
        <p:grpSpPr>
          <a:xfrm>
            <a:off x="3203848" y="4005064"/>
            <a:ext cx="3496071" cy="1613793"/>
            <a:chOff x="4532313" y="4797152"/>
            <a:chExt cx="3496071" cy="1613793"/>
          </a:xfrm>
        </p:grpSpPr>
        <p:graphicFrame>
          <p:nvGraphicFramePr>
            <p:cNvPr id="5" name="Objektum 4"/>
            <p:cNvGraphicFramePr>
              <a:graphicFrameLocks noChangeAspect="1"/>
            </p:cNvGraphicFramePr>
            <p:nvPr/>
          </p:nvGraphicFramePr>
          <p:xfrm>
            <a:off x="4532313" y="4876800"/>
            <a:ext cx="655637" cy="149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57" name="Equation" r:id="rId6" imgW="215640" imgH="596880" progId="Equation.3">
                    <p:embed/>
                  </p:oleObj>
                </mc:Choice>
                <mc:Fallback>
                  <p:oleObj name="Equation" r:id="rId6" imgW="215640" imgH="596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2313" y="4876800"/>
                          <a:ext cx="655637" cy="1497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Szövegdoboz 5"/>
            <p:cNvSpPr txBox="1"/>
            <p:nvPr/>
          </p:nvSpPr>
          <p:spPr>
            <a:xfrm>
              <a:off x="5148064" y="4797152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density</a:t>
              </a:r>
              <a:endParaRPr lang="hu-HU" sz="2400" dirty="0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5148064" y="5373216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Viscosity (kinematic)</a:t>
              </a:r>
              <a:endParaRPr lang="hu-HU" sz="2400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5220072" y="5949280"/>
              <a:ext cx="2808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External forces</a:t>
              </a:r>
              <a:endParaRPr lang="hu-HU" sz="2400" dirty="0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755576" y="5949280"/>
            <a:ext cx="6375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Incompressible</a:t>
            </a:r>
            <a:r>
              <a:rPr lang="hu-HU" sz="3200" dirty="0" smtClean="0"/>
              <a:t>, </a:t>
            </a:r>
            <a:r>
              <a:rPr lang="en-US" sz="3200" dirty="0" smtClean="0"/>
              <a:t>homogeneous</a:t>
            </a:r>
            <a:r>
              <a:rPr lang="hu-HU" sz="3200" dirty="0" smtClean="0"/>
              <a:t> </a:t>
            </a:r>
            <a:r>
              <a:rPr lang="en-US" sz="3200" dirty="0" smtClean="0"/>
              <a:t>fluids</a:t>
            </a:r>
            <a:endParaRPr lang="hu-H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equations </a:t>
            </a:r>
            <a:r>
              <a:rPr lang="hu-HU" dirty="0" smtClean="0"/>
              <a:t>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Forward movement, transport</a:t>
            </a:r>
          </a:p>
          <a:p>
            <a:r>
              <a:rPr lang="en-US" dirty="0" smtClean="0"/>
              <a:t>Any quantity</a:t>
            </a:r>
          </a:p>
          <a:p>
            <a:r>
              <a:rPr lang="en-US" dirty="0" smtClean="0"/>
              <a:t>Own vector field as well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195736" y="2564904"/>
          <a:ext cx="250227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5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564904"/>
                        <a:ext cx="250227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equations </a:t>
            </a:r>
            <a:r>
              <a:rPr lang="hu-HU" dirty="0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Pressure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Force </a:t>
            </a:r>
            <a:r>
              <a:rPr lang="en-US" dirty="0"/>
              <a:t>transmission is not </a:t>
            </a:r>
            <a:r>
              <a:rPr lang="en-US" dirty="0" err="1" smtClean="0"/>
              <a:t>instaneous</a:t>
            </a:r>
            <a:r>
              <a:rPr lang="en-US" dirty="0" smtClean="0"/>
              <a:t> in fluids</a:t>
            </a:r>
            <a:endParaRPr lang="en-US" dirty="0"/>
          </a:p>
          <a:p>
            <a:r>
              <a:rPr lang="en-US" dirty="0" smtClean="0"/>
              <a:t>Molecule collision creates pressure</a:t>
            </a:r>
          </a:p>
          <a:p>
            <a:r>
              <a:rPr lang="en-US" dirty="0" smtClean="0"/>
              <a:t>It causes  acceleration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339752" y="2420888"/>
          <a:ext cx="1872208" cy="1245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tion" r:id="rId3" imgW="495000" imgH="419040" progId="Equation.3">
                  <p:embed/>
                </p:oleObj>
              </mc:Choice>
              <mc:Fallback>
                <p:oleObj name="Equation" r:id="rId3" imgW="495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420888"/>
                        <a:ext cx="1872208" cy="1245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2609</TotalTime>
  <Words>2057</Words>
  <Application>Microsoft Office PowerPoint</Application>
  <PresentationFormat>On-screen Show (4:3)</PresentationFormat>
  <Paragraphs>370</Paragraphs>
  <Slides>35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Modul</vt:lpstr>
      <vt:lpstr>Equation</vt:lpstr>
      <vt:lpstr>Computational Fluid Dynamics</vt:lpstr>
      <vt:lpstr>Fluids</vt:lpstr>
      <vt:lpstr>State of the fluid</vt:lpstr>
      <vt:lpstr>Navier-Stokes equations (1822)</vt:lpstr>
      <vt:lpstr>Navier-Stokes equations (1822)</vt:lpstr>
      <vt:lpstr>Navier-Stokes equations (1822)</vt:lpstr>
      <vt:lpstr>Navier-Stokes equations (1822)</vt:lpstr>
      <vt:lpstr>Parts of the equations I.</vt:lpstr>
      <vt:lpstr>Parts of the equations II.</vt:lpstr>
      <vt:lpstr>Parts of the equations III.</vt:lpstr>
      <vt:lpstr>Parts of the equations IV.</vt:lpstr>
      <vt:lpstr>Operators</vt:lpstr>
      <vt:lpstr>Solving the equations</vt:lpstr>
      <vt:lpstr>Helmholtz-Hodge decomposition (Projection step)</vt:lpstr>
      <vt:lpstr>Helmholtz-Hodge decomposition (Projection step)</vt:lpstr>
      <vt:lpstr>How to calculate pressure?</vt:lpstr>
      <vt:lpstr>What to do in a step of the simulation?</vt:lpstr>
      <vt:lpstr>Advection</vt:lpstr>
      <vt:lpstr>Advection</vt:lpstr>
      <vt:lpstr>Diffusion</vt:lpstr>
      <vt:lpstr>Projection</vt:lpstr>
      <vt:lpstr>Solution of Poisson equations</vt:lpstr>
      <vt:lpstr>Jacobi method</vt:lpstr>
      <vt:lpstr>Boundary conditions</vt:lpstr>
      <vt:lpstr>Extension: vorticity</vt:lpstr>
      <vt:lpstr>Implementation</vt:lpstr>
      <vt:lpstr>Advection</vt:lpstr>
      <vt:lpstr>Divergence</vt:lpstr>
      <vt:lpstr>Calculating pressure, Jacobi method</vt:lpstr>
      <vt:lpstr>Projection</vt:lpstr>
      <vt:lpstr>Diffusion</vt:lpstr>
      <vt:lpstr>Vorticity</vt:lpstr>
      <vt:lpstr>Velocity from vorticity</vt:lpstr>
      <vt:lpstr>External forces</vt:lpstr>
      <vt:lpstr>Possible extensions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</dc:title>
  <dc:creator>root</dc:creator>
  <cp:lastModifiedBy>Márton Tóth</cp:lastModifiedBy>
  <cp:revision>215</cp:revision>
  <dcterms:created xsi:type="dcterms:W3CDTF">2011-04-19T13:18:26Z</dcterms:created>
  <dcterms:modified xsi:type="dcterms:W3CDTF">2018-04-19T13:14:06Z</dcterms:modified>
</cp:coreProperties>
</file>