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256" r:id="rId2"/>
    <p:sldId id="354" r:id="rId3"/>
    <p:sldId id="355" r:id="rId4"/>
    <p:sldId id="356" r:id="rId5"/>
    <p:sldId id="357" r:id="rId6"/>
    <p:sldId id="358" r:id="rId7"/>
    <p:sldId id="359" r:id="rId8"/>
    <p:sldId id="361" r:id="rId9"/>
    <p:sldId id="362" r:id="rId10"/>
    <p:sldId id="363" r:id="rId11"/>
    <p:sldId id="364" r:id="rId12"/>
    <p:sldId id="365" r:id="rId13"/>
    <p:sldId id="366" r:id="rId14"/>
    <p:sldId id="367" r:id="rId15"/>
    <p:sldId id="368" r:id="rId16"/>
    <p:sldId id="369" r:id="rId17"/>
    <p:sldId id="370" r:id="rId18"/>
    <p:sldId id="327" r:id="rId19"/>
    <p:sldId id="371" r:id="rId20"/>
    <p:sldId id="372" r:id="rId21"/>
  </p:sldIdLst>
  <p:sldSz cx="9144000" cy="5143500" type="screen16x9"/>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0821" autoAdjust="0"/>
  </p:normalViewPr>
  <p:slideViewPr>
    <p:cSldViewPr>
      <p:cViewPr varScale="1">
        <p:scale>
          <a:sx n="75" d="100"/>
          <a:sy n="75" d="100"/>
        </p:scale>
        <p:origin x="-870" y="-102"/>
      </p:cViewPr>
      <p:guideLst>
        <p:guide orient="horz" pos="162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4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555394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50813" y="774700"/>
            <a:ext cx="6797675" cy="3824288"/>
          </a:xfrm>
          <a:ln cap="flat"/>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6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073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kép helye 1"/>
          <p:cNvSpPr>
            <a:spLocks noGrp="1" noRot="1" noChangeAspect="1" noTextEdit="1"/>
          </p:cNvSpPr>
          <p:nvPr>
            <p:ph type="sldImg"/>
          </p:nvPr>
        </p:nvSpPr>
        <p:spPr>
          <a:xfrm>
            <a:off x="150813" y="774700"/>
            <a:ext cx="6797675" cy="3824288"/>
          </a:xfrm>
          <a:ln/>
        </p:spPr>
      </p:sp>
      <p:sp>
        <p:nvSpPr>
          <p:cNvPr id="31747"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In Euclidean geometry, using Cartesian coordinates, the plane is a linear equation of the coordinates. To find the plane in projective space, the points at infinity are added to this plane. First, Cartesian coordinates are replaced by homogeneous ones, assuming that h is not zero (it is forbidden to divide by zero). Then, both sides are multiplied with h. </a:t>
            </a:r>
            <a:r>
              <a:rPr lang="hu-HU" altLang="hu-HU" smtClean="0"/>
              <a:t>I</a:t>
            </a:r>
            <a:r>
              <a:rPr lang="en-US" altLang="hu-HU" smtClean="0"/>
              <a:t>n this </a:t>
            </a:r>
            <a:r>
              <a:rPr lang="hu-HU" altLang="hu-HU" smtClean="0"/>
              <a:t>new </a:t>
            </a:r>
            <a:r>
              <a:rPr lang="en-US" altLang="hu-HU" smtClean="0"/>
              <a:t>equation we do not divide by h, so we can ignore the</a:t>
            </a:r>
            <a:r>
              <a:rPr lang="hu-HU" altLang="hu-HU" smtClean="0"/>
              <a:t> ”</a:t>
            </a:r>
            <a:r>
              <a:rPr lang="en-US" altLang="hu-HU" smtClean="0"/>
              <a:t>h is not zero</a:t>
            </a:r>
            <a:r>
              <a:rPr lang="hu-HU" altLang="hu-HU" smtClean="0"/>
              <a:t>”</a:t>
            </a:r>
            <a:r>
              <a:rPr lang="en-US" altLang="hu-HU" smtClean="0"/>
              <a:t> requirement. This corresponds to adding ideal points to the plane.</a:t>
            </a:r>
          </a:p>
          <a:p>
            <a:endParaRPr lang="en-US" altLang="hu-HU" smtClean="0"/>
          </a:p>
          <a:p>
            <a:r>
              <a:rPr lang="en-US" altLang="hu-HU" smtClean="0"/>
              <a:t>The projective plane is thus a homogeneous linear equation of homogeneous coordinates. We can also express it as a dot product of two 4D vectors, one describes the point, the other the parameters of the plane.</a:t>
            </a:r>
            <a:endParaRPr lang="hu-HU"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2021.03.02.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2021.03.02.</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1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1" Type="http://schemas.openxmlformats.org/officeDocument/2006/relationships/slideLayout" Target="../slideLayouts/slideLayout6.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1" Type="http://schemas.openxmlformats.org/officeDocument/2006/relationships/image" Target="../media/image73.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0" Type="http://schemas.openxmlformats.org/officeDocument/2006/relationships/image" Target="../media/image72.png"/><Relationship Id="rId16" Type="http://schemas.openxmlformats.org/officeDocument/2006/relationships/image" Target="../media/image59.png"/><Relationship Id="rId1" Type="http://schemas.openxmlformats.org/officeDocument/2006/relationships/slideLayout" Target="../slideLayouts/slideLayout2.xml"/><Relationship Id="rId11" Type="http://schemas.openxmlformats.org/officeDocument/2006/relationships/image" Target="../media/image54.png"/><Relationship Id="rId15" Type="http://schemas.openxmlformats.org/officeDocument/2006/relationships/image" Target="../media/image58.png"/><Relationship Id="rId19" Type="http://schemas.openxmlformats.org/officeDocument/2006/relationships/image" Target="../media/image71.png"/><Relationship Id="rId10" Type="http://schemas.openxmlformats.org/officeDocument/2006/relationships/image" Target="../media/image53.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hu-HU" sz="5400" b="1" dirty="0" err="1" smtClean="0">
                <a:solidFill>
                  <a:srgbClr val="FF0000"/>
                </a:solidFill>
              </a:rPr>
              <a:t>Transform</a:t>
            </a:r>
            <a:r>
              <a:rPr lang="en-US" sz="5400" b="1" dirty="0" err="1" smtClean="0">
                <a:solidFill>
                  <a:srgbClr val="FF0000"/>
                </a:solidFill>
              </a:rPr>
              <a:t>ations</a:t>
            </a:r>
            <a:endParaRPr lang="hu-HU" sz="5400" b="1" dirty="0" smtClean="0">
              <a:solidFill>
                <a:srgbClr val="FF0000"/>
              </a:solidFill>
            </a:endParaRPr>
          </a:p>
        </p:txBody>
      </p:sp>
      <p:sp>
        <p:nvSpPr>
          <p:cNvPr id="2051" name="Rectangle 3"/>
          <p:cNvSpPr>
            <a:spLocks noGrp="1" noChangeArrowheads="1"/>
          </p:cNvSpPr>
          <p:nvPr>
            <p:ph type="subTitle" idx="1"/>
          </p:nvPr>
        </p:nvSpPr>
        <p:spPr>
          <a:noFill/>
        </p:spPr>
        <p:txBody>
          <a:bodyPr/>
          <a:lstStyle/>
          <a:p>
            <a:pPr marL="342900" indent="-342900"/>
            <a:r>
              <a:rPr lang="hu-HU" altLang="hu-HU" smtClean="0"/>
              <a:t>Szirmay-Kalos László</a:t>
            </a:r>
          </a:p>
        </p:txBody>
      </p:sp>
      <p:sp>
        <p:nvSpPr>
          <p:cNvPr id="4" name="Téglalap 3"/>
          <p:cNvSpPr>
            <a:spLocks noChangeArrowheads="1"/>
          </p:cNvSpPr>
          <p:nvPr/>
        </p:nvSpPr>
        <p:spPr bwMode="auto">
          <a:xfrm>
            <a:off x="107504" y="123478"/>
            <a:ext cx="349238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000" i="1" dirty="0" smtClean="0">
                <a:latin typeface="+mn-lt"/>
              </a:rPr>
              <a:t>”</a:t>
            </a:r>
            <a:r>
              <a:rPr lang="el-GR" sz="2800" dirty="0" smtClean="0"/>
              <a:t>τ</a:t>
            </a:r>
            <a:r>
              <a:rPr lang="el-GR" sz="2000" dirty="0" smtClean="0"/>
              <a:t>ὰ </a:t>
            </a:r>
            <a:r>
              <a:rPr lang="el-GR" sz="2000" dirty="0"/>
              <a:t>πάντα ῥεῖ καὶ οὐδὲν μένει</a:t>
            </a:r>
            <a:r>
              <a:rPr lang="hu-HU" sz="2000" i="1" dirty="0" smtClean="0"/>
              <a:t>.</a:t>
            </a:r>
            <a:r>
              <a:rPr lang="en-US" altLang="en-US" sz="2000" i="1" dirty="0" smtClean="0">
                <a:latin typeface="+mn-lt"/>
              </a:rPr>
              <a:t>”</a:t>
            </a:r>
            <a:endParaRPr lang="en-US" altLang="en-US" sz="2000" i="1" dirty="0">
              <a:latin typeface="+mn-lt"/>
            </a:endParaRPr>
          </a:p>
          <a:p>
            <a:pPr algn="r">
              <a:spcBef>
                <a:spcPct val="0"/>
              </a:spcBef>
              <a:buFont typeface="Wingdings" pitchFamily="2" charset="2"/>
              <a:buNone/>
            </a:pPr>
            <a:r>
              <a:rPr lang="el-GR" sz="2000" dirty="0"/>
              <a:t>Ἡράκλειτος</a:t>
            </a:r>
            <a:endParaRPr lang="hu-HU" altLang="en-US" sz="2000" i="1" dirty="0" smtClean="0">
              <a:latin typeface="+mn-lt"/>
            </a:endParaRPr>
          </a:p>
        </p:txBody>
      </p:sp>
      <p:pic>
        <p:nvPicPr>
          <p:cNvPr id="5" name="pma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56754" y="2535746"/>
            <a:ext cx="2399316" cy="252028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gyenes összekötő 3"/>
          <p:cNvCxnSpPr>
            <a:cxnSpLocks noChangeShapeType="1"/>
          </p:cNvCxnSpPr>
          <p:nvPr/>
        </p:nvCxnSpPr>
        <p:spPr bwMode="auto">
          <a:xfrm>
            <a:off x="1222648" y="1059222"/>
            <a:ext cx="6480175"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 name="Cím 1"/>
          <p:cNvSpPr>
            <a:spLocks noGrp="1"/>
          </p:cNvSpPr>
          <p:nvPr>
            <p:ph type="title"/>
          </p:nvPr>
        </p:nvSpPr>
        <p:spPr>
          <a:xfrm>
            <a:off x="427107" y="0"/>
            <a:ext cx="8229600" cy="1143000"/>
          </a:xfrm>
        </p:spPr>
        <p:txBody>
          <a:bodyPr/>
          <a:lstStyle/>
          <a:p>
            <a:pPr>
              <a:defRPr/>
            </a:pPr>
            <a:r>
              <a:rPr lang="hu-HU" dirty="0" err="1" smtClean="0">
                <a:solidFill>
                  <a:srgbClr val="FF0000"/>
                </a:solidFill>
              </a:rPr>
              <a:t>Eu</a:t>
            </a:r>
            <a:r>
              <a:rPr lang="en-US" dirty="0" smtClean="0">
                <a:solidFill>
                  <a:srgbClr val="FF0000"/>
                </a:solidFill>
              </a:rPr>
              <a:t>c</a:t>
            </a:r>
            <a:r>
              <a:rPr lang="hu-HU" dirty="0" err="1" smtClean="0">
                <a:solidFill>
                  <a:srgbClr val="FF0000"/>
                </a:solidFill>
              </a:rPr>
              <a:t>lide</a:t>
            </a:r>
            <a:r>
              <a:rPr lang="en-US" dirty="0" smtClean="0">
                <a:solidFill>
                  <a:srgbClr val="FF0000"/>
                </a:solidFill>
              </a:rPr>
              <a:t>an</a:t>
            </a:r>
            <a:r>
              <a:rPr lang="hu-HU" dirty="0" smtClean="0">
                <a:solidFill>
                  <a:srgbClr val="FF0000"/>
                </a:solidFill>
              </a:rPr>
              <a:t> </a:t>
            </a:r>
            <a:r>
              <a:rPr lang="hu-HU" dirty="0" smtClean="0">
                <a:solidFill>
                  <a:srgbClr val="FF0000"/>
                </a:solidFill>
                <a:sym typeface="Symbol"/>
              </a:rPr>
              <a:t> </a:t>
            </a:r>
            <a:r>
              <a:rPr lang="hu-HU" dirty="0" err="1" smtClean="0">
                <a:solidFill>
                  <a:srgbClr val="FF0000"/>
                </a:solidFill>
              </a:rPr>
              <a:t>Proje</a:t>
            </a:r>
            <a:r>
              <a:rPr lang="en-US" dirty="0" err="1" smtClean="0">
                <a:solidFill>
                  <a:srgbClr val="FF0000"/>
                </a:solidFill>
              </a:rPr>
              <a:t>ctive</a:t>
            </a:r>
            <a:r>
              <a:rPr lang="en-US" dirty="0" smtClean="0">
                <a:solidFill>
                  <a:srgbClr val="FF0000"/>
                </a:solidFill>
              </a:rPr>
              <a:t> plane</a:t>
            </a:r>
            <a:endParaRPr lang="hu-HU" dirty="0">
              <a:solidFill>
                <a:srgbClr val="FF0000"/>
              </a:solidFill>
            </a:endParaRPr>
          </a:p>
        </p:txBody>
      </p:sp>
      <p:cxnSp>
        <p:nvCxnSpPr>
          <p:cNvPr id="6" name="Egyenes összekötő 4"/>
          <p:cNvCxnSpPr>
            <a:cxnSpLocks noChangeShapeType="1"/>
          </p:cNvCxnSpPr>
          <p:nvPr/>
        </p:nvCxnSpPr>
        <p:spPr bwMode="auto">
          <a:xfrm flipV="1">
            <a:off x="1924786" y="1275122"/>
            <a:ext cx="2773309" cy="213459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Egyenes összekötő 5"/>
          <p:cNvCxnSpPr>
            <a:cxnSpLocks noChangeShapeType="1"/>
          </p:cNvCxnSpPr>
          <p:nvPr/>
        </p:nvCxnSpPr>
        <p:spPr bwMode="auto">
          <a:xfrm flipV="1">
            <a:off x="3455876" y="1671302"/>
            <a:ext cx="2808288" cy="2160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 name="Egyenes összekötő 6"/>
          <p:cNvCxnSpPr>
            <a:cxnSpLocks noChangeShapeType="1"/>
          </p:cNvCxnSpPr>
          <p:nvPr/>
        </p:nvCxnSpPr>
        <p:spPr bwMode="auto">
          <a:xfrm>
            <a:off x="3364979" y="1345917"/>
            <a:ext cx="4789487" cy="17287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Egyenes összekötő 9"/>
          <p:cNvCxnSpPr>
            <a:cxnSpLocks noChangeShapeType="1"/>
          </p:cNvCxnSpPr>
          <p:nvPr/>
        </p:nvCxnSpPr>
        <p:spPr bwMode="auto">
          <a:xfrm>
            <a:off x="2680767" y="2219042"/>
            <a:ext cx="4068762" cy="14414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Ellipszis 9"/>
          <p:cNvSpPr/>
          <p:nvPr/>
        </p:nvSpPr>
        <p:spPr bwMode="auto">
          <a:xfrm>
            <a:off x="5526770" y="2067535"/>
            <a:ext cx="215900" cy="2159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1" name="Ellipszis 10"/>
          <p:cNvSpPr/>
          <p:nvPr/>
        </p:nvSpPr>
        <p:spPr bwMode="auto">
          <a:xfrm>
            <a:off x="4138555" y="1535819"/>
            <a:ext cx="215900" cy="217488"/>
          </a:xfrm>
          <a:prstGeom prst="ellipse">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2" name="Ellipszis 12"/>
          <p:cNvSpPr>
            <a:spLocks noChangeArrowheads="1"/>
          </p:cNvSpPr>
          <p:nvPr/>
        </p:nvSpPr>
        <p:spPr bwMode="auto">
          <a:xfrm>
            <a:off x="3093980" y="2266069"/>
            <a:ext cx="215900" cy="215900"/>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3" name="Ellipszis 12"/>
          <p:cNvSpPr/>
          <p:nvPr/>
        </p:nvSpPr>
        <p:spPr bwMode="auto">
          <a:xfrm>
            <a:off x="4482195" y="2796197"/>
            <a:ext cx="215900" cy="215900"/>
          </a:xfrm>
          <a:prstGeom prst="ellipse">
            <a:avLst/>
          </a:prstGeom>
          <a:solidFill>
            <a:srgbClr val="7030A0"/>
          </a:solidFill>
          <a:ln w="12700" cap="flat" cmpd="sng" algn="ctr">
            <a:solidFill>
              <a:schemeClr val="tx1"/>
            </a:solidFill>
            <a:prstDash val="solid"/>
            <a:round/>
            <a:headEnd type="none" w="med" len="med"/>
            <a:tailEnd type="none" w="med" len="med"/>
          </a:ln>
          <a:effectLst/>
        </p:spPr>
        <p:txBody>
          <a:bodyPr/>
          <a:lstStyle/>
          <a:p>
            <a:pPr>
              <a:defRPr/>
            </a:pPr>
            <a:endParaRPr lang="hu-HU"/>
          </a:p>
        </p:txBody>
      </p:sp>
      <p:sp>
        <p:nvSpPr>
          <p:cNvPr id="14" name="Ellipszis 13"/>
          <p:cNvSpPr>
            <a:spLocks noChangeArrowheads="1"/>
          </p:cNvSpPr>
          <p:nvPr/>
        </p:nvSpPr>
        <p:spPr bwMode="auto">
          <a:xfrm>
            <a:off x="5651772" y="951272"/>
            <a:ext cx="215900" cy="215900"/>
          </a:xfrm>
          <a:prstGeom prst="ellipse">
            <a:avLst/>
          </a:prstGeom>
          <a:solidFill>
            <a:srgbClr val="92D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5" name="Ellipszis 14"/>
          <p:cNvSpPr>
            <a:spLocks noChangeArrowheads="1"/>
          </p:cNvSpPr>
          <p:nvPr/>
        </p:nvSpPr>
        <p:spPr bwMode="auto">
          <a:xfrm>
            <a:off x="1601266" y="956946"/>
            <a:ext cx="215900" cy="215900"/>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6" name="Egyenes összekötő nyíllal 15"/>
          <p:cNvCxnSpPr>
            <a:cxnSpLocks noChangeShapeType="1"/>
          </p:cNvCxnSpPr>
          <p:nvPr/>
        </p:nvCxnSpPr>
        <p:spPr bwMode="auto">
          <a:xfrm flipH="1">
            <a:off x="4859609" y="1238609"/>
            <a:ext cx="647700" cy="730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Egyenes összekötő nyíllal 16"/>
          <p:cNvCxnSpPr>
            <a:cxnSpLocks noChangeShapeType="1"/>
          </p:cNvCxnSpPr>
          <p:nvPr/>
        </p:nvCxnSpPr>
        <p:spPr bwMode="auto">
          <a:xfrm>
            <a:off x="5578748" y="1238609"/>
            <a:ext cx="288924" cy="6477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Egyenes összekötő nyíllal 17"/>
          <p:cNvCxnSpPr>
            <a:cxnSpLocks noChangeShapeType="1"/>
          </p:cNvCxnSpPr>
          <p:nvPr/>
        </p:nvCxnSpPr>
        <p:spPr bwMode="auto">
          <a:xfrm>
            <a:off x="1798859" y="1174985"/>
            <a:ext cx="881908" cy="1000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Egyenes összekötő nyíllal 18"/>
          <p:cNvCxnSpPr>
            <a:cxnSpLocks noChangeShapeType="1"/>
          </p:cNvCxnSpPr>
          <p:nvPr/>
        </p:nvCxnSpPr>
        <p:spPr bwMode="auto">
          <a:xfrm>
            <a:off x="1870018" y="1141489"/>
            <a:ext cx="1441422" cy="20442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Szövegdoboz 19"/>
          <p:cNvSpPr txBox="1"/>
          <p:nvPr/>
        </p:nvSpPr>
        <p:spPr>
          <a:xfrm>
            <a:off x="70866" y="3409712"/>
            <a:ext cx="4392613" cy="1754326"/>
          </a:xfrm>
          <a:prstGeom prst="rect">
            <a:avLst/>
          </a:prstGeom>
          <a:solidFill>
            <a:schemeClr val="bg2">
              <a:lumMod val="75000"/>
              <a:lumOff val="25000"/>
            </a:schemeClr>
          </a:solidFill>
        </p:spPr>
        <p:txBody>
          <a:bodyPr>
            <a:spAutoFit/>
          </a:bodyPr>
          <a:lstStyle/>
          <a:p>
            <a:pPr>
              <a:defRPr/>
            </a:pPr>
            <a:r>
              <a:rPr lang="hu-HU" sz="1800" i="1" u="sng" dirty="0" err="1"/>
              <a:t>Euclid</a:t>
            </a:r>
            <a:r>
              <a:rPr lang="en-US" sz="1800" i="1" u="sng" dirty="0"/>
              <a:t>’s </a:t>
            </a:r>
            <a:r>
              <a:rPr lang="en-US" sz="1800" i="1" u="sng" dirty="0" smtClean="0"/>
              <a:t>axioms:</a:t>
            </a:r>
            <a:endParaRPr lang="hu-HU" sz="1800" i="1" u="sng" dirty="0"/>
          </a:p>
          <a:p>
            <a:pPr>
              <a:buFont typeface="Arial" pitchFamily="34" charset="0"/>
              <a:buChar char="•"/>
              <a:defRPr/>
            </a:pPr>
            <a:r>
              <a:rPr lang="en-US" sz="1800" i="1" dirty="0"/>
              <a:t>  </a:t>
            </a:r>
            <a:r>
              <a:rPr lang="en-US" sz="1800" dirty="0"/>
              <a:t>Two points define a line.</a:t>
            </a:r>
          </a:p>
          <a:p>
            <a:pPr>
              <a:buFont typeface="Arial" pitchFamily="34" charset="0"/>
              <a:buChar char="•"/>
              <a:defRPr/>
            </a:pPr>
            <a:r>
              <a:rPr lang="en-US" sz="1800" dirty="0"/>
              <a:t>  A line has at least two points.</a:t>
            </a:r>
            <a:endParaRPr lang="hu-HU" sz="1800" dirty="0"/>
          </a:p>
          <a:p>
            <a:pPr marL="179388" indent="-179388">
              <a:buFont typeface="Arial" pitchFamily="34" charset="0"/>
              <a:buChar char="•"/>
              <a:defRPr/>
            </a:pPr>
            <a:r>
              <a:rPr lang="en-US" sz="1800" dirty="0" smtClean="0"/>
              <a:t>If </a:t>
            </a:r>
            <a:r>
              <a:rPr lang="en-US" sz="1800" i="1" dirty="0"/>
              <a:t>a</a:t>
            </a:r>
            <a:r>
              <a:rPr lang="en-US" sz="1800" dirty="0"/>
              <a:t> is a line and </a:t>
            </a:r>
            <a:r>
              <a:rPr lang="en-US" sz="1800" i="1" dirty="0"/>
              <a:t>A</a:t>
            </a:r>
            <a:r>
              <a:rPr lang="en-US" sz="1800" dirty="0"/>
              <a:t> is a point not on this line, then there is exactly one other line that crosses point </a:t>
            </a:r>
            <a:r>
              <a:rPr lang="en-US" sz="1800" i="1" dirty="0"/>
              <a:t>A</a:t>
            </a:r>
            <a:r>
              <a:rPr lang="en-US" sz="1800" dirty="0"/>
              <a:t> but not line</a:t>
            </a:r>
            <a:r>
              <a:rPr lang="en-US" sz="1800" i="1" dirty="0"/>
              <a:t> a</a:t>
            </a:r>
            <a:r>
              <a:rPr lang="en-US" sz="1800" dirty="0"/>
              <a:t>.</a:t>
            </a:r>
          </a:p>
        </p:txBody>
      </p:sp>
      <p:sp>
        <p:nvSpPr>
          <p:cNvPr id="21" name="Szövegdoboz 20"/>
          <p:cNvSpPr txBox="1"/>
          <p:nvPr/>
        </p:nvSpPr>
        <p:spPr>
          <a:xfrm>
            <a:off x="4715891" y="3409712"/>
            <a:ext cx="4392613" cy="1200329"/>
          </a:xfrm>
          <a:prstGeom prst="rect">
            <a:avLst/>
          </a:prstGeom>
          <a:solidFill>
            <a:schemeClr val="bg2">
              <a:lumMod val="75000"/>
              <a:lumOff val="25000"/>
            </a:schemeClr>
          </a:solidFill>
        </p:spPr>
        <p:txBody>
          <a:bodyPr>
            <a:spAutoFit/>
          </a:bodyPr>
          <a:lstStyle/>
          <a:p>
            <a:pPr>
              <a:defRPr/>
            </a:pPr>
            <a:r>
              <a:rPr lang="en-US" sz="1800" i="1" u="sng" dirty="0" smtClean="0"/>
              <a:t>Axioms of projective geometry:</a:t>
            </a:r>
            <a:endParaRPr lang="en-US" sz="1800" dirty="0" smtClean="0"/>
          </a:p>
          <a:p>
            <a:pPr>
              <a:buFont typeface="Arial" pitchFamily="34" charset="0"/>
              <a:buChar char="•"/>
              <a:defRPr/>
            </a:pPr>
            <a:r>
              <a:rPr lang="hu-HU" sz="1800" dirty="0" smtClean="0"/>
              <a:t> </a:t>
            </a:r>
            <a:r>
              <a:rPr lang="en-US" sz="1800" dirty="0" smtClean="0"/>
              <a:t> Two </a:t>
            </a:r>
            <a:r>
              <a:rPr lang="en-US" sz="1800" dirty="0"/>
              <a:t>points define a line.</a:t>
            </a:r>
          </a:p>
          <a:p>
            <a:pPr>
              <a:buFont typeface="Arial" pitchFamily="34" charset="0"/>
              <a:buChar char="•"/>
              <a:defRPr/>
            </a:pPr>
            <a:r>
              <a:rPr lang="en-US" sz="1800" dirty="0"/>
              <a:t>  A line has at least two points</a:t>
            </a:r>
            <a:r>
              <a:rPr lang="en-US" sz="1800" dirty="0" smtClean="0"/>
              <a:t>.</a:t>
            </a:r>
          </a:p>
          <a:p>
            <a:pPr>
              <a:buFont typeface="Arial" pitchFamily="34" charset="0"/>
              <a:buChar char="•"/>
              <a:defRPr/>
            </a:pPr>
            <a:r>
              <a:rPr lang="en-US" sz="1800" b="1" dirty="0"/>
              <a:t> </a:t>
            </a:r>
            <a:r>
              <a:rPr lang="en-US" sz="1800" b="1" dirty="0" smtClean="0"/>
              <a:t>Two lines intersect in a single point</a:t>
            </a:r>
            <a:r>
              <a:rPr lang="hu-HU" sz="1800" dirty="0" smtClean="0"/>
              <a:t>.</a:t>
            </a:r>
            <a:endParaRPr lang="en-US" sz="1800" dirty="0"/>
          </a:p>
        </p:txBody>
      </p:sp>
      <p:sp>
        <p:nvSpPr>
          <p:cNvPr id="22" name="Téglalap 21"/>
          <p:cNvSpPr/>
          <p:nvPr/>
        </p:nvSpPr>
        <p:spPr>
          <a:xfrm>
            <a:off x="4112641" y="3697049"/>
            <a:ext cx="639763" cy="646113"/>
          </a:xfrm>
          <a:prstGeom prst="rect">
            <a:avLst/>
          </a:prstGeom>
          <a:solidFill>
            <a:schemeClr val="bg2">
              <a:lumMod val="75000"/>
              <a:lumOff val="25000"/>
            </a:schemeClr>
          </a:solidFill>
        </p:spPr>
        <p:txBody>
          <a:bodyPr wrap="none">
            <a:spAutoFit/>
          </a:bodyPr>
          <a:lstStyle/>
          <a:p>
            <a:pPr>
              <a:defRPr/>
            </a:pPr>
            <a:r>
              <a:rPr lang="hu-HU" sz="3600" dirty="0">
                <a:sym typeface="Symbol"/>
              </a:rPr>
              <a:t></a:t>
            </a:r>
            <a:endParaRPr lang="hu-HU" sz="3600" dirty="0"/>
          </a:p>
        </p:txBody>
      </p:sp>
      <p:cxnSp>
        <p:nvCxnSpPr>
          <p:cNvPr id="23" name="Egyenes összekötő 22"/>
          <p:cNvCxnSpPr>
            <a:cxnSpLocks noChangeShapeType="1"/>
          </p:cNvCxnSpPr>
          <p:nvPr/>
        </p:nvCxnSpPr>
        <p:spPr bwMode="auto">
          <a:xfrm>
            <a:off x="70866" y="4453170"/>
            <a:ext cx="4249738" cy="575792"/>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 name="Egyenes összekötő 23"/>
          <p:cNvCxnSpPr>
            <a:cxnSpLocks noChangeShapeType="1"/>
          </p:cNvCxnSpPr>
          <p:nvPr/>
        </p:nvCxnSpPr>
        <p:spPr bwMode="auto">
          <a:xfrm flipV="1">
            <a:off x="35941" y="4273312"/>
            <a:ext cx="4248150" cy="75565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00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56542"/>
            <a:ext cx="9144000" cy="1143000"/>
          </a:xfrm>
        </p:spPr>
        <p:txBody>
          <a:bodyPr>
            <a:normAutofit fontScale="90000"/>
          </a:bodyPr>
          <a:lstStyle/>
          <a:p>
            <a:r>
              <a:rPr lang="en-US" dirty="0" smtClean="0">
                <a:solidFill>
                  <a:srgbClr val="FF0000"/>
                </a:solidFill>
              </a:rPr>
              <a:t>Analytic geometry of the projective plane</a:t>
            </a:r>
            <a:endParaRPr lang="hu-HU" dirty="0">
              <a:solidFill>
                <a:srgbClr val="FF0000"/>
              </a:solidFill>
            </a:endParaRPr>
          </a:p>
        </p:txBody>
      </p:sp>
      <p:cxnSp>
        <p:nvCxnSpPr>
          <p:cNvPr id="5" name="Egyenes összekötő 4"/>
          <p:cNvCxnSpPr/>
          <p:nvPr/>
        </p:nvCxnSpPr>
        <p:spPr>
          <a:xfrm>
            <a:off x="4516705" y="2584095"/>
            <a:ext cx="1508399" cy="854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flipH="1" flipV="1">
            <a:off x="3727004" y="1048056"/>
            <a:ext cx="798072" cy="1537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H="1">
            <a:off x="3796626" y="2584094"/>
            <a:ext cx="720080"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4525090" y="2584094"/>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V="1">
            <a:off x="4516706" y="1539978"/>
            <a:ext cx="0" cy="1044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Szabadkézi sokszög 9"/>
          <p:cNvSpPr/>
          <p:nvPr/>
        </p:nvSpPr>
        <p:spPr>
          <a:xfrm>
            <a:off x="2231740" y="1677872"/>
            <a:ext cx="4284475"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zövegdoboz 10"/>
          <p:cNvSpPr txBox="1"/>
          <p:nvPr/>
        </p:nvSpPr>
        <p:spPr>
          <a:xfrm>
            <a:off x="3475704" y="2976664"/>
            <a:ext cx="372218" cy="461665"/>
          </a:xfrm>
          <a:prstGeom prst="rect">
            <a:avLst/>
          </a:prstGeom>
          <a:noFill/>
        </p:spPr>
        <p:txBody>
          <a:bodyPr wrap="none" rtlCol="0">
            <a:spAutoFit/>
          </a:bodyPr>
          <a:lstStyle/>
          <a:p>
            <a:r>
              <a:rPr lang="hu-HU" i="1" dirty="0" smtClean="0"/>
              <a:t>X</a:t>
            </a:r>
            <a:endParaRPr lang="en-US" i="1" dirty="0"/>
          </a:p>
        </p:txBody>
      </p:sp>
      <p:sp>
        <p:nvSpPr>
          <p:cNvPr id="12" name="Szövegdoboz 11"/>
          <p:cNvSpPr txBox="1"/>
          <p:nvPr/>
        </p:nvSpPr>
        <p:spPr>
          <a:xfrm>
            <a:off x="5584425" y="2370818"/>
            <a:ext cx="356188" cy="461665"/>
          </a:xfrm>
          <a:prstGeom prst="rect">
            <a:avLst/>
          </a:prstGeom>
          <a:noFill/>
        </p:spPr>
        <p:txBody>
          <a:bodyPr wrap="none" rtlCol="0">
            <a:spAutoFit/>
          </a:bodyPr>
          <a:lstStyle/>
          <a:p>
            <a:r>
              <a:rPr lang="hu-HU" i="1" dirty="0"/>
              <a:t>Y</a:t>
            </a:r>
            <a:endParaRPr lang="en-US" i="1" dirty="0"/>
          </a:p>
        </p:txBody>
      </p:sp>
      <p:sp>
        <p:nvSpPr>
          <p:cNvPr id="13" name="Szövegdoboz 12"/>
          <p:cNvSpPr txBox="1"/>
          <p:nvPr/>
        </p:nvSpPr>
        <p:spPr>
          <a:xfrm>
            <a:off x="4525076" y="1216206"/>
            <a:ext cx="389851" cy="461665"/>
          </a:xfrm>
          <a:prstGeom prst="rect">
            <a:avLst/>
          </a:prstGeom>
          <a:noFill/>
        </p:spPr>
        <p:txBody>
          <a:bodyPr wrap="none" rtlCol="0">
            <a:spAutoFit/>
          </a:bodyPr>
          <a:lstStyle/>
          <a:p>
            <a:r>
              <a:rPr lang="hu-HU" i="1" dirty="0" smtClean="0"/>
              <a:t>w</a:t>
            </a:r>
            <a:endParaRPr lang="en-US" i="1" dirty="0"/>
          </a:p>
        </p:txBody>
      </p:sp>
      <p:sp>
        <p:nvSpPr>
          <p:cNvPr id="14" name="Szövegdoboz 13"/>
          <p:cNvSpPr txBox="1"/>
          <p:nvPr/>
        </p:nvSpPr>
        <p:spPr>
          <a:xfrm>
            <a:off x="5823162" y="1227311"/>
            <a:ext cx="752129" cy="461665"/>
          </a:xfrm>
          <a:prstGeom prst="rect">
            <a:avLst/>
          </a:prstGeom>
          <a:noFill/>
        </p:spPr>
        <p:txBody>
          <a:bodyPr wrap="none" rtlCol="0">
            <a:spAutoFit/>
          </a:bodyPr>
          <a:lstStyle/>
          <a:p>
            <a:r>
              <a:rPr lang="en-US" i="1" dirty="0" smtClean="0"/>
              <a:t>w=</a:t>
            </a:r>
            <a:r>
              <a:rPr lang="en-US" dirty="0" smtClean="0"/>
              <a:t>1</a:t>
            </a:r>
            <a:endParaRPr lang="en-US" dirty="0"/>
          </a:p>
        </p:txBody>
      </p:sp>
      <mc:AlternateContent xmlns:mc="http://schemas.openxmlformats.org/markup-compatibility/2006" xmlns:a14="http://schemas.microsoft.com/office/drawing/2010/main">
        <mc:Choice Requires="a14">
          <p:sp>
            <p:nvSpPr>
              <p:cNvPr id="15" name="Szövegdoboz 14"/>
              <p:cNvSpPr txBox="1"/>
              <p:nvPr/>
            </p:nvSpPr>
            <p:spPr>
              <a:xfrm>
                <a:off x="2367691" y="1023578"/>
                <a:ext cx="13404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2367691" y="1023578"/>
                <a:ext cx="1340432" cy="461665"/>
              </a:xfrm>
              <a:prstGeom prst="rect">
                <a:avLst/>
              </a:prstGeom>
              <a:blipFill rotWithShape="1">
                <a:blip r:embed="rId2"/>
                <a:stretch>
                  <a:fillRect l="-455" r="-909" b="-18421"/>
                </a:stretch>
              </a:blipFill>
            </p:spPr>
            <p:txBody>
              <a:bodyPr/>
              <a:lstStyle/>
              <a:p>
                <a:r>
                  <a:rPr lang="en-US">
                    <a:noFill/>
                  </a:rPr>
                  <a:t> </a:t>
                </a:r>
              </a:p>
            </p:txBody>
          </p:sp>
        </mc:Fallback>
      </mc:AlternateContent>
      <p:sp>
        <p:nvSpPr>
          <p:cNvPr id="16" name="Ellipszis 15"/>
          <p:cNvSpPr/>
          <p:nvPr/>
        </p:nvSpPr>
        <p:spPr>
          <a:xfrm>
            <a:off x="5581336" y="3128803"/>
            <a:ext cx="186441"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Ellipszis 16"/>
          <p:cNvSpPr/>
          <p:nvPr/>
        </p:nvSpPr>
        <p:spPr>
          <a:xfrm>
            <a:off x="4092114" y="1813622"/>
            <a:ext cx="186441"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gyenes összekötő 17"/>
          <p:cNvCxnSpPr/>
          <p:nvPr/>
        </p:nvCxnSpPr>
        <p:spPr>
          <a:xfrm flipH="1" flipV="1">
            <a:off x="3727004" y="1023578"/>
            <a:ext cx="429664" cy="8321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lipszis 18"/>
          <p:cNvSpPr/>
          <p:nvPr/>
        </p:nvSpPr>
        <p:spPr>
          <a:xfrm>
            <a:off x="3737487" y="1129560"/>
            <a:ext cx="186441"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zis 19"/>
          <p:cNvSpPr/>
          <p:nvPr/>
        </p:nvSpPr>
        <p:spPr>
          <a:xfrm>
            <a:off x="4431855" y="2142433"/>
            <a:ext cx="186441"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Egyenes összekötő nyíllal 20"/>
          <p:cNvCxnSpPr/>
          <p:nvPr/>
        </p:nvCxnSpPr>
        <p:spPr>
          <a:xfrm flipH="1">
            <a:off x="3830645" y="2158537"/>
            <a:ext cx="720080" cy="76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4550725" y="2175636"/>
            <a:ext cx="1086165" cy="25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zövegdoboz 22"/>
          <p:cNvSpPr txBox="1"/>
          <p:nvPr/>
        </p:nvSpPr>
        <p:spPr>
          <a:xfrm>
            <a:off x="3719482" y="2353260"/>
            <a:ext cx="320922" cy="461665"/>
          </a:xfrm>
          <a:prstGeom prst="rect">
            <a:avLst/>
          </a:prstGeom>
          <a:noFill/>
        </p:spPr>
        <p:txBody>
          <a:bodyPr wrap="none" rtlCol="0">
            <a:spAutoFit/>
          </a:bodyPr>
          <a:lstStyle/>
          <a:p>
            <a:r>
              <a:rPr lang="hu-HU" i="1" dirty="0" smtClean="0"/>
              <a:t>x</a:t>
            </a:r>
            <a:endParaRPr lang="en-US" i="1" dirty="0"/>
          </a:p>
        </p:txBody>
      </p:sp>
      <p:sp>
        <p:nvSpPr>
          <p:cNvPr id="24" name="Szövegdoboz 23"/>
          <p:cNvSpPr txBox="1"/>
          <p:nvPr/>
        </p:nvSpPr>
        <p:spPr>
          <a:xfrm>
            <a:off x="5441597" y="1729859"/>
            <a:ext cx="320922" cy="461665"/>
          </a:xfrm>
          <a:prstGeom prst="rect">
            <a:avLst/>
          </a:prstGeom>
          <a:noFill/>
        </p:spPr>
        <p:txBody>
          <a:bodyPr wrap="none" rtlCol="0">
            <a:spAutoFit/>
          </a:bodyPr>
          <a:lstStyle/>
          <a:p>
            <a:r>
              <a:rPr lang="hu-HU" i="1" dirty="0"/>
              <a:t>y</a:t>
            </a:r>
            <a:endParaRPr lang="en-US" i="1" dirty="0"/>
          </a:p>
        </p:txBody>
      </p:sp>
      <mc:AlternateContent xmlns:mc="http://schemas.openxmlformats.org/markup-compatibility/2006" xmlns:a14="http://schemas.microsoft.com/office/drawing/2010/main">
        <mc:Choice Requires="a14">
          <p:sp>
            <p:nvSpPr>
              <p:cNvPr id="25" name="Szövegdoboz 24"/>
              <p:cNvSpPr txBox="1"/>
              <p:nvPr/>
            </p:nvSpPr>
            <p:spPr>
              <a:xfrm>
                <a:off x="151533" y="4001183"/>
                <a:ext cx="6941066" cy="43088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b="0" i="1" smtClean="0">
                              <a:latin typeface="Cambria Math"/>
                            </a:rPr>
                          </m:ctrlPr>
                        </m:dPr>
                        <m:e>
                          <m:r>
                            <a:rPr lang="hu-HU" sz="2800" b="0" i="1" smtClean="0">
                              <a:latin typeface="Cambria Math" panose="02040503050406030204" pitchFamily="18" charset="0"/>
                            </a:rPr>
                            <m:t>𝑥</m:t>
                          </m:r>
                          <m:r>
                            <a:rPr lang="hu-HU" sz="2800" b="0" i="1" smtClean="0">
                              <a:latin typeface="Cambria Math" panose="02040503050406030204" pitchFamily="18" charset="0"/>
                            </a:rPr>
                            <m:t>,</m:t>
                          </m:r>
                          <m:r>
                            <a:rPr lang="hu-HU" sz="2800" b="0" i="1" smtClean="0">
                              <a:latin typeface="Cambria Math" panose="02040503050406030204" pitchFamily="18" charset="0"/>
                            </a:rPr>
                            <m:t>𝑦</m:t>
                          </m:r>
                        </m:e>
                      </m:d>
                      <m:r>
                        <a:rPr lang="hu-HU"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,1</m:t>
                          </m:r>
                        </m:e>
                      </m:d>
                      <m:r>
                        <a:rPr lang="en-US" sz="2800" b="0" i="1" smtClean="0">
                          <a:latin typeface="Cambria Math" panose="02040503050406030204" pitchFamily="18" charset="0"/>
                          <a:ea typeface="Cambria Math" panose="02040503050406030204" pitchFamily="18" charset="0"/>
                        </a:rPr>
                        <m:t> ~ </m:t>
                      </m:r>
                      <m:d>
                        <m:dPr>
                          <m:begChr m:val="["/>
                          <m:endChr m:val="]"/>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𝑌</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en-US"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25" name="Szövegdoboz 24"/>
              <p:cNvSpPr txBox="1">
                <a:spLocks noRot="1" noChangeAspect="1" noMove="1" noResize="1" noEditPoints="1" noAdjustHandles="1" noChangeArrowheads="1" noChangeShapeType="1" noTextEdit="1"/>
              </p:cNvSpPr>
              <p:nvPr/>
            </p:nvSpPr>
            <p:spPr>
              <a:xfrm>
                <a:off x="151533" y="4001183"/>
                <a:ext cx="6941066" cy="430887"/>
              </a:xfrm>
              <a:prstGeom prst="rect">
                <a:avLst/>
              </a:prstGeom>
              <a:blipFill rotWithShape="1">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116223" y="4389478"/>
                <a:ext cx="5760419" cy="703911"/>
              </a:xfrm>
              <a:prstGeom prst="rect">
                <a:avLst/>
              </a:prstGeom>
            </p:spPr>
            <p:txBody>
              <a:bodyPr wrap="square">
                <a:spAutoFit/>
              </a:bodyPr>
              <a:lstStyle/>
              <a:p>
                <a:r>
                  <a:rPr lang="en-US" sz="2800" b="0" dirty="0" smtClean="0">
                    <a:latin typeface="+mn-lt"/>
                  </a:rPr>
                  <a:t>Homog</a:t>
                </a:r>
                <a:r>
                  <a:rPr lang="en-US" sz="2800" dirty="0" smtClean="0">
                    <a:latin typeface="+mn-lt"/>
                  </a:rPr>
                  <a:t>enous division</a:t>
                </a:r>
                <a:r>
                  <a:rPr lang="hu-HU" sz="2800" dirty="0" smtClean="0">
                    <a:latin typeface="+mn-lt"/>
                  </a:rPr>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𝑋</m:t>
                        </m:r>
                      </m:num>
                      <m:den>
                        <m:r>
                          <a:rPr lang="en-US" sz="2800" i="1">
                            <a:latin typeface="Cambria Math" panose="02040503050406030204" pitchFamily="18" charset="0"/>
                          </a:rPr>
                          <m:t>𝑤</m:t>
                        </m:r>
                      </m:den>
                    </m:f>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𝑌</m:t>
                        </m:r>
                      </m:num>
                      <m:den>
                        <m:r>
                          <a:rPr lang="en-US" sz="2800" i="1">
                            <a:latin typeface="Cambria Math" panose="02040503050406030204" pitchFamily="18" charset="0"/>
                          </a:rPr>
                          <m:t>𝑤</m:t>
                        </m:r>
                      </m:den>
                    </m:f>
                  </m:oMath>
                </a14:m>
                <a:endParaRPr lang="hu-HU" dirty="0"/>
              </a:p>
            </p:txBody>
          </p:sp>
        </mc:Choice>
        <mc:Fallback xmlns="">
          <p:sp>
            <p:nvSpPr>
              <p:cNvPr id="26" name="Téglalap 25"/>
              <p:cNvSpPr>
                <a:spLocks noRot="1" noChangeAspect="1" noMove="1" noResize="1" noEditPoints="1" noAdjustHandles="1" noChangeArrowheads="1" noChangeShapeType="1" noTextEdit="1"/>
              </p:cNvSpPr>
              <p:nvPr/>
            </p:nvSpPr>
            <p:spPr>
              <a:xfrm>
                <a:off x="116223" y="4389478"/>
                <a:ext cx="5760419" cy="703911"/>
              </a:xfrm>
              <a:prstGeom prst="rect">
                <a:avLst/>
              </a:prstGeom>
              <a:blipFill rotWithShape="1">
                <a:blip r:embed="rId4"/>
                <a:stretch>
                  <a:fillRect l="-2116" b="-11207"/>
                </a:stretch>
              </a:blipFill>
            </p:spPr>
            <p:txBody>
              <a:bodyPr/>
              <a:lstStyle/>
              <a:p>
                <a:r>
                  <a:rPr lang="en-US">
                    <a:noFill/>
                  </a:rPr>
                  <a:t> </a:t>
                </a:r>
              </a:p>
            </p:txBody>
          </p:sp>
        </mc:Fallback>
      </mc:AlternateContent>
      <p:sp>
        <p:nvSpPr>
          <p:cNvPr id="27" name="Téglalap 26"/>
          <p:cNvSpPr/>
          <p:nvPr/>
        </p:nvSpPr>
        <p:spPr>
          <a:xfrm>
            <a:off x="40076" y="3477074"/>
            <a:ext cx="2677208" cy="523220"/>
          </a:xfrm>
          <a:prstGeom prst="rect">
            <a:avLst/>
          </a:prstGeom>
        </p:spPr>
        <p:txBody>
          <a:bodyPr wrap="none">
            <a:spAutoFit/>
          </a:bodyPr>
          <a:lstStyle/>
          <a:p>
            <a:r>
              <a:rPr lang="en-US" sz="2800" u="sng" dirty="0" smtClean="0">
                <a:solidFill>
                  <a:prstClr val="black"/>
                </a:solidFill>
                <a:latin typeface="Calibri"/>
              </a:rPr>
              <a:t>Euclidean points</a:t>
            </a:r>
            <a:r>
              <a:rPr lang="hu-HU" sz="2800" u="sng" dirty="0" smtClean="0">
                <a:solidFill>
                  <a:prstClr val="black"/>
                </a:solidFill>
                <a:latin typeface="Calibri"/>
              </a:rPr>
              <a:t>:</a:t>
            </a:r>
            <a:endParaRPr lang="hu-HU" sz="2000" u="sng" dirty="0"/>
          </a:p>
        </p:txBody>
      </p:sp>
      <p:sp>
        <p:nvSpPr>
          <p:cNvPr id="28" name="Téglalap 27"/>
          <p:cNvSpPr/>
          <p:nvPr/>
        </p:nvSpPr>
        <p:spPr>
          <a:xfrm>
            <a:off x="109854" y="4001183"/>
            <a:ext cx="6982746" cy="1092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mc:AlternateContent xmlns:mc="http://schemas.openxmlformats.org/markup-compatibility/2006" xmlns:a14="http://schemas.microsoft.com/office/drawing/2010/main">
        <mc:Choice Requires="a14">
          <p:sp>
            <p:nvSpPr>
              <p:cNvPr id="29" name="Téglalap 28"/>
              <p:cNvSpPr/>
              <p:nvPr/>
            </p:nvSpPr>
            <p:spPr>
              <a:xfrm>
                <a:off x="3219514" y="1855749"/>
                <a:ext cx="98046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hu-HU" i="1">
                              <a:latin typeface="Cambria Math"/>
                            </a:rPr>
                          </m:ctrlPr>
                        </m:dPr>
                        <m:e>
                          <m:r>
                            <a:rPr lang="hu-HU" i="1">
                              <a:latin typeface="Cambria Math" panose="02040503050406030204" pitchFamily="18" charset="0"/>
                            </a:rPr>
                            <m:t>𝑥</m:t>
                          </m:r>
                          <m:r>
                            <a:rPr lang="hu-HU" i="1">
                              <a:latin typeface="Cambria Math" panose="02040503050406030204" pitchFamily="18" charset="0"/>
                            </a:rPr>
                            <m:t>,</m:t>
                          </m:r>
                          <m:r>
                            <a:rPr lang="hu-HU" i="1">
                              <a:latin typeface="Cambria Math" panose="02040503050406030204" pitchFamily="18" charset="0"/>
                            </a:rPr>
                            <m:t>𝑦</m:t>
                          </m:r>
                        </m:e>
                      </m:d>
                    </m:oMath>
                  </m:oMathPara>
                </a14:m>
                <a:endParaRPr lang="hu-HU" dirty="0"/>
              </a:p>
            </p:txBody>
          </p:sp>
        </mc:Choice>
        <mc:Fallback xmlns="">
          <p:sp>
            <p:nvSpPr>
              <p:cNvPr id="29" name="Téglalap 28"/>
              <p:cNvSpPr>
                <a:spLocks noRot="1" noChangeAspect="1" noMove="1" noResize="1" noEditPoints="1" noAdjustHandles="1" noChangeArrowheads="1" noChangeShapeType="1" noTextEdit="1"/>
              </p:cNvSpPr>
              <p:nvPr/>
            </p:nvSpPr>
            <p:spPr>
              <a:xfrm>
                <a:off x="3219514" y="1855749"/>
                <a:ext cx="980461" cy="461665"/>
              </a:xfrm>
              <a:prstGeom prst="rect">
                <a:avLst/>
              </a:prstGeom>
              <a:blipFill rotWithShape="1">
                <a:blip r:embed="rId5"/>
                <a:stretch>
                  <a:fillRect b="-10526"/>
                </a:stretch>
              </a:blipFill>
            </p:spPr>
            <p:txBody>
              <a:bodyPr/>
              <a:lstStyle/>
              <a:p>
                <a:r>
                  <a:rPr lang="en-US">
                    <a:noFill/>
                  </a:rPr>
                  <a:t> </a:t>
                </a:r>
              </a:p>
            </p:txBody>
          </p:sp>
        </mc:Fallback>
      </mc:AlternateContent>
      <p:sp>
        <p:nvSpPr>
          <p:cNvPr id="30" name="Téglalap 29"/>
          <p:cNvSpPr/>
          <p:nvPr/>
        </p:nvSpPr>
        <p:spPr>
          <a:xfrm>
            <a:off x="7092599" y="3477963"/>
            <a:ext cx="1979901" cy="523220"/>
          </a:xfrm>
          <a:prstGeom prst="rect">
            <a:avLst/>
          </a:prstGeom>
        </p:spPr>
        <p:txBody>
          <a:bodyPr wrap="none">
            <a:spAutoFit/>
          </a:bodyPr>
          <a:lstStyle/>
          <a:p>
            <a:pPr lvl="0"/>
            <a:r>
              <a:rPr lang="en-US" sz="2800" u="sng" dirty="0" smtClean="0">
                <a:solidFill>
                  <a:prstClr val="black"/>
                </a:solidFill>
                <a:latin typeface="Calibri"/>
              </a:rPr>
              <a:t>Ideal points</a:t>
            </a:r>
            <a:r>
              <a:rPr lang="hu-HU" sz="2800" u="sng" dirty="0" smtClean="0">
                <a:solidFill>
                  <a:prstClr val="black"/>
                </a:solidFill>
                <a:latin typeface="Calibri"/>
              </a:rPr>
              <a:t>:</a:t>
            </a:r>
            <a:endParaRPr lang="hu-HU" sz="2000" u="sng" dirty="0">
              <a:solidFill>
                <a:prstClr val="black"/>
              </a:solidFill>
            </a:endParaRPr>
          </a:p>
        </p:txBody>
      </p:sp>
      <mc:AlternateContent xmlns:mc="http://schemas.openxmlformats.org/markup-compatibility/2006" xmlns:a14="http://schemas.microsoft.com/office/drawing/2010/main">
        <mc:Choice Requires="a14">
          <p:sp>
            <p:nvSpPr>
              <p:cNvPr id="31" name="Téglalap 30"/>
              <p:cNvSpPr/>
              <p:nvPr/>
            </p:nvSpPr>
            <p:spPr>
              <a:xfrm>
                <a:off x="7321132" y="4001183"/>
                <a:ext cx="14552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𝑋</m:t>
                      </m:r>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𝑌</m:t>
                      </m:r>
                      <m:r>
                        <a:rPr lang="en-US" sz="2800" i="1" smtClean="0">
                          <a:latin typeface="Cambria Math" panose="02040503050406030204" pitchFamily="18" charset="0"/>
                          <a:ea typeface="Cambria Math" panose="02040503050406030204" pitchFamily="18" charset="0"/>
                        </a:rPr>
                        <m:t>,0]</m:t>
                      </m:r>
                    </m:oMath>
                  </m:oMathPara>
                </a14:m>
                <a:endParaRPr lang="hu-HU" sz="2800" dirty="0"/>
              </a:p>
            </p:txBody>
          </p:sp>
        </mc:Choice>
        <mc:Fallback xmlns="">
          <p:sp>
            <p:nvSpPr>
              <p:cNvPr id="31" name="Téglalap 30"/>
              <p:cNvSpPr>
                <a:spLocks noRot="1" noChangeAspect="1" noMove="1" noResize="1" noEditPoints="1" noAdjustHandles="1" noChangeArrowheads="1" noChangeShapeType="1" noTextEdit="1"/>
              </p:cNvSpPr>
              <p:nvPr/>
            </p:nvSpPr>
            <p:spPr>
              <a:xfrm>
                <a:off x="7321132" y="4001183"/>
                <a:ext cx="1455206"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églalap 31"/>
              <p:cNvSpPr/>
              <p:nvPr/>
            </p:nvSpPr>
            <p:spPr>
              <a:xfrm>
                <a:off x="5747238" y="2847158"/>
                <a:ext cx="12736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,0]</m:t>
                      </m:r>
                    </m:oMath>
                  </m:oMathPara>
                </a14:m>
                <a:endParaRPr lang="hu-HU" dirty="0"/>
              </a:p>
            </p:txBody>
          </p:sp>
        </mc:Choice>
        <mc:Fallback xmlns="">
          <p:sp>
            <p:nvSpPr>
              <p:cNvPr id="32" name="Téglalap 31"/>
              <p:cNvSpPr>
                <a:spLocks noRot="1" noChangeAspect="1" noMove="1" noResize="1" noEditPoints="1" noAdjustHandles="1" noChangeArrowheads="1" noChangeShapeType="1" noTextEdit="1"/>
              </p:cNvSpPr>
              <p:nvPr/>
            </p:nvSpPr>
            <p:spPr>
              <a:xfrm>
                <a:off x="5747238" y="2847158"/>
                <a:ext cx="1273682" cy="461665"/>
              </a:xfrm>
              <a:prstGeom prst="rect">
                <a:avLst/>
              </a:prstGeom>
              <a:blipFill rotWithShape="1">
                <a:blip r:embed="rId7"/>
                <a:stretch>
                  <a:fillRect l="-957" r="-957"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Szövegdoboz 32"/>
              <p:cNvSpPr txBox="1">
                <a:spLocks noChangeArrowheads="1"/>
              </p:cNvSpPr>
              <p:nvPr/>
            </p:nvSpPr>
            <p:spPr bwMode="auto">
              <a:xfrm>
                <a:off x="5879895" y="4510602"/>
                <a:ext cx="1068369" cy="461665"/>
              </a:xfrm>
              <a:prstGeom prst="rect">
                <a:avLst/>
              </a:prstGeom>
              <a:noFill/>
              <a:ln w="381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𝑤</m:t>
                      </m:r>
                      <m:r>
                        <a:rPr lang="en-US" i="1" smtClean="0">
                          <a:latin typeface="Cambria Math" panose="02040503050406030204" pitchFamily="18" charset="0"/>
                          <a:ea typeface="Cambria Math" panose="02040503050406030204" pitchFamily="18" charset="0"/>
                        </a:rPr>
                        <m:t>≠0</m:t>
                      </m:r>
                    </m:oMath>
                  </m:oMathPara>
                </a14:m>
                <a:endParaRPr lang="hu-HU" altLang="hu-HU" dirty="0"/>
              </a:p>
            </p:txBody>
          </p:sp>
        </mc:Choice>
        <mc:Fallback xmlns="">
          <p:sp>
            <p:nvSpPr>
              <p:cNvPr id="33" name="Szövegdoboz 32"/>
              <p:cNvSpPr txBox="1">
                <a:spLocks noRot="1" noChangeAspect="1" noMove="1" noResize="1" noEditPoints="1" noAdjustHandles="1" noChangeArrowheads="1" noChangeShapeType="1" noTextEdit="1"/>
              </p:cNvSpPr>
              <p:nvPr/>
            </p:nvSpPr>
            <p:spPr bwMode="auto">
              <a:xfrm>
                <a:off x="5879895" y="4510602"/>
                <a:ext cx="1068369" cy="461665"/>
              </a:xfrm>
              <a:prstGeom prst="rect">
                <a:avLst/>
              </a:prstGeom>
              <a:blipFill rotWithShape="1">
                <a:blip r:embed="rId8"/>
                <a:stretch>
                  <a:fillRect/>
                </a:stretch>
              </a:blip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4" name="Téglalap 33"/>
          <p:cNvSpPr/>
          <p:nvPr/>
        </p:nvSpPr>
        <p:spPr>
          <a:xfrm>
            <a:off x="7202641" y="4001182"/>
            <a:ext cx="1692188" cy="1018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p:spTree>
    <p:extLst>
      <p:ext uri="{BB962C8B-B14F-4D97-AF65-F5344CB8AC3E}">
        <p14:creationId xmlns:p14="http://schemas.microsoft.com/office/powerpoint/2010/main" val="26891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animBg="1"/>
      <p:bldP spid="17" grpId="0" animBg="1"/>
      <p:bldP spid="19" grpId="0" animBg="1"/>
      <p:bldP spid="20" grpId="0" animBg="1"/>
      <p:bldP spid="23" grpId="0"/>
      <p:bldP spid="24" grpId="0"/>
      <p:bldP spid="25" grpId="0"/>
      <p:bldP spid="26" grpId="0"/>
      <p:bldP spid="27" grpId="0"/>
      <p:bldP spid="28" grpId="0" animBg="1"/>
      <p:bldP spid="29" grpId="0"/>
      <p:bldP spid="30" grpId="0"/>
      <p:bldP spid="31" grpId="0"/>
      <p:bldP spid="32" grpId="0"/>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85623" y="-42708"/>
            <a:ext cx="6835775" cy="1143000"/>
          </a:xfrm>
        </p:spPr>
        <p:txBody>
          <a:bodyPr>
            <a:normAutofit/>
          </a:bodyPr>
          <a:lstStyle/>
          <a:p>
            <a:pPr>
              <a:defRPr/>
            </a:pPr>
            <a:r>
              <a:rPr lang="en-US" dirty="0" err="1" smtClean="0">
                <a:solidFill>
                  <a:srgbClr val="FF0000"/>
                </a:solidFill>
              </a:rPr>
              <a:t>Homog</a:t>
            </a:r>
            <a:r>
              <a:rPr lang="hu-HU" dirty="0" err="1" smtClean="0">
                <a:solidFill>
                  <a:srgbClr val="FF0000"/>
                </a:solidFill>
              </a:rPr>
              <a:t>enous</a:t>
            </a:r>
            <a:r>
              <a:rPr lang="hu-HU" dirty="0" smtClean="0">
                <a:solidFill>
                  <a:srgbClr val="FF0000"/>
                </a:solidFill>
              </a:rPr>
              <a:t> </a:t>
            </a:r>
            <a:r>
              <a:rPr lang="hu-HU" dirty="0" err="1" smtClean="0">
                <a:solidFill>
                  <a:srgbClr val="FF0000"/>
                </a:solidFill>
              </a:rPr>
              <a:t>coordinates</a:t>
            </a:r>
            <a:endParaRPr lang="hu-HU" dirty="0" smtClean="0">
              <a:solidFill>
                <a:srgbClr val="FF0000"/>
              </a:solidFill>
            </a:endParaRPr>
          </a:p>
        </p:txBody>
      </p:sp>
      <p:sp>
        <p:nvSpPr>
          <p:cNvPr id="5" name="Line 4"/>
          <p:cNvSpPr>
            <a:spLocks noChangeShapeType="1"/>
          </p:cNvSpPr>
          <p:nvPr/>
        </p:nvSpPr>
        <p:spPr bwMode="auto">
          <a:xfrm flipV="1">
            <a:off x="3597624" y="1272042"/>
            <a:ext cx="0" cy="21590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5"/>
          <p:cNvSpPr>
            <a:spLocks noChangeShapeType="1"/>
          </p:cNvSpPr>
          <p:nvPr/>
        </p:nvSpPr>
        <p:spPr bwMode="auto">
          <a:xfrm flipV="1">
            <a:off x="3597624" y="3431044"/>
            <a:ext cx="29511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Line 7"/>
          <p:cNvSpPr>
            <a:spLocks noChangeShapeType="1"/>
          </p:cNvSpPr>
          <p:nvPr/>
        </p:nvSpPr>
        <p:spPr bwMode="auto">
          <a:xfrm>
            <a:off x="4605687" y="2783344"/>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8" name="Line 8"/>
          <p:cNvSpPr>
            <a:spLocks noChangeShapeType="1"/>
          </p:cNvSpPr>
          <p:nvPr/>
        </p:nvSpPr>
        <p:spPr bwMode="auto">
          <a:xfrm flipH="1">
            <a:off x="3597624" y="2783344"/>
            <a:ext cx="1008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9" name="Rectangle 9"/>
          <p:cNvSpPr>
            <a:spLocks noChangeArrowheads="1"/>
          </p:cNvSpPr>
          <p:nvPr/>
        </p:nvSpPr>
        <p:spPr bwMode="auto">
          <a:xfrm>
            <a:off x="4462297" y="3386254"/>
            <a:ext cx="341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a:t>x</a:t>
            </a:r>
            <a:endParaRPr lang="en-US" altLang="hu-HU" sz="2800" i="1" dirty="0"/>
          </a:p>
        </p:txBody>
      </p:sp>
      <p:sp>
        <p:nvSpPr>
          <p:cNvPr id="10" name="Rectangle 10"/>
          <p:cNvSpPr>
            <a:spLocks noChangeArrowheads="1"/>
          </p:cNvSpPr>
          <p:nvPr/>
        </p:nvSpPr>
        <p:spPr bwMode="auto">
          <a:xfrm>
            <a:off x="3165824" y="2567444"/>
            <a:ext cx="341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y</a:t>
            </a:r>
            <a:endParaRPr lang="en-US" altLang="hu-HU" sz="2800" i="1"/>
          </a:p>
        </p:txBody>
      </p:sp>
      <mc:AlternateContent xmlns:mc="http://schemas.openxmlformats.org/markup-compatibility/2006" xmlns:a14="http://schemas.microsoft.com/office/drawing/2010/main">
        <mc:Choice Requires="a14">
          <p:sp>
            <p:nvSpPr>
              <p:cNvPr id="11" name="Rectangle 11"/>
              <p:cNvSpPr>
                <a:spLocks noChangeArrowheads="1"/>
              </p:cNvSpPr>
              <p:nvPr/>
            </p:nvSpPr>
            <p:spPr bwMode="auto">
              <a:xfrm>
                <a:off x="3725506" y="2098940"/>
                <a:ext cx="1399999"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a:latin typeface="Cambria Math"/>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oMath>
                  </m:oMathPara>
                </a14:m>
                <a:endParaRPr lang="en-US" altLang="hu-HU" sz="2800" dirty="0"/>
              </a:p>
            </p:txBody>
          </p:sp>
        </mc:Choice>
        <mc:Fallback xmlns="">
          <p:sp>
            <p:nvSpPr>
              <p:cNvPr id="11" name="Rectangle 11"/>
              <p:cNvSpPr>
                <a:spLocks noRot="1" noChangeAspect="1" noMove="1" noResize="1" noEditPoints="1" noAdjustHandles="1" noChangeArrowheads="1" noChangeShapeType="1" noTextEdit="1"/>
              </p:cNvSpPr>
              <p:nvPr/>
            </p:nvSpPr>
            <p:spPr bwMode="auto">
              <a:xfrm>
                <a:off x="3725506" y="2098940"/>
                <a:ext cx="1399999" cy="523220"/>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 name="Line 14"/>
          <p:cNvSpPr>
            <a:spLocks noChangeShapeType="1"/>
          </p:cNvSpPr>
          <p:nvPr/>
        </p:nvSpPr>
        <p:spPr bwMode="auto">
          <a:xfrm flipV="1">
            <a:off x="1516635" y="1272043"/>
            <a:ext cx="5465539" cy="34807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13" name="Rectangle 15"/>
              <p:cNvSpPr>
                <a:spLocks noChangeArrowheads="1"/>
              </p:cNvSpPr>
              <p:nvPr/>
            </p:nvSpPr>
            <p:spPr bwMode="auto">
              <a:xfrm>
                <a:off x="5253387" y="2422981"/>
                <a:ext cx="3554691"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ea typeface="Cambria Math" panose="02040503050406030204" pitchFamily="18" charset="0"/>
                            </a:rPr>
                          </m:ctrlPr>
                        </m:dPr>
                        <m:e>
                          <m:r>
                            <a:rPr lang="hu-HU" sz="2800" b="0" i="1"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r>
                        <a:rPr lang="en-US" sz="2800" i="1" smtClean="0">
                          <a:latin typeface="Cambria Math" panose="02040503050406030204" pitchFamily="18" charset="0"/>
                          <a:ea typeface="Cambria Math" panose="02040503050406030204" pitchFamily="18" charset="0"/>
                        </a:rPr>
                        <m:t>~</m:t>
                      </m:r>
                      <m:d>
                        <m:dPr>
                          <m:begChr m:val="["/>
                          <m:endChr m:val="]"/>
                          <m:ctrlPr>
                            <a:rPr lang="en-US" sz="2800" i="1">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2</m:t>
                          </m:r>
                        </m:e>
                      </m:d>
                    </m:oMath>
                  </m:oMathPara>
                </a14:m>
                <a:endParaRPr lang="en-US" altLang="hu-HU" dirty="0"/>
              </a:p>
            </p:txBody>
          </p:sp>
        </mc:Choice>
        <mc:Fallback xmlns="">
          <p:sp>
            <p:nvSpPr>
              <p:cNvPr id="13" name="Rectangle 15"/>
              <p:cNvSpPr>
                <a:spLocks noRot="1" noChangeAspect="1" noMove="1" noResize="1" noEditPoints="1" noAdjustHandles="1" noChangeArrowheads="1" noChangeShapeType="1" noTextEdit="1"/>
              </p:cNvSpPr>
              <p:nvPr/>
            </p:nvSpPr>
            <p:spPr bwMode="auto">
              <a:xfrm>
                <a:off x="5253387" y="2422981"/>
                <a:ext cx="3554691" cy="52322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7"/>
              <p:cNvSpPr>
                <a:spLocks noChangeArrowheads="1"/>
              </p:cNvSpPr>
              <p:nvPr/>
            </p:nvSpPr>
            <p:spPr bwMode="auto">
              <a:xfrm>
                <a:off x="6548787" y="1508581"/>
                <a:ext cx="1775101"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3</m:t>
                          </m:r>
                        </m:e>
                      </m:d>
                    </m:oMath>
                  </m:oMathPara>
                </a14:m>
                <a:endParaRPr lang="hu-HU" altLang="hu-HU" sz="2800" dirty="0"/>
              </a:p>
            </p:txBody>
          </p:sp>
        </mc:Choice>
        <mc:Fallback xmlns="">
          <p:sp>
            <p:nvSpPr>
              <p:cNvPr id="14" name="Rectangle 17"/>
              <p:cNvSpPr>
                <a:spLocks noRot="1" noChangeAspect="1" noMove="1" noResize="1" noEditPoints="1" noAdjustHandles="1" noChangeArrowheads="1" noChangeShapeType="1" noTextEdit="1"/>
              </p:cNvSpPr>
              <p:nvPr/>
            </p:nvSpPr>
            <p:spPr bwMode="auto">
              <a:xfrm>
                <a:off x="6548787" y="1508581"/>
                <a:ext cx="1775101" cy="52322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5" name="Oval 18"/>
          <p:cNvSpPr>
            <a:spLocks noChangeArrowheads="1"/>
          </p:cNvSpPr>
          <p:nvPr/>
        </p:nvSpPr>
        <p:spPr bwMode="auto">
          <a:xfrm>
            <a:off x="7246632" y="977054"/>
            <a:ext cx="152400" cy="152400"/>
          </a:xfrm>
          <a:prstGeom prst="ellipse">
            <a:avLst/>
          </a:prstGeom>
          <a:solidFill>
            <a:srgbClr val="FFC000"/>
          </a:solidFill>
          <a:ln w="2857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6" name="Line 19"/>
          <p:cNvSpPr>
            <a:spLocks noChangeShapeType="1"/>
          </p:cNvSpPr>
          <p:nvPr/>
        </p:nvSpPr>
        <p:spPr bwMode="auto">
          <a:xfrm flipV="1">
            <a:off x="6814832" y="1100292"/>
            <a:ext cx="431800" cy="2889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7" name="Rectangle 20"/>
              <p:cNvSpPr>
                <a:spLocks noChangeArrowheads="1"/>
              </p:cNvSpPr>
              <p:nvPr/>
            </p:nvSpPr>
            <p:spPr bwMode="auto">
              <a:xfrm>
                <a:off x="7452320" y="905030"/>
                <a:ext cx="1399999"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0</m:t>
                          </m:r>
                        </m:e>
                      </m:d>
                    </m:oMath>
                  </m:oMathPara>
                </a14:m>
                <a:endParaRPr lang="en-US" altLang="hu-HU" sz="2800" dirty="0"/>
              </a:p>
            </p:txBody>
          </p:sp>
        </mc:Choice>
        <mc:Fallback xmlns="">
          <p:sp>
            <p:nvSpPr>
              <p:cNvPr id="17" name="Rectangle 20"/>
              <p:cNvSpPr>
                <a:spLocks noRot="1" noChangeAspect="1" noMove="1" noResize="1" noEditPoints="1" noAdjustHandles="1" noChangeArrowheads="1" noChangeShapeType="1" noTextEdit="1"/>
              </p:cNvSpPr>
              <p:nvPr/>
            </p:nvSpPr>
            <p:spPr bwMode="auto">
              <a:xfrm>
                <a:off x="7452320" y="905030"/>
                <a:ext cx="1399999" cy="52322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8" name="Szövegdoboz 19"/>
          <p:cNvSpPr txBox="1">
            <a:spLocks noChangeArrowheads="1"/>
          </p:cNvSpPr>
          <p:nvPr/>
        </p:nvSpPr>
        <p:spPr bwMode="auto">
          <a:xfrm>
            <a:off x="7663859" y="159482"/>
            <a:ext cx="883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err="1" smtClean="0">
                <a:latin typeface="+mn-lt"/>
              </a:rPr>
              <a:t>Ideal</a:t>
            </a:r>
            <a:r>
              <a:rPr lang="hu-HU" altLang="hu-HU" b="1" dirty="0" smtClean="0">
                <a:latin typeface="+mn-lt"/>
              </a:rPr>
              <a:t> </a:t>
            </a:r>
            <a:endParaRPr lang="en-US" altLang="hu-HU" b="1" dirty="0" smtClean="0">
              <a:latin typeface="+mn-lt"/>
            </a:endParaRPr>
          </a:p>
          <a:p>
            <a:r>
              <a:rPr lang="hu-HU" altLang="hu-HU" b="1" dirty="0" err="1" smtClean="0">
                <a:latin typeface="+mn-lt"/>
              </a:rPr>
              <a:t>point</a:t>
            </a:r>
            <a:endParaRPr lang="hu-HU" altLang="hu-HU" b="1" dirty="0">
              <a:latin typeface="+mn-lt"/>
            </a:endParaRPr>
          </a:p>
        </p:txBody>
      </p:sp>
      <p:sp>
        <p:nvSpPr>
          <p:cNvPr id="19" name="Oval 6"/>
          <p:cNvSpPr>
            <a:spLocks noChangeArrowheads="1"/>
          </p:cNvSpPr>
          <p:nvPr/>
        </p:nvSpPr>
        <p:spPr bwMode="auto">
          <a:xfrm>
            <a:off x="4532662" y="2711906"/>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0" name="Oval 13"/>
          <p:cNvSpPr>
            <a:spLocks noChangeArrowheads="1"/>
          </p:cNvSpPr>
          <p:nvPr/>
        </p:nvSpPr>
        <p:spPr bwMode="auto">
          <a:xfrm>
            <a:off x="5469287" y="2135644"/>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1" name="Oval 16"/>
          <p:cNvSpPr>
            <a:spLocks noChangeArrowheads="1"/>
          </p:cNvSpPr>
          <p:nvPr/>
        </p:nvSpPr>
        <p:spPr bwMode="auto">
          <a:xfrm>
            <a:off x="6512807" y="1455626"/>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 name="Szövegdoboz 21"/>
          <p:cNvSpPr txBox="1"/>
          <p:nvPr/>
        </p:nvSpPr>
        <p:spPr>
          <a:xfrm>
            <a:off x="371866" y="1701561"/>
            <a:ext cx="2793958" cy="1384995"/>
          </a:xfrm>
          <a:prstGeom prst="rect">
            <a:avLst/>
          </a:prstGeom>
          <a:noFill/>
        </p:spPr>
        <p:txBody>
          <a:bodyPr wrap="square" rtlCol="0">
            <a:spAutoFit/>
          </a:bodyPr>
          <a:lstStyle/>
          <a:p>
            <a:r>
              <a:rPr lang="hu-HU" sz="2800" dirty="0" err="1" smtClean="0">
                <a:latin typeface="+mn-lt"/>
              </a:rPr>
              <a:t>Direction</a:t>
            </a:r>
            <a:r>
              <a:rPr lang="hu-HU" sz="2800" dirty="0" smtClean="0">
                <a:latin typeface="+mn-lt"/>
              </a:rPr>
              <a:t> + </a:t>
            </a:r>
            <a:r>
              <a:rPr lang="hu-HU" sz="2800" dirty="0" err="1" smtClean="0">
                <a:latin typeface="+mn-lt"/>
              </a:rPr>
              <a:t>inverse</a:t>
            </a:r>
            <a:r>
              <a:rPr lang="hu-HU" sz="2800" dirty="0" smtClean="0">
                <a:latin typeface="+mn-lt"/>
              </a:rPr>
              <a:t> </a:t>
            </a:r>
            <a:r>
              <a:rPr lang="hu-HU" sz="2800" dirty="0" err="1" smtClean="0">
                <a:latin typeface="+mn-lt"/>
              </a:rPr>
              <a:t>distance</a:t>
            </a:r>
            <a:r>
              <a:rPr lang="hu-HU" sz="2800" dirty="0" smtClean="0">
                <a:latin typeface="+mn-lt"/>
              </a:rPr>
              <a:t> </a:t>
            </a:r>
            <a:r>
              <a:rPr lang="hu-HU" sz="2800" dirty="0" err="1" smtClean="0">
                <a:latin typeface="+mn-lt"/>
              </a:rPr>
              <a:t>scaling</a:t>
            </a:r>
            <a:endParaRPr lang="en-US" sz="2800" dirty="0">
              <a:latin typeface="+mn-lt"/>
            </a:endParaRPr>
          </a:p>
        </p:txBody>
      </p:sp>
      <p:sp>
        <p:nvSpPr>
          <p:cNvPr id="23" name="Oval 6"/>
          <p:cNvSpPr>
            <a:spLocks noChangeArrowheads="1"/>
          </p:cNvSpPr>
          <p:nvPr/>
        </p:nvSpPr>
        <p:spPr bwMode="auto">
          <a:xfrm>
            <a:off x="2656237" y="3905366"/>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24" name="Rectangle 11"/>
              <p:cNvSpPr>
                <a:spLocks noChangeArrowheads="1"/>
              </p:cNvSpPr>
              <p:nvPr/>
            </p:nvSpPr>
            <p:spPr bwMode="auto">
              <a:xfrm>
                <a:off x="2821719" y="3798648"/>
                <a:ext cx="3585148"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ea typeface="Cambria Math" panose="02040503050406030204" pitchFamily="18" charset="0"/>
                            </a:rPr>
                          </m:ctrlPr>
                        </m:dPr>
                        <m:e>
                          <m:r>
                            <a:rPr lang="hu-HU"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r>
                        <a:rPr lang="en-US" sz="2800" i="1">
                          <a:latin typeface="Cambria Math" panose="02040503050406030204" pitchFamily="18" charset="0"/>
                          <a:ea typeface="Cambria Math" panose="02040503050406030204" pitchFamily="18" charset="0"/>
                        </a:rPr>
                        <m:t>~</m:t>
                      </m:r>
                      <m:d>
                        <m:dPr>
                          <m:begChr m:val="["/>
                          <m:endChr m:val="]"/>
                          <m:ctrlPr>
                            <a:rPr lang="en-US" sz="2800" i="1">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m:t>
                          </m:r>
                        </m:e>
                      </m:d>
                    </m:oMath>
                  </m:oMathPara>
                </a14:m>
                <a:endParaRPr lang="en-US" altLang="hu-HU" sz="2800" dirty="0"/>
              </a:p>
            </p:txBody>
          </p:sp>
        </mc:Choice>
        <mc:Fallback xmlns="">
          <p:sp>
            <p:nvSpPr>
              <p:cNvPr id="24" name="Rectangle 11"/>
              <p:cNvSpPr>
                <a:spLocks noRot="1" noChangeAspect="1" noMove="1" noResize="1" noEditPoints="1" noAdjustHandles="1" noChangeArrowheads="1" noChangeShapeType="1" noTextEdit="1"/>
              </p:cNvSpPr>
              <p:nvPr/>
            </p:nvSpPr>
            <p:spPr bwMode="auto">
              <a:xfrm>
                <a:off x="2821719" y="3798648"/>
                <a:ext cx="3585148" cy="52322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5" name="Oval 6"/>
          <p:cNvSpPr>
            <a:spLocks noChangeArrowheads="1"/>
          </p:cNvSpPr>
          <p:nvPr/>
        </p:nvSpPr>
        <p:spPr bwMode="auto">
          <a:xfrm>
            <a:off x="1660651" y="4561253"/>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26" name="Rectangle 11"/>
              <p:cNvSpPr>
                <a:spLocks noChangeArrowheads="1"/>
              </p:cNvSpPr>
              <p:nvPr/>
            </p:nvSpPr>
            <p:spPr bwMode="auto">
              <a:xfrm>
                <a:off x="1833874" y="4375843"/>
                <a:ext cx="2042803"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2</m:t>
                          </m:r>
                        </m:e>
                      </m:d>
                    </m:oMath>
                  </m:oMathPara>
                </a14:m>
                <a:endParaRPr lang="en-US" altLang="hu-HU" sz="2800" dirty="0"/>
              </a:p>
            </p:txBody>
          </p:sp>
        </mc:Choice>
        <mc:Fallback xmlns="">
          <p:sp>
            <p:nvSpPr>
              <p:cNvPr id="26" name="Rectangle 11"/>
              <p:cNvSpPr>
                <a:spLocks noRot="1" noChangeAspect="1" noMove="1" noResize="1" noEditPoints="1" noAdjustHandles="1" noChangeArrowheads="1" noChangeShapeType="1" noTextEdit="1"/>
              </p:cNvSpPr>
              <p:nvPr/>
            </p:nvSpPr>
            <p:spPr bwMode="auto">
              <a:xfrm>
                <a:off x="1833874" y="4375843"/>
                <a:ext cx="2042803" cy="523220"/>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7" name="Oval 18"/>
          <p:cNvSpPr>
            <a:spLocks noChangeArrowheads="1"/>
          </p:cNvSpPr>
          <p:nvPr/>
        </p:nvSpPr>
        <p:spPr bwMode="auto">
          <a:xfrm>
            <a:off x="916618" y="4984018"/>
            <a:ext cx="152400" cy="152400"/>
          </a:xfrm>
          <a:prstGeom prst="ellipse">
            <a:avLst/>
          </a:prstGeom>
          <a:solidFill>
            <a:srgbClr val="FFC000"/>
          </a:solidFill>
          <a:ln w="2857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8" name="Line 19"/>
          <p:cNvSpPr>
            <a:spLocks noChangeShapeType="1"/>
          </p:cNvSpPr>
          <p:nvPr/>
        </p:nvSpPr>
        <p:spPr bwMode="auto">
          <a:xfrm flipH="1">
            <a:off x="1044842" y="4683886"/>
            <a:ext cx="603684" cy="37528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Szövegdoboz 19"/>
          <p:cNvSpPr txBox="1">
            <a:spLocks noChangeArrowheads="1"/>
          </p:cNvSpPr>
          <p:nvPr/>
        </p:nvSpPr>
        <p:spPr bwMode="auto">
          <a:xfrm>
            <a:off x="82879" y="3684969"/>
            <a:ext cx="1025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err="1" smtClean="0">
                <a:latin typeface="+mn-lt"/>
              </a:rPr>
              <a:t>Ideal</a:t>
            </a:r>
            <a:endParaRPr lang="hu-HU" altLang="hu-HU" b="1" dirty="0" smtClean="0">
              <a:latin typeface="+mn-lt"/>
            </a:endParaRPr>
          </a:p>
          <a:p>
            <a:r>
              <a:rPr lang="hu-HU" altLang="hu-HU" b="1" dirty="0" err="1" smtClean="0">
                <a:latin typeface="+mn-lt"/>
              </a:rPr>
              <a:t>point</a:t>
            </a:r>
            <a:endParaRPr lang="hu-HU" altLang="hu-HU" b="1" dirty="0">
              <a:latin typeface="+mn-lt"/>
            </a:endParaRPr>
          </a:p>
        </p:txBody>
      </p:sp>
      <mc:AlternateContent xmlns:mc="http://schemas.openxmlformats.org/markup-compatibility/2006" xmlns:a14="http://schemas.microsoft.com/office/drawing/2010/main">
        <mc:Choice Requires="a14">
          <p:sp>
            <p:nvSpPr>
              <p:cNvPr id="30" name="Rectangle 20"/>
              <p:cNvSpPr>
                <a:spLocks noChangeArrowheads="1"/>
              </p:cNvSpPr>
              <p:nvPr/>
            </p:nvSpPr>
            <p:spPr bwMode="auto">
              <a:xfrm>
                <a:off x="-72516" y="4452043"/>
                <a:ext cx="1399999"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2800" i="1">
                              <a:solidFill>
                                <a:prstClr val="black"/>
                              </a:solidFill>
                              <a:latin typeface="Cambria Math"/>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𝑥</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𝑦</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0</m:t>
                          </m:r>
                        </m:e>
                      </m:d>
                    </m:oMath>
                  </m:oMathPara>
                </a14:m>
                <a:endParaRPr lang="en-US" altLang="hu-HU" sz="2800" dirty="0"/>
              </a:p>
            </p:txBody>
          </p:sp>
        </mc:Choice>
        <mc:Fallback xmlns="">
          <p:sp>
            <p:nvSpPr>
              <p:cNvPr id="30" name="Rectangle 20"/>
              <p:cNvSpPr>
                <a:spLocks noRot="1" noChangeAspect="1" noMove="1" noResize="1" noEditPoints="1" noAdjustHandles="1" noChangeArrowheads="1" noChangeShapeType="1" noTextEdit="1"/>
              </p:cNvSpPr>
              <p:nvPr/>
            </p:nvSpPr>
            <p:spPr bwMode="auto">
              <a:xfrm>
                <a:off x="-72516" y="4452043"/>
                <a:ext cx="1399999" cy="52322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pic>
        <p:nvPicPr>
          <p:cNvPr id="31" name="Picture 2" descr="August Ferdinand Möbi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 y="-20538"/>
            <a:ext cx="1108813" cy="1355777"/>
          </a:xfrm>
          <a:prstGeom prst="rect">
            <a:avLst/>
          </a:prstGeom>
          <a:noFill/>
          <a:extLst>
            <a:ext uri="{909E8E84-426E-40DD-AFC4-6F175D3DCCD1}">
              <a14:hiddenFill xmlns:a14="http://schemas.microsoft.com/office/drawing/2010/main">
                <a:solidFill>
                  <a:srgbClr val="FFFFFF"/>
                </a:solidFill>
              </a14:hiddenFill>
            </a:ext>
          </a:extLst>
        </p:spPr>
      </p:pic>
      <p:sp>
        <p:nvSpPr>
          <p:cNvPr id="32" name="Szövegdoboz 31"/>
          <p:cNvSpPr txBox="1"/>
          <p:nvPr/>
        </p:nvSpPr>
        <p:spPr>
          <a:xfrm>
            <a:off x="35496" y="1173981"/>
            <a:ext cx="1125629" cy="461665"/>
          </a:xfrm>
          <a:prstGeom prst="rect">
            <a:avLst/>
          </a:prstGeom>
          <a:noFill/>
        </p:spPr>
        <p:txBody>
          <a:bodyPr wrap="none" rtlCol="0">
            <a:spAutoFit/>
          </a:bodyPr>
          <a:lstStyle/>
          <a:p>
            <a:r>
              <a:rPr lang="hu-HU" dirty="0" smtClean="0">
                <a:latin typeface="+mn-lt"/>
              </a:rPr>
              <a:t>Möbius</a:t>
            </a:r>
            <a:endParaRPr lang="en-US" dirty="0">
              <a:latin typeface="+mn-lt"/>
            </a:endParaRPr>
          </a:p>
        </p:txBody>
      </p:sp>
    </p:spTree>
    <p:extLst>
      <p:ext uri="{BB962C8B-B14F-4D97-AF65-F5344CB8AC3E}">
        <p14:creationId xmlns:p14="http://schemas.microsoft.com/office/powerpoint/2010/main" val="34474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animBg="1"/>
      <p:bldP spid="17" grpId="0"/>
      <p:bldP spid="18" grpId="0"/>
      <p:bldP spid="20" grpId="0" animBg="1"/>
      <p:bldP spid="21" grpId="0" animBg="1"/>
      <p:bldP spid="23" grpId="0" animBg="1"/>
      <p:bldP spid="24" grpId="0"/>
      <p:bldP spid="25" grpId="0" animBg="1"/>
      <p:bldP spid="26" grpId="0"/>
      <p:bldP spid="27" grpId="0" animBg="1"/>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gyenes összekötő 3"/>
          <p:cNvCxnSpPr/>
          <p:nvPr/>
        </p:nvCxnSpPr>
        <p:spPr>
          <a:xfrm>
            <a:off x="1864709" y="1661859"/>
            <a:ext cx="5623615" cy="3539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Cím 1"/>
          <p:cNvSpPr>
            <a:spLocks noGrp="1"/>
          </p:cNvSpPr>
          <p:nvPr>
            <p:ph type="title"/>
          </p:nvPr>
        </p:nvSpPr>
        <p:spPr>
          <a:xfrm>
            <a:off x="0" y="0"/>
            <a:ext cx="9144000" cy="1143000"/>
          </a:xfrm>
        </p:spPr>
        <p:txBody>
          <a:bodyPr>
            <a:normAutofit fontScale="90000"/>
          </a:bodyPr>
          <a:lstStyle/>
          <a:p>
            <a:r>
              <a:rPr lang="hu-HU" dirty="0" err="1" smtClean="0">
                <a:solidFill>
                  <a:srgbClr val="FF0000"/>
                </a:solidFill>
              </a:rPr>
              <a:t>Parametric</a:t>
            </a:r>
            <a:r>
              <a:rPr lang="hu-HU" dirty="0" smtClean="0">
                <a:solidFill>
                  <a:srgbClr val="FF0000"/>
                </a:solidFill>
              </a:rPr>
              <a:t> </a:t>
            </a:r>
            <a:r>
              <a:rPr lang="hu-HU" dirty="0" err="1" smtClean="0">
                <a:solidFill>
                  <a:srgbClr val="FF0000"/>
                </a:solidFill>
              </a:rPr>
              <a:t>equation</a:t>
            </a:r>
            <a:r>
              <a:rPr lang="hu-HU" dirty="0" smtClean="0">
                <a:solidFill>
                  <a:srgbClr val="FF0000"/>
                </a:solidFill>
              </a:rPr>
              <a:t> of </a:t>
            </a:r>
            <a:r>
              <a:rPr lang="hu-HU" dirty="0" err="1" smtClean="0">
                <a:solidFill>
                  <a:srgbClr val="FF0000"/>
                </a:solidFill>
              </a:rPr>
              <a:t>the</a:t>
            </a:r>
            <a:r>
              <a:rPr lang="hu-HU" dirty="0" smtClean="0">
                <a:solidFill>
                  <a:srgbClr val="FF0000"/>
                </a:solidFill>
              </a:rPr>
              <a:t> </a:t>
            </a:r>
            <a:r>
              <a:rPr lang="hu-HU" dirty="0" err="1" smtClean="0">
                <a:solidFill>
                  <a:srgbClr val="FF0000"/>
                </a:solidFill>
              </a:rPr>
              <a:t>Projective</a:t>
            </a:r>
            <a:r>
              <a:rPr lang="hu-HU" dirty="0" smtClean="0">
                <a:solidFill>
                  <a:srgbClr val="FF0000"/>
                </a:solidFill>
              </a:rPr>
              <a:t> Line</a:t>
            </a:r>
            <a:endParaRPr lang="hu-HU" dirty="0">
              <a:solidFill>
                <a:srgbClr val="FF0000"/>
              </a:solidFill>
            </a:endParaRPr>
          </a:p>
        </p:txBody>
      </p:sp>
      <p:cxnSp>
        <p:nvCxnSpPr>
          <p:cNvPr id="6" name="Egyenes összekötő 5"/>
          <p:cNvCxnSpPr/>
          <p:nvPr/>
        </p:nvCxnSpPr>
        <p:spPr>
          <a:xfrm flipV="1">
            <a:off x="3688613" y="1926521"/>
            <a:ext cx="2966821" cy="11259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flipH="1" flipV="1">
            <a:off x="2898912" y="1516434"/>
            <a:ext cx="798072" cy="1537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2968534" y="3052472"/>
            <a:ext cx="720080"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3696998" y="3052472"/>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3688614" y="2008356"/>
            <a:ext cx="0" cy="1044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Szabadkézi sokszög 10"/>
          <p:cNvSpPr/>
          <p:nvPr/>
        </p:nvSpPr>
        <p:spPr>
          <a:xfrm>
            <a:off x="1403648" y="2146250"/>
            <a:ext cx="4284475"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zövegdoboz 11"/>
          <p:cNvSpPr txBox="1"/>
          <p:nvPr/>
        </p:nvSpPr>
        <p:spPr>
          <a:xfrm>
            <a:off x="2647612" y="3445042"/>
            <a:ext cx="372218" cy="461665"/>
          </a:xfrm>
          <a:prstGeom prst="rect">
            <a:avLst/>
          </a:prstGeom>
          <a:noFill/>
        </p:spPr>
        <p:txBody>
          <a:bodyPr wrap="none" rtlCol="0">
            <a:spAutoFit/>
          </a:bodyPr>
          <a:lstStyle/>
          <a:p>
            <a:r>
              <a:rPr lang="hu-HU" i="1" dirty="0" smtClean="0"/>
              <a:t>X</a:t>
            </a:r>
            <a:endParaRPr lang="en-US" i="1" dirty="0"/>
          </a:p>
        </p:txBody>
      </p:sp>
      <p:sp>
        <p:nvSpPr>
          <p:cNvPr id="13" name="Szövegdoboz 12"/>
          <p:cNvSpPr txBox="1"/>
          <p:nvPr/>
        </p:nvSpPr>
        <p:spPr>
          <a:xfrm>
            <a:off x="4756333" y="2839196"/>
            <a:ext cx="356188" cy="461665"/>
          </a:xfrm>
          <a:prstGeom prst="rect">
            <a:avLst/>
          </a:prstGeom>
          <a:noFill/>
        </p:spPr>
        <p:txBody>
          <a:bodyPr wrap="none" rtlCol="0">
            <a:spAutoFit/>
          </a:bodyPr>
          <a:lstStyle/>
          <a:p>
            <a:r>
              <a:rPr lang="hu-HU" i="1" dirty="0"/>
              <a:t>Y</a:t>
            </a:r>
            <a:endParaRPr lang="en-US" i="1" dirty="0"/>
          </a:p>
        </p:txBody>
      </p:sp>
      <p:sp>
        <p:nvSpPr>
          <p:cNvPr id="14" name="Szövegdoboz 13"/>
          <p:cNvSpPr txBox="1"/>
          <p:nvPr/>
        </p:nvSpPr>
        <p:spPr>
          <a:xfrm>
            <a:off x="3696984" y="1684584"/>
            <a:ext cx="389851" cy="461665"/>
          </a:xfrm>
          <a:prstGeom prst="rect">
            <a:avLst/>
          </a:prstGeom>
          <a:noFill/>
        </p:spPr>
        <p:txBody>
          <a:bodyPr wrap="none" rtlCol="0">
            <a:spAutoFit/>
          </a:bodyPr>
          <a:lstStyle/>
          <a:p>
            <a:r>
              <a:rPr lang="hu-HU" i="1" dirty="0" smtClean="0"/>
              <a:t>w</a:t>
            </a:r>
            <a:endParaRPr lang="en-US" i="1" dirty="0"/>
          </a:p>
        </p:txBody>
      </p:sp>
      <p:sp>
        <p:nvSpPr>
          <p:cNvPr id="15" name="Szövegdoboz 14"/>
          <p:cNvSpPr txBox="1"/>
          <p:nvPr/>
        </p:nvSpPr>
        <p:spPr>
          <a:xfrm>
            <a:off x="734444" y="3037310"/>
            <a:ext cx="752129" cy="461665"/>
          </a:xfrm>
          <a:prstGeom prst="rect">
            <a:avLst/>
          </a:prstGeom>
          <a:noFill/>
        </p:spPr>
        <p:txBody>
          <a:bodyPr wrap="none" rtlCol="0">
            <a:spAutoFit/>
          </a:bodyPr>
          <a:lstStyle/>
          <a:p>
            <a:r>
              <a:rPr lang="en-US" i="1" dirty="0" smtClean="0"/>
              <a:t>w=</a:t>
            </a:r>
            <a:r>
              <a:rPr lang="en-US" dirty="0" smtClean="0"/>
              <a:t>1</a:t>
            </a:r>
            <a:endParaRPr lang="en-US" dirty="0"/>
          </a:p>
        </p:txBody>
      </p:sp>
      <mc:AlternateContent xmlns:mc="http://schemas.openxmlformats.org/markup-compatibility/2006" xmlns:a14="http://schemas.microsoft.com/office/drawing/2010/main">
        <mc:Choice Requires="a14">
          <p:sp>
            <p:nvSpPr>
              <p:cNvPr id="16" name="Szövegdoboz 15"/>
              <p:cNvSpPr txBox="1"/>
              <p:nvPr/>
            </p:nvSpPr>
            <p:spPr>
              <a:xfrm>
                <a:off x="2937690" y="1250607"/>
                <a:ext cx="16486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𝑋</m:t>
                          </m:r>
                        </m:e>
                        <m:sub>
                          <m:r>
                            <a:rPr lang="hu-HU"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𝑌</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𝑤</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2937690" y="1250607"/>
                <a:ext cx="1648656" cy="461665"/>
              </a:xfrm>
              <a:prstGeom prst="rect">
                <a:avLst/>
              </a:prstGeom>
              <a:blipFill rotWithShape="1">
                <a:blip r:embed="rId2"/>
                <a:stretch>
                  <a:fillRect l="-370" r="-370" b="-18421"/>
                </a:stretch>
              </a:blipFill>
            </p:spPr>
            <p:txBody>
              <a:bodyPr/>
              <a:lstStyle/>
              <a:p>
                <a:r>
                  <a:rPr lang="en-US">
                    <a:noFill/>
                  </a:rPr>
                  <a:t> </a:t>
                </a:r>
              </a:p>
            </p:txBody>
          </p:sp>
        </mc:Fallback>
      </mc:AlternateContent>
      <p:cxnSp>
        <p:nvCxnSpPr>
          <p:cNvPr id="17" name="Egyenes összekötő 16"/>
          <p:cNvCxnSpPr/>
          <p:nvPr/>
        </p:nvCxnSpPr>
        <p:spPr>
          <a:xfrm flipH="1" flipV="1">
            <a:off x="2880031" y="1489926"/>
            <a:ext cx="448543" cy="8342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Ellipszis 17"/>
          <p:cNvSpPr/>
          <p:nvPr/>
        </p:nvSpPr>
        <p:spPr>
          <a:xfrm>
            <a:off x="2880031" y="1622495"/>
            <a:ext cx="186441"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zis 18"/>
          <p:cNvSpPr/>
          <p:nvPr/>
        </p:nvSpPr>
        <p:spPr>
          <a:xfrm>
            <a:off x="3603763" y="2610811"/>
            <a:ext cx="186441"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gyenes összekötő 19"/>
          <p:cNvCxnSpPr/>
          <p:nvPr/>
        </p:nvCxnSpPr>
        <p:spPr>
          <a:xfrm flipV="1">
            <a:off x="4824028" y="1711714"/>
            <a:ext cx="2426614" cy="902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Ellipszis 20"/>
          <p:cNvSpPr/>
          <p:nvPr/>
        </p:nvSpPr>
        <p:spPr>
          <a:xfrm>
            <a:off x="6507248" y="1873226"/>
            <a:ext cx="186441"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Szövegdoboz 21"/>
              <p:cNvSpPr txBox="1"/>
              <p:nvPr/>
            </p:nvSpPr>
            <p:spPr>
              <a:xfrm>
                <a:off x="6140641" y="2022509"/>
                <a:ext cx="16700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𝑋</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𝑌</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panose="02040503050406030204" pitchFamily="18" charset="0"/>
                              <a:ea typeface="Cambria Math" panose="02040503050406030204" pitchFamily="18" charset="0"/>
                            </a:rPr>
                            <m:t>𝑤</m:t>
                          </m:r>
                        </m:e>
                        <m:sub>
                          <m:r>
                            <a:rPr lang="hu-HU"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 name="Szövegdoboz 21"/>
              <p:cNvSpPr txBox="1">
                <a:spLocks noRot="1" noChangeAspect="1" noMove="1" noResize="1" noEditPoints="1" noAdjustHandles="1" noChangeArrowheads="1" noChangeShapeType="1" noTextEdit="1"/>
              </p:cNvSpPr>
              <p:nvPr/>
            </p:nvSpPr>
            <p:spPr>
              <a:xfrm>
                <a:off x="6140641" y="2022509"/>
                <a:ext cx="1670008" cy="461665"/>
              </a:xfrm>
              <a:prstGeom prst="rect">
                <a:avLst/>
              </a:prstGeom>
              <a:blipFill rotWithShape="1">
                <a:blip r:embed="rId3"/>
                <a:stretch>
                  <a:fillRect l="-365" r="-730" b="-18421"/>
                </a:stretch>
              </a:blipFill>
            </p:spPr>
            <p:txBody>
              <a:bodyPr/>
              <a:lstStyle/>
              <a:p>
                <a:r>
                  <a:rPr lang="en-US">
                    <a:noFill/>
                  </a:rPr>
                  <a:t> </a:t>
                </a:r>
              </a:p>
            </p:txBody>
          </p:sp>
        </mc:Fallback>
      </mc:AlternateContent>
      <p:cxnSp>
        <p:nvCxnSpPr>
          <p:cNvPr id="23" name="Egyenes összekötő 22"/>
          <p:cNvCxnSpPr/>
          <p:nvPr/>
        </p:nvCxnSpPr>
        <p:spPr>
          <a:xfrm>
            <a:off x="2120840" y="2164116"/>
            <a:ext cx="4164584" cy="73821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Ellipszis 23"/>
          <p:cNvSpPr/>
          <p:nvPr/>
        </p:nvSpPr>
        <p:spPr>
          <a:xfrm>
            <a:off x="3264022" y="2282000"/>
            <a:ext cx="186441"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4673591" y="2542294"/>
            <a:ext cx="186441"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Szövegdoboz 25"/>
              <p:cNvSpPr txBox="1"/>
              <p:nvPr/>
            </p:nvSpPr>
            <p:spPr>
              <a:xfrm>
                <a:off x="359532" y="4034675"/>
                <a:ext cx="8260275" cy="523220"/>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𝑋</m:t>
                          </m:r>
                          <m:d>
                            <m:dPr>
                              <m:ctrlPr>
                                <a:rPr lang="hu-HU" sz="2800" i="1">
                                  <a:latin typeface="Cambria Math"/>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𝑡</m:t>
                              </m:r>
                            </m:e>
                          </m:d>
                          <m:r>
                            <a:rPr lang="en-US"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𝑌</m:t>
                          </m:r>
                          <m:d>
                            <m:dPr>
                              <m:ctrlPr>
                                <a:rPr lang="hu-HU" sz="2800" i="1">
                                  <a:latin typeface="Cambria Math"/>
                                  <a:ea typeface="Cambria Math" panose="02040503050406030204" pitchFamily="18" charset="0"/>
                                </a:rPr>
                              </m:ctrlPr>
                            </m:dPr>
                            <m:e>
                              <m:r>
                                <a:rPr lang="hu-HU" sz="2800" i="1">
                                  <a:latin typeface="Cambria Math" panose="02040503050406030204" pitchFamily="18" charset="0"/>
                                  <a:ea typeface="Cambria Math" panose="02040503050406030204" pitchFamily="18" charset="0"/>
                                </a:rPr>
                                <m:t>𝑡</m:t>
                              </m:r>
                            </m:e>
                          </m:d>
                          <m:r>
                            <a:rPr lang="hu-HU"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d>
                            <m:dPr>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𝑡</m:t>
                              </m:r>
                            </m:e>
                          </m:d>
                        </m:e>
                      </m:d>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a:ea typeface="Cambria Math" panose="02040503050406030204" pitchFamily="18" charset="0"/>
                            </a:rPr>
                          </m:ctrlPr>
                        </m:dPr>
                        <m:e>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𝑋</m:t>
                              </m:r>
                            </m:e>
                            <m:sub>
                              <m:r>
                                <a:rPr lang="hu-HU"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𝑌</m:t>
                              </m:r>
                            </m:e>
                            <m:sub>
                              <m:r>
                                <a:rPr lang="hu-HU"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𝑤</m:t>
                              </m:r>
                            </m:e>
                            <m:sub>
                              <m:r>
                                <a:rPr lang="hu-HU" sz="2800" i="1">
                                  <a:latin typeface="Cambria Math" panose="02040503050406030204" pitchFamily="18" charset="0"/>
                                  <a:ea typeface="Cambria Math" panose="02040503050406030204" pitchFamily="18" charset="0"/>
                                </a:rPr>
                                <m:t>1</m:t>
                              </m:r>
                            </m:sub>
                          </m:sSub>
                        </m:e>
                      </m:d>
                      <m:d>
                        <m:dPr>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a:ea typeface="Cambria Math" panose="02040503050406030204" pitchFamily="18" charset="0"/>
                            </a:rPr>
                          </m:ctrlPr>
                        </m:dPr>
                        <m:e>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𝑋</m:t>
                              </m:r>
                            </m:e>
                            <m:sub>
                              <m:r>
                                <a:rPr lang="en-US" sz="2800" b="0" i="1" smtClean="0">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𝑌</m:t>
                              </m:r>
                            </m:e>
                            <m:sub>
                              <m:r>
                                <a:rPr lang="en-US" sz="2800" b="0" i="1" smtClean="0">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𝑤</m:t>
                              </m:r>
                            </m:e>
                            <m:sub>
                              <m:r>
                                <a:rPr lang="en-US" sz="2800" b="0" i="1" smtClean="0">
                                  <a:latin typeface="Cambria Math" panose="02040503050406030204" pitchFamily="18" charset="0"/>
                                  <a:ea typeface="Cambria Math" panose="02040503050406030204" pitchFamily="18" charset="0"/>
                                </a:rPr>
                                <m:t>2</m:t>
                              </m:r>
                            </m:sub>
                          </m:sSub>
                        </m:e>
                      </m:d>
                      <m:r>
                        <a:rPr lang="en-US" sz="2800" b="0" i="1" smtClean="0">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26" name="Szövegdoboz 25"/>
              <p:cNvSpPr txBox="1">
                <a:spLocks noRot="1" noChangeAspect="1" noMove="1" noResize="1" noEditPoints="1" noAdjustHandles="1" noChangeArrowheads="1" noChangeShapeType="1" noTextEdit="1"/>
              </p:cNvSpPr>
              <p:nvPr/>
            </p:nvSpPr>
            <p:spPr>
              <a:xfrm>
                <a:off x="359532" y="4034675"/>
                <a:ext cx="8260275" cy="523220"/>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11"/>
              <p:cNvSpPr>
                <a:spLocks noChangeArrowheads="1"/>
              </p:cNvSpPr>
              <p:nvPr/>
            </p:nvSpPr>
            <p:spPr bwMode="auto">
              <a:xfrm>
                <a:off x="2179272" y="2446385"/>
                <a:ext cx="146764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a:ea typeface="Cambria Math" panose="02040503050406030204" pitchFamily="18" charset="0"/>
                            </a:rPr>
                            <m:t>𝑥</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a:ea typeface="Cambria Math" panose="02040503050406030204" pitchFamily="18" charset="0"/>
                            </a:rPr>
                            <m:t>𝑦</m:t>
                          </m:r>
                        </m:e>
                        <m:sub>
                          <m:r>
                            <a:rPr lang="hu-HU"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hu-HU" b="0" i="1" smtClean="0">
                          <a:latin typeface="Cambria Math"/>
                          <a:ea typeface="Cambria Math" panose="02040503050406030204" pitchFamily="18" charset="0"/>
                        </a:rPr>
                        <m:t>1</m:t>
                      </m:r>
                      <m:r>
                        <a:rPr lang="en-US" i="1">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7" name="Rectangle 11"/>
              <p:cNvSpPr>
                <a:spLocks noRot="1" noChangeAspect="1" noMove="1" noResize="1" noEditPoints="1" noAdjustHandles="1" noChangeArrowheads="1" noChangeShapeType="1" noTextEdit="1"/>
              </p:cNvSpPr>
              <p:nvPr/>
            </p:nvSpPr>
            <p:spPr bwMode="auto">
              <a:xfrm>
                <a:off x="2179272" y="2446385"/>
                <a:ext cx="1467645" cy="461665"/>
              </a:xfrm>
              <a:prstGeom prst="rect">
                <a:avLst/>
              </a:prstGeom>
              <a:blipFill rotWithShape="1">
                <a:blip r:embed="rId5"/>
                <a:stretch>
                  <a:fillRect l="-415" r="-83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11"/>
              <p:cNvSpPr>
                <a:spLocks noChangeArrowheads="1"/>
              </p:cNvSpPr>
              <p:nvPr/>
            </p:nvSpPr>
            <p:spPr bwMode="auto">
              <a:xfrm>
                <a:off x="4022510" y="2093295"/>
                <a:ext cx="146764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a:ea typeface="Cambria Math" panose="02040503050406030204" pitchFamily="18" charset="0"/>
                            </a:rPr>
                            <m:t>𝑥</m:t>
                          </m:r>
                        </m:e>
                        <m:sub>
                          <m:r>
                            <a:rPr lang="hu-HU" b="0" i="1" smtClean="0">
                              <a:latin typeface="Cambria Math"/>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hu-HU" b="0" i="1" smtClean="0">
                              <a:latin typeface="Cambria Math"/>
                              <a:ea typeface="Cambria Math" panose="02040503050406030204" pitchFamily="18" charset="0"/>
                            </a:rPr>
                            <m:t>𝑦</m:t>
                          </m:r>
                        </m:e>
                        <m:sub>
                          <m:r>
                            <a:rPr lang="hu-HU" b="0" i="1" smtClean="0">
                              <a:latin typeface="Cambria Math"/>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hu-HU" b="0" i="1" smtClean="0">
                          <a:latin typeface="Cambria Math"/>
                          <a:ea typeface="Cambria Math" panose="02040503050406030204" pitchFamily="18" charset="0"/>
                        </a:rPr>
                        <m:t>1</m:t>
                      </m:r>
                      <m:r>
                        <a:rPr lang="en-US" i="1">
                          <a:latin typeface="Cambria Math" panose="02040503050406030204" pitchFamily="18" charset="0"/>
                          <a:ea typeface="Cambria Math" panose="02040503050406030204" pitchFamily="18" charset="0"/>
                        </a:rPr>
                        <m:t>]</m:t>
                      </m:r>
                    </m:oMath>
                  </m:oMathPara>
                </a14:m>
                <a:endParaRPr lang="en-US" sz="2000" dirty="0"/>
              </a:p>
            </p:txBody>
          </p:sp>
        </mc:Choice>
        <mc:Fallback>
          <p:sp>
            <p:nvSpPr>
              <p:cNvPr id="28" name="Rectangle 11"/>
              <p:cNvSpPr>
                <a:spLocks noRot="1" noChangeAspect="1" noMove="1" noResize="1" noEditPoints="1" noAdjustHandles="1" noChangeArrowheads="1" noChangeShapeType="1" noTextEdit="1"/>
              </p:cNvSpPr>
              <p:nvPr/>
            </p:nvSpPr>
            <p:spPr bwMode="auto">
              <a:xfrm>
                <a:off x="4022510" y="2093295"/>
                <a:ext cx="1467645" cy="461665"/>
              </a:xfrm>
              <a:prstGeom prst="rect">
                <a:avLst/>
              </a:prstGeom>
              <a:blipFill rotWithShape="1">
                <a:blip r:embed="rId6"/>
                <a:stretch>
                  <a:fillRect l="-1245" r="-83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4315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183389" y="807554"/>
                <a:ext cx="6713063" cy="3210494"/>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dirty="0" err="1" smtClean="0">
                    <a:latin typeface="+mn-lt"/>
                  </a:rPr>
                  <a:t>Euclidean</a:t>
                </a:r>
                <a:r>
                  <a:rPr lang="hu-HU" altLang="hu-HU" sz="2800" dirty="0" smtClean="0">
                    <a:latin typeface="+mn-lt"/>
                  </a:rPr>
                  <a:t> line, </a:t>
                </a:r>
                <a:r>
                  <a:rPr lang="hu-HU" altLang="hu-HU" sz="2800" dirty="0">
                    <a:latin typeface="+mn-lt"/>
                  </a:rPr>
                  <a:t>Descartes </a:t>
                </a:r>
                <a:r>
                  <a:rPr lang="hu-HU" altLang="hu-HU" sz="2800" dirty="0" err="1" smtClean="0">
                    <a:latin typeface="+mn-lt"/>
                  </a:rPr>
                  <a:t>coordinates</a:t>
                </a:r>
                <a:r>
                  <a:rPr lang="hu-HU" altLang="hu-HU" sz="2800" dirty="0" smtClean="0">
                    <a:latin typeface="+mn-lt"/>
                  </a:rPr>
                  <a:t>:	</a:t>
                </a:r>
                <a14:m>
                  <m:oMath xmlns:m="http://schemas.openxmlformats.org/officeDocument/2006/math">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𝑥</m:t>
                        </m:r>
                      </m:sub>
                    </m:sSub>
                    <m:r>
                      <a:rPr lang="en-US" sz="2800" b="0" i="1" smtClean="0">
                        <a:latin typeface="Cambria Math" panose="02040503050406030204" pitchFamily="18" charset="0"/>
                        <a:ea typeface="Cambria Math" panose="02040503050406030204" pitchFamily="18" charset="0"/>
                      </a:rPr>
                      <m:t>𝑥</m:t>
                    </m:r>
                    <m:r>
                      <a:rPr lang="hu-HU"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𝑦</m:t>
                        </m:r>
                      </m:sub>
                    </m:sSub>
                    <m:r>
                      <a:rPr lang="en-US" sz="2800" b="0" i="1" smtClean="0">
                        <a:latin typeface="Cambria Math" panose="02040503050406030204" pitchFamily="18" charset="0"/>
                        <a:ea typeface="Cambria Math" panose="02040503050406030204" pitchFamily="18" charset="0"/>
                      </a:rPr>
                      <m:t>𝑦</m:t>
                    </m:r>
                    <m:r>
                      <a:rPr lang="hu-HU"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𝑐</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oMath>
                </a14:m>
                <a:endParaRPr lang="hu-HU" sz="2800" dirty="0"/>
              </a:p>
              <a:p>
                <a:r>
                  <a:rPr lang="hu-HU" altLang="hu-HU" sz="2800" dirty="0" err="1" smtClean="0">
                    <a:latin typeface="+mn-lt"/>
                  </a:rPr>
                  <a:t>Euclidean</a:t>
                </a:r>
                <a:r>
                  <a:rPr lang="hu-HU" altLang="hu-HU" sz="2800" dirty="0" smtClean="0">
                    <a:latin typeface="+mn-lt"/>
                  </a:rPr>
                  <a:t> line, </a:t>
                </a:r>
                <a:r>
                  <a:rPr lang="hu-HU" altLang="hu-HU" sz="2800" dirty="0" err="1" smtClean="0">
                    <a:latin typeface="+mn-lt"/>
                  </a:rPr>
                  <a:t>homogeneous</a:t>
                </a:r>
                <a:r>
                  <a:rPr lang="hu-HU" altLang="hu-HU" sz="2800" dirty="0" smtClean="0">
                    <a:latin typeface="+mn-lt"/>
                  </a:rPr>
                  <a:t> </a:t>
                </a:r>
                <a:r>
                  <a:rPr lang="hu-HU" altLang="hu-HU" sz="2800" dirty="0" err="1" smtClean="0">
                    <a:latin typeface="+mn-lt"/>
                  </a:rPr>
                  <a:t>coordinates</a:t>
                </a:r>
                <a:r>
                  <a:rPr lang="hu-HU" altLang="hu-HU" sz="2800" dirty="0" smtClean="0">
                    <a:latin typeface="+mn-lt"/>
                  </a:rPr>
                  <a:t>:	</a:t>
                </a:r>
                <a14:m>
                  <m:oMath xmlns:m="http://schemas.openxmlformats.org/officeDocument/2006/math">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𝑥</m:t>
                        </m:r>
                      </m:sub>
                    </m:sSub>
                    <m:r>
                      <a:rPr lang="hu-HU" sz="2800" i="1">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hu-HU"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𝑦</m:t>
                        </m:r>
                      </m:sub>
                    </m:sSub>
                    <m:r>
                      <a:rPr lang="hu-HU" sz="2800" i="1">
                        <a:latin typeface="Cambria Math" panose="02040503050406030204" pitchFamily="18" charset="0"/>
                        <a:ea typeface="Cambria Math" panose="02040503050406030204" pitchFamily="18" charset="0"/>
                      </a:rPr>
                      <m:t>𝑌</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𝑤</m:t>
                    </m:r>
                    <m:r>
                      <a:rPr lang="hu-HU"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oMath>
                </a14:m>
                <a:r>
                  <a:rPr lang="hu-HU" sz="2800" dirty="0" smtClean="0"/>
                  <a:t>         </a:t>
                </a:r>
                <a14:m>
                  <m:oMath xmlns:m="http://schemas.openxmlformats.org/officeDocument/2006/math">
                    <m:r>
                      <a:rPr lang="en-US" sz="2800" i="1">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oMath>
                </a14:m>
                <a:endParaRPr lang="hu-HU" altLang="hu-HU" sz="2800" dirty="0"/>
              </a:p>
              <a:p>
                <a:r>
                  <a:rPr lang="hu-HU" altLang="hu-HU" sz="2800" dirty="0" err="1" smtClean="0">
                    <a:latin typeface="+mn-lt"/>
                  </a:rPr>
                  <a:t>Euclidean</a:t>
                </a:r>
                <a:r>
                  <a:rPr lang="hu-HU" altLang="hu-HU" sz="2800" dirty="0" smtClean="0">
                    <a:latin typeface="+mn-lt"/>
                  </a:rPr>
                  <a:t> line:    </a:t>
                </a:r>
                <a:r>
                  <a:rPr lang="hu-HU" altLang="hu-HU" sz="1800" dirty="0">
                    <a:latin typeface="+mn-lt"/>
                  </a:rPr>
                  <a:t>	</a:t>
                </a:r>
                <a:r>
                  <a:rPr lang="hu-HU" altLang="hu-HU" sz="1800" dirty="0" smtClean="0">
                    <a:latin typeface="+mn-lt"/>
                  </a:rPr>
                  <a:t>				</a:t>
                </a:r>
                <a14:m>
                  <m:oMath xmlns:m="http://schemas.openxmlformats.org/officeDocument/2006/math">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𝑥</m:t>
                        </m:r>
                      </m:sub>
                    </m:sSub>
                    <m:r>
                      <a:rPr lang="hu-HU" sz="2800" i="1">
                        <a:latin typeface="Cambria Math" panose="02040503050406030204" pitchFamily="18" charset="0"/>
                        <a:ea typeface="Cambria Math" panose="02040503050406030204" pitchFamily="18" charset="0"/>
                      </a:rPr>
                      <m:t>𝑋</m:t>
                    </m:r>
                    <m:r>
                      <a:rPr lang="hu-HU"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i="1">
                            <a:latin typeface="Cambria Math" panose="02040503050406030204" pitchFamily="18" charset="0"/>
                            <a:ea typeface="Cambria Math" panose="02040503050406030204" pitchFamily="18" charset="0"/>
                          </a:rPr>
                          <m:t>𝑦</m:t>
                        </m:r>
                      </m:sub>
                    </m:sSub>
                    <m:r>
                      <a:rPr lang="hu-HU" sz="2800" i="1">
                        <a:latin typeface="Cambria Math" panose="02040503050406030204" pitchFamily="18" charset="0"/>
                        <a:ea typeface="Cambria Math" panose="02040503050406030204" pitchFamily="18" charset="0"/>
                      </a:rPr>
                      <m:t>𝑌</m:t>
                    </m:r>
                    <m:r>
                      <a:rPr lang="hu-HU"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r>
                      <a:rPr lang="en-US" sz="2800" b="0" i="1" smtClean="0">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oMath>
                </a14:m>
                <a:r>
                  <a:rPr lang="hu-HU" sz="2800" dirty="0" smtClean="0"/>
                  <a:t>                </a:t>
                </a:r>
                <a14:m>
                  <m:oMath xmlns:m="http://schemas.openxmlformats.org/officeDocument/2006/math">
                    <m:r>
                      <a:rPr lang="en-US" sz="2800" i="1">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oMath>
                </a14:m>
                <a:endParaRPr lang="hu-HU" altLang="hu-HU" sz="2800" dirty="0"/>
              </a:p>
              <a:p>
                <a:endParaRPr lang="hu-HU" sz="2800" dirty="0"/>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183389" y="807554"/>
                <a:ext cx="6713063" cy="3210494"/>
              </a:xfrm>
              <a:prstGeom prst="rect">
                <a:avLst/>
              </a:prstGeom>
              <a:blipFill rotWithShape="1">
                <a:blip r:embed="rId2"/>
                <a:stretch>
                  <a:fillRect l="-1817" t="-1708"/>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10"/>
              <p:cNvSpPr>
                <a:spLocks noChangeArrowheads="1"/>
              </p:cNvSpPr>
              <p:nvPr/>
            </p:nvSpPr>
            <p:spPr bwMode="auto">
              <a:xfrm>
                <a:off x="2020233" y="4381566"/>
                <a:ext cx="3512755"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sz="3200" b="0" i="1" smtClean="0">
                            <a:latin typeface="Cambria Math"/>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𝑌</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𝑤</m:t>
                        </m:r>
                      </m:e>
                    </m:d>
                    <m:r>
                      <a:rPr lang="en-US" sz="3200" b="0" i="1" smtClean="0">
                        <a:latin typeface="Cambria Math" panose="02040503050406030204" pitchFamily="18" charset="0"/>
                        <a:ea typeface="Cambria Math" panose="02040503050406030204" pitchFamily="18" charset="0"/>
                      </a:rPr>
                      <m:t>         </m:t>
                    </m:r>
                    <m:r>
                      <a:rPr lang="en-US" altLang="hu-HU" sz="3200" i="1" dirty="0" smtClean="0">
                        <a:latin typeface="Cambria Math"/>
                      </a:rPr>
                      <m:t>=</m:t>
                    </m:r>
                    <m:r>
                      <a:rPr lang="en-US" altLang="hu-HU" sz="3200" i="1" dirty="0" smtClean="0">
                        <a:latin typeface="Cambria Math"/>
                      </a:rPr>
                      <m:t>0</m:t>
                    </m:r>
                  </m:oMath>
                </a14:m>
                <a:r>
                  <a:rPr lang="en-US" altLang="hu-HU" sz="3200" dirty="0"/>
                  <a:t> </a:t>
                </a:r>
                <a:endParaRPr lang="hu-HU" altLang="hu-HU" sz="3200" dirty="0"/>
              </a:p>
            </p:txBody>
          </p:sp>
        </mc:Choice>
        <mc:Fallback xmlns="">
          <p:sp>
            <p:nvSpPr>
              <p:cNvPr id="5" name="Rectangle 10"/>
              <p:cNvSpPr>
                <a:spLocks noRot="1" noChangeAspect="1" noMove="1" noResize="1" noEditPoints="1" noAdjustHandles="1" noChangeArrowheads="1" noChangeShapeType="1" noTextEdit="1"/>
              </p:cNvSpPr>
              <p:nvPr/>
            </p:nvSpPr>
            <p:spPr bwMode="auto">
              <a:xfrm>
                <a:off x="2020233" y="4381566"/>
                <a:ext cx="3512755" cy="58477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 name="Cím 8"/>
          <p:cNvSpPr>
            <a:spLocks noGrp="1"/>
          </p:cNvSpPr>
          <p:nvPr>
            <p:ph type="title"/>
          </p:nvPr>
        </p:nvSpPr>
        <p:spPr>
          <a:xfrm>
            <a:off x="333288" y="-106937"/>
            <a:ext cx="8559192" cy="1143000"/>
          </a:xfrm>
        </p:spPr>
        <p:txBody>
          <a:bodyPr>
            <a:normAutofit/>
          </a:bodyPr>
          <a:lstStyle/>
          <a:p>
            <a:pPr>
              <a:defRPr/>
            </a:pPr>
            <a:r>
              <a:rPr lang="hu-HU" dirty="0" smtClean="0">
                <a:solidFill>
                  <a:srgbClr val="FF0000"/>
                </a:solidFill>
              </a:rPr>
              <a:t>Implicit </a:t>
            </a:r>
            <a:r>
              <a:rPr lang="hu-HU" dirty="0" err="1" smtClean="0">
                <a:solidFill>
                  <a:srgbClr val="FF0000"/>
                </a:solidFill>
              </a:rPr>
              <a:t>equation</a:t>
            </a:r>
            <a:r>
              <a:rPr lang="hu-HU" dirty="0" smtClean="0">
                <a:solidFill>
                  <a:srgbClr val="FF0000"/>
                </a:solidFill>
              </a:rPr>
              <a:t> of </a:t>
            </a:r>
            <a:r>
              <a:rPr lang="hu-HU" dirty="0" err="1" smtClean="0">
                <a:solidFill>
                  <a:srgbClr val="FF0000"/>
                </a:solidFill>
              </a:rPr>
              <a:t>the</a:t>
            </a:r>
            <a:r>
              <a:rPr lang="hu-HU" dirty="0" smtClean="0">
                <a:solidFill>
                  <a:srgbClr val="FF0000"/>
                </a:solidFill>
              </a:rPr>
              <a:t> line</a:t>
            </a:r>
            <a:endParaRPr lang="hu-HU" dirty="0">
              <a:solidFill>
                <a:srgbClr val="FF0000"/>
              </a:solidFill>
            </a:endParaRPr>
          </a:p>
        </p:txBody>
      </p:sp>
      <p:sp>
        <p:nvSpPr>
          <p:cNvPr id="7" name="Szövegdoboz 6"/>
          <p:cNvSpPr txBox="1">
            <a:spLocks noChangeArrowheads="1"/>
          </p:cNvSpPr>
          <p:nvPr/>
        </p:nvSpPr>
        <p:spPr bwMode="auto">
          <a:xfrm>
            <a:off x="5870399" y="2452265"/>
            <a:ext cx="877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9600" dirty="0">
                <a:solidFill>
                  <a:srgbClr val="FF0000"/>
                </a:solidFill>
              </a:rPr>
              <a:t>×</a:t>
            </a:r>
          </a:p>
        </p:txBody>
      </p:sp>
      <p:sp>
        <p:nvSpPr>
          <p:cNvPr id="22" name="Téglalap 21"/>
          <p:cNvSpPr/>
          <p:nvPr/>
        </p:nvSpPr>
        <p:spPr>
          <a:xfrm>
            <a:off x="159688" y="2545300"/>
            <a:ext cx="2669642" cy="523220"/>
          </a:xfrm>
          <a:prstGeom prst="rect">
            <a:avLst/>
          </a:prstGeom>
          <a:solidFill>
            <a:schemeClr val="bg1"/>
          </a:solidFill>
        </p:spPr>
        <p:txBody>
          <a:bodyPr wrap="none">
            <a:spAutoFit/>
          </a:bodyPr>
          <a:lstStyle/>
          <a:p>
            <a:r>
              <a:rPr lang="hu-HU" altLang="hu-HU" sz="2800" dirty="0" err="1" smtClean="0">
                <a:solidFill>
                  <a:srgbClr val="FF0000"/>
                </a:solidFill>
                <a:latin typeface="+mn-lt"/>
              </a:rPr>
              <a:t>Projective</a:t>
            </a:r>
            <a:r>
              <a:rPr lang="hu-HU" altLang="hu-HU" sz="2800" dirty="0" smtClean="0">
                <a:solidFill>
                  <a:srgbClr val="FF0000"/>
                </a:solidFill>
                <a:latin typeface="+mn-lt"/>
              </a:rPr>
              <a:t> line:    </a:t>
            </a:r>
            <a:endParaRPr lang="en-US" altLang="hu-HU" sz="2800" dirty="0">
              <a:solidFill>
                <a:srgbClr val="FF0000"/>
              </a:solidFill>
              <a:latin typeface="+mn-lt"/>
            </a:endParaRPr>
          </a:p>
        </p:txBody>
      </p:sp>
      <p:sp>
        <p:nvSpPr>
          <p:cNvPr id="23" name="Szövegdoboz 22"/>
          <p:cNvSpPr txBox="1"/>
          <p:nvPr/>
        </p:nvSpPr>
        <p:spPr>
          <a:xfrm>
            <a:off x="1205196" y="3986309"/>
            <a:ext cx="2322687" cy="461665"/>
          </a:xfrm>
          <a:prstGeom prst="rect">
            <a:avLst/>
          </a:prstGeom>
          <a:noFill/>
        </p:spPr>
        <p:txBody>
          <a:bodyPr wrap="none" rtlCol="0">
            <a:spAutoFit/>
          </a:bodyPr>
          <a:lstStyle/>
          <a:p>
            <a:r>
              <a:rPr lang="en-US" dirty="0" smtClean="0">
                <a:latin typeface="+mn-lt"/>
              </a:rPr>
              <a:t>Po</a:t>
            </a:r>
            <a:r>
              <a:rPr lang="hu-HU" dirty="0" smtClean="0">
                <a:latin typeface="+mn-lt"/>
              </a:rPr>
              <a:t>i</a:t>
            </a:r>
            <a:r>
              <a:rPr lang="en-US" dirty="0" err="1" smtClean="0">
                <a:latin typeface="+mn-lt"/>
              </a:rPr>
              <a:t>nt</a:t>
            </a:r>
            <a:r>
              <a:rPr lang="en-US" dirty="0" smtClean="0">
                <a:latin typeface="+mn-lt"/>
              </a:rPr>
              <a:t>: </a:t>
            </a:r>
            <a:r>
              <a:rPr lang="hu-HU" dirty="0" err="1" smtClean="0">
                <a:latin typeface="+mn-lt"/>
              </a:rPr>
              <a:t>row</a:t>
            </a:r>
            <a:r>
              <a:rPr lang="hu-HU" dirty="0" smtClean="0">
                <a:latin typeface="+mn-lt"/>
              </a:rPr>
              <a:t> </a:t>
            </a:r>
            <a:r>
              <a:rPr lang="hu-HU" dirty="0" err="1" smtClean="0">
                <a:latin typeface="+mn-lt"/>
              </a:rPr>
              <a:t>vector</a:t>
            </a:r>
            <a:endParaRPr lang="en-US" dirty="0">
              <a:latin typeface="+mn-lt"/>
            </a:endParaRPr>
          </a:p>
        </p:txBody>
      </p:sp>
      <p:sp>
        <p:nvSpPr>
          <p:cNvPr id="24" name="Szövegdoboz 23"/>
          <p:cNvSpPr txBox="1"/>
          <p:nvPr/>
        </p:nvSpPr>
        <p:spPr>
          <a:xfrm rot="5400000">
            <a:off x="5025920" y="3728947"/>
            <a:ext cx="1218603" cy="1200329"/>
          </a:xfrm>
          <a:prstGeom prst="rect">
            <a:avLst/>
          </a:prstGeom>
          <a:noFill/>
        </p:spPr>
        <p:txBody>
          <a:bodyPr wrap="none" rtlCol="0">
            <a:spAutoFit/>
          </a:bodyPr>
          <a:lstStyle/>
          <a:p>
            <a:r>
              <a:rPr lang="hu-HU" dirty="0" smtClean="0">
                <a:latin typeface="+mn-lt"/>
              </a:rPr>
              <a:t>Line</a:t>
            </a:r>
            <a:r>
              <a:rPr lang="en-US" dirty="0" smtClean="0">
                <a:latin typeface="+mn-lt"/>
              </a:rPr>
              <a:t>:</a:t>
            </a:r>
            <a:endParaRPr lang="hu-HU" dirty="0" smtClean="0">
              <a:latin typeface="+mn-lt"/>
            </a:endParaRPr>
          </a:p>
          <a:p>
            <a:r>
              <a:rPr lang="hu-HU" dirty="0" err="1" smtClean="0">
                <a:latin typeface="+mn-lt"/>
              </a:rPr>
              <a:t>Column</a:t>
            </a:r>
            <a:r>
              <a:rPr lang="hu-HU" dirty="0" smtClean="0">
                <a:latin typeface="+mn-lt"/>
              </a:rPr>
              <a:t> </a:t>
            </a:r>
          </a:p>
          <a:p>
            <a:r>
              <a:rPr lang="hu-HU" dirty="0" err="1" smtClean="0">
                <a:latin typeface="+mn-lt"/>
              </a:rPr>
              <a:t>vector</a:t>
            </a:r>
            <a:endParaRPr lang="en-US" dirty="0">
              <a:latin typeface="+mn-lt"/>
            </a:endParaRPr>
          </a:p>
        </p:txBody>
      </p:sp>
      <p:sp>
        <p:nvSpPr>
          <p:cNvPr id="25" name="Téglalap 24"/>
          <p:cNvSpPr/>
          <p:nvPr/>
        </p:nvSpPr>
        <p:spPr>
          <a:xfrm>
            <a:off x="1076972" y="3057304"/>
            <a:ext cx="3420021" cy="4680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26" name="Rectangle 10"/>
              <p:cNvSpPr>
                <a:spLocks noChangeArrowheads="1"/>
              </p:cNvSpPr>
              <p:nvPr/>
            </p:nvSpPr>
            <p:spPr bwMode="auto">
              <a:xfrm>
                <a:off x="3500798" y="3582850"/>
                <a:ext cx="952060" cy="136954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latin typeface="Cambria Math"/>
                              <a:ea typeface="Cambria Math" panose="02040503050406030204" pitchFamily="18" charset="0"/>
                            </a:rPr>
                          </m:ctrlPr>
                        </m:dPr>
                        <m:e>
                          <m:m>
                            <m:mPr>
                              <m:mcs>
                                <m:mc>
                                  <m:mcPr>
                                    <m:count m:val="1"/>
                                    <m:mcJc m:val="center"/>
                                  </m:mcPr>
                                </m:mc>
                              </m:mcs>
                              <m:ctrlPr>
                                <a:rPr lang="en-US" sz="3200" b="0" i="1" smtClean="0">
                                  <a:latin typeface="Cambria Math"/>
                                  <a:ea typeface="Cambria Math" panose="02040503050406030204" pitchFamily="18" charset="0"/>
                                </a:rPr>
                              </m:ctrlPr>
                            </m:mPr>
                            <m:mr>
                              <m:e>
                                <m:sSub>
                                  <m:sSubPr>
                                    <m:ctrlPr>
                                      <a:rPr lang="en-US" sz="3200" i="1">
                                        <a:latin typeface="Cambria Math"/>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𝑛</m:t>
                                    </m:r>
                                  </m:e>
                                  <m:sub>
                                    <m:r>
                                      <a:rPr lang="hu-HU" sz="3200" i="1">
                                        <a:latin typeface="Cambria Math" panose="02040503050406030204" pitchFamily="18" charset="0"/>
                                        <a:ea typeface="Cambria Math" panose="02040503050406030204" pitchFamily="18" charset="0"/>
                                      </a:rPr>
                                      <m:t>𝑥</m:t>
                                    </m:r>
                                  </m:sub>
                                </m:sSub>
                              </m:e>
                            </m:mr>
                            <m:mr>
                              <m:e>
                                <m:sSub>
                                  <m:sSubPr>
                                    <m:ctrlPr>
                                      <a:rPr lang="en-US" sz="3200" i="1">
                                        <a:latin typeface="Cambria Math"/>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𝑛</m:t>
                                    </m:r>
                                  </m:e>
                                  <m:sub>
                                    <m:r>
                                      <a:rPr lang="hu-HU" sz="3200" i="1">
                                        <a:latin typeface="Cambria Math" panose="02040503050406030204" pitchFamily="18" charset="0"/>
                                        <a:ea typeface="Cambria Math" panose="02040503050406030204" pitchFamily="18" charset="0"/>
                                      </a:rPr>
                                      <m:t>𝑦</m:t>
                                    </m:r>
                                  </m:sub>
                                </m:sSub>
                              </m:e>
                            </m:mr>
                            <m:mr>
                              <m:e>
                                <m:r>
                                  <a:rPr lang="en-US" sz="3200" i="1">
                                    <a:latin typeface="Cambria Math" panose="02040503050406030204" pitchFamily="18" charset="0"/>
                                    <a:ea typeface="Cambria Math" panose="02040503050406030204" pitchFamily="18" charset="0"/>
                                  </a:rPr>
                                  <m:t>𝑐</m:t>
                                </m:r>
                              </m:e>
                            </m:mr>
                          </m:m>
                        </m:e>
                      </m:d>
                    </m:oMath>
                  </m:oMathPara>
                </a14:m>
                <a:endParaRPr lang="hu-HU" altLang="hu-HU" sz="3200" dirty="0"/>
              </a:p>
            </p:txBody>
          </p:sp>
        </mc:Choice>
        <mc:Fallback xmlns="">
          <p:sp>
            <p:nvSpPr>
              <p:cNvPr id="26" name="Rectangle 10"/>
              <p:cNvSpPr>
                <a:spLocks noRot="1" noChangeAspect="1" noMove="1" noResize="1" noEditPoints="1" noAdjustHandles="1" noChangeArrowheads="1" noChangeShapeType="1" noTextEdit="1"/>
              </p:cNvSpPr>
              <p:nvPr/>
            </p:nvSpPr>
            <p:spPr bwMode="auto">
              <a:xfrm>
                <a:off x="3500798" y="3582850"/>
                <a:ext cx="952060" cy="136954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8873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P spid="22" grpId="0" animBg="1"/>
      <p:bldP spid="23" grpId="0"/>
      <p:bldP spid="24" grpId="0"/>
      <p:bldP spid="25"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2516" y="-17799"/>
            <a:ext cx="9325036" cy="1143000"/>
          </a:xfrm>
        </p:spPr>
        <p:txBody>
          <a:bodyPr>
            <a:noAutofit/>
          </a:bodyPr>
          <a:lstStyle/>
          <a:p>
            <a:pPr>
              <a:defRPr/>
            </a:pPr>
            <a:r>
              <a:rPr lang="hu-HU" sz="3600" dirty="0" err="1" smtClean="0">
                <a:solidFill>
                  <a:srgbClr val="FF0000"/>
                </a:solidFill>
              </a:rPr>
              <a:t>Projective</a:t>
            </a:r>
            <a:r>
              <a:rPr lang="hu-HU" sz="3600" dirty="0" smtClean="0">
                <a:solidFill>
                  <a:srgbClr val="FF0000"/>
                </a:solidFill>
              </a:rPr>
              <a:t> </a:t>
            </a:r>
            <a:r>
              <a:rPr lang="hu-HU" sz="3600" dirty="0" err="1" smtClean="0">
                <a:solidFill>
                  <a:srgbClr val="FF0000"/>
                </a:solidFill>
              </a:rPr>
              <a:t>space</a:t>
            </a:r>
            <a:r>
              <a:rPr lang="hu-HU" sz="3600" dirty="0" smtClean="0">
                <a:solidFill>
                  <a:srgbClr val="FF0000"/>
                </a:solidFill>
              </a:rPr>
              <a:t> </a:t>
            </a:r>
            <a:r>
              <a:rPr lang="hu-HU" sz="3600" dirty="0" err="1" smtClean="0">
                <a:solidFill>
                  <a:srgbClr val="FF0000"/>
                </a:solidFill>
              </a:rPr>
              <a:t>with</a:t>
            </a:r>
            <a:r>
              <a:rPr lang="hu-HU" sz="3600" dirty="0" smtClean="0">
                <a:solidFill>
                  <a:srgbClr val="FF0000"/>
                </a:solidFill>
              </a:rPr>
              <a:t> </a:t>
            </a:r>
            <a:r>
              <a:rPr lang="hu-HU" sz="3600" dirty="0" err="1" smtClean="0">
                <a:solidFill>
                  <a:srgbClr val="FF0000"/>
                </a:solidFill>
              </a:rPr>
              <a:t>homogeneous</a:t>
            </a:r>
            <a:r>
              <a:rPr lang="hu-HU" sz="3600" dirty="0" smtClean="0">
                <a:solidFill>
                  <a:srgbClr val="FF0000"/>
                </a:solidFill>
              </a:rPr>
              <a:t> </a:t>
            </a:r>
            <a:r>
              <a:rPr lang="hu-HU" sz="3600" dirty="0" err="1" smtClean="0">
                <a:solidFill>
                  <a:srgbClr val="FF0000"/>
                </a:solidFill>
              </a:rPr>
              <a:t>coordinates</a:t>
            </a:r>
            <a:endParaRPr lang="en-US" sz="3600" dirty="0" smtClean="0">
              <a:solidFill>
                <a:srgbClr val="FF0000"/>
              </a:solidFill>
            </a:endParaRPr>
          </a:p>
        </p:txBody>
      </p:sp>
      <mc:AlternateContent xmlns:mc="http://schemas.openxmlformats.org/markup-compatibility/2006">
        <mc:Choice xmlns:a14="http://schemas.microsoft.com/office/drawing/2010/main" Requires="a14">
          <p:sp>
            <p:nvSpPr>
              <p:cNvPr id="5" name="Tartalom helye 1"/>
              <p:cNvSpPr>
                <a:spLocks noGrp="1"/>
              </p:cNvSpPr>
              <p:nvPr>
                <p:ph idx="1"/>
              </p:nvPr>
            </p:nvSpPr>
            <p:spPr>
              <a:xfrm>
                <a:off x="-15416" y="843558"/>
                <a:ext cx="9072500" cy="4299942"/>
              </a:xfrm>
            </p:spPr>
            <p:txBody>
              <a:bodyPr>
                <a:normAutofit/>
              </a:bodyPr>
              <a:lstStyle/>
              <a:p>
                <a:pPr>
                  <a:spcBef>
                    <a:spcPts val="600"/>
                  </a:spcBef>
                </a:pPr>
                <a:r>
                  <a:rPr lang="hu-HU" dirty="0" err="1" smtClean="0"/>
                  <a:t>Euclidean</a:t>
                </a:r>
                <a:r>
                  <a:rPr lang="hu-HU" dirty="0" smtClean="0"/>
                  <a:t> </a:t>
                </a:r>
                <a:r>
                  <a:rPr lang="hu-HU" dirty="0" err="1" smtClean="0"/>
                  <a:t>points</a:t>
                </a:r>
                <a:r>
                  <a:rPr lang="hu-HU" dirty="0" smtClean="0"/>
                  <a:t>: 				            </a:t>
                </a:r>
                <a14:m>
                  <m:oMath xmlns:m="http://schemas.openxmlformats.org/officeDocument/2006/math">
                    <m:d>
                      <m:dPr>
                        <m:ctrlPr>
                          <a:rPr lang="hu-HU" sz="2600" i="1">
                            <a:latin typeface="Cambria Math"/>
                          </a:rPr>
                        </m:ctrlPr>
                      </m:dPr>
                      <m:e>
                        <m:r>
                          <a:rPr lang="hu-HU" sz="2600" i="1">
                            <a:latin typeface="Cambria Math" panose="02040503050406030204" pitchFamily="18" charset="0"/>
                          </a:rPr>
                          <m:t>𝑥</m:t>
                        </m:r>
                        <m:r>
                          <a:rPr lang="hu-HU" sz="2600" i="1">
                            <a:latin typeface="Cambria Math" panose="02040503050406030204" pitchFamily="18" charset="0"/>
                          </a:rPr>
                          <m:t>,</m:t>
                        </m:r>
                        <m:r>
                          <a:rPr lang="hu-HU" sz="2600" i="1">
                            <a:latin typeface="Cambria Math" panose="02040503050406030204" pitchFamily="18" charset="0"/>
                          </a:rPr>
                          <m:t>𝑦</m:t>
                        </m:r>
                        <m:r>
                          <a:rPr lang="hu-HU" sz="2600" b="0" i="1" smtClean="0">
                            <a:latin typeface="Cambria Math" panose="02040503050406030204" pitchFamily="18" charset="0"/>
                          </a:rPr>
                          <m:t>,</m:t>
                        </m:r>
                        <m:r>
                          <a:rPr lang="hu-HU" sz="2600" b="0" i="1" smtClean="0">
                            <a:latin typeface="Cambria Math" panose="02040503050406030204" pitchFamily="18" charset="0"/>
                          </a:rPr>
                          <m:t>𝑧</m:t>
                        </m:r>
                      </m:e>
                    </m:d>
                    <m:r>
                      <a:rPr lang="hu-HU" sz="2600" i="1">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hu-HU" sz="2600" b="0" i="1" smtClean="0">
                            <a:latin typeface="Cambria Math" panose="02040503050406030204" pitchFamily="18" charset="0"/>
                            <a:ea typeface="Cambria Math" panose="02040503050406030204" pitchFamily="18" charset="0"/>
                          </a:rPr>
                          <m:t>𝑧</m:t>
                        </m:r>
                        <m:r>
                          <a:rPr lang="hu-HU" sz="2600" b="0" i="1" smtClean="0">
                            <a:latin typeface="Cambria Math" panose="02040503050406030204" pitchFamily="18" charset="0"/>
                            <a:ea typeface="Cambria Math" panose="02040503050406030204" pitchFamily="18" charset="0"/>
                          </a:rPr>
                          <m:t>,1</m:t>
                        </m:r>
                      </m:e>
                    </m:d>
                    <m:r>
                      <a:rPr lang="en-US" sz="2600" i="1">
                        <a:latin typeface="Cambria Math" panose="02040503050406030204" pitchFamily="18" charset="0"/>
                        <a:ea typeface="Cambria Math" panose="02040503050406030204" pitchFamily="18" charset="0"/>
                      </a:rPr>
                      <m:t> ~ </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r>
                          <a:rPr lang="en-US" sz="2600" i="1">
                            <a:latin typeface="Cambria Math" panose="02040503050406030204" pitchFamily="18" charset="0"/>
                            <a:ea typeface="Cambria Math" panose="02040503050406030204" pitchFamily="18" charset="0"/>
                          </a:rPr>
                          <m:t>,</m:t>
                        </m:r>
                        <m:r>
                          <a:rPr lang="hu-HU" sz="2600" b="0" i="1" smtClean="0">
                            <a:latin typeface="Cambria Math" panose="02040503050406030204" pitchFamily="18" charset="0"/>
                            <a:ea typeface="Cambria Math" panose="02040503050406030204" pitchFamily="18" charset="0"/>
                          </a:rPr>
                          <m:t>𝑧</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r>
                      <a:rPr lang="en-US" sz="2600" i="1">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m:t>
                        </m:r>
                        <m:r>
                          <a:rPr lang="hu-HU" sz="2600" b="0" i="1" smtClean="0">
                            <a:latin typeface="Cambria Math" panose="02040503050406030204" pitchFamily="18" charset="0"/>
                            <a:ea typeface="Cambria Math" panose="02040503050406030204" pitchFamily="18" charset="0"/>
                          </a:rPr>
                          <m:t>𝑍</m:t>
                        </m:r>
                        <m:r>
                          <a:rPr lang="hu-HU" sz="2600" b="0" i="1" smtClean="0">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oMath>
                </a14:m>
                <a:r>
                  <a:rPr lang="hu-HU" sz="2800" dirty="0" smtClean="0"/>
                  <a:t> </a:t>
                </a:r>
                <a:r>
                  <a:rPr lang="en-US" sz="2800" dirty="0" err="1" smtClean="0"/>
                  <a:t>Homog</a:t>
                </a:r>
                <a:r>
                  <a:rPr lang="hu-HU" sz="2800" dirty="0" err="1" smtClean="0"/>
                  <a:t>eneous</a:t>
                </a:r>
                <a:r>
                  <a:rPr lang="hu-HU" sz="2800" dirty="0" smtClean="0"/>
                  <a:t> </a:t>
                </a:r>
                <a:r>
                  <a:rPr lang="hu-HU" sz="2800" dirty="0" err="1" smtClean="0"/>
                  <a:t>division</a:t>
                </a:r>
                <a:r>
                  <a:rPr lang="hu-HU" sz="2800"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𝑋</m:t>
                        </m:r>
                      </m:num>
                      <m:den>
                        <m:r>
                          <a:rPr lang="en-US" i="1">
                            <a:latin typeface="Cambria Math" panose="02040503050406030204" pitchFamily="18" charset="0"/>
                          </a:rPr>
                          <m:t>𝑤</m:t>
                        </m:r>
                      </m:den>
                    </m:f>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𝑌</m:t>
                        </m:r>
                      </m:num>
                      <m:den>
                        <m:r>
                          <a:rPr lang="en-US" i="1">
                            <a:latin typeface="Cambria Math" panose="02040503050406030204" pitchFamily="18" charset="0"/>
                          </a:rPr>
                          <m:t>𝑤</m:t>
                        </m:r>
                      </m:den>
                    </m:f>
                    <m:r>
                      <a:rPr lang="en-US" sz="2800" i="1">
                        <a:latin typeface="Cambria Math" panose="02040503050406030204" pitchFamily="18" charset="0"/>
                      </a:rPr>
                      <m:t>,  </m:t>
                    </m:r>
                    <m:r>
                      <a:rPr lang="hu-HU" sz="2800" b="0" i="1" smtClean="0">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a:rPr>
                        </m:ctrlPr>
                      </m:fPr>
                      <m:num>
                        <m:r>
                          <a:rPr lang="hu-HU" sz="2800" b="0" i="1" smtClean="0">
                            <a:latin typeface="Cambria Math" panose="02040503050406030204" pitchFamily="18" charset="0"/>
                          </a:rPr>
                          <m:t>𝑍</m:t>
                        </m:r>
                      </m:num>
                      <m:den>
                        <m:r>
                          <a:rPr lang="en-US" sz="2800" i="1">
                            <a:latin typeface="Cambria Math" panose="02040503050406030204" pitchFamily="18" charset="0"/>
                          </a:rPr>
                          <m:t>𝑤</m:t>
                        </m:r>
                      </m:den>
                    </m:f>
                  </m:oMath>
                </a14:m>
                <a:endParaRPr lang="hu-HU" sz="2400" dirty="0" smtClean="0"/>
              </a:p>
              <a:p>
                <a:pPr>
                  <a:spcBef>
                    <a:spcPts val="600"/>
                  </a:spcBef>
                </a:pPr>
                <a:r>
                  <a:rPr lang="hu-HU" dirty="0" err="1" smtClean="0"/>
                  <a:t>Ideal</a:t>
                </a:r>
                <a:r>
                  <a:rPr lang="hu-HU" dirty="0" smtClean="0"/>
                  <a:t> </a:t>
                </a:r>
                <a:r>
                  <a:rPr lang="hu-HU" dirty="0" err="1" smtClean="0"/>
                  <a:t>points</a:t>
                </a:r>
                <a:r>
                  <a:rPr lang="hu-HU"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hu-HU" b="0" i="1" smtClean="0">
                        <a:latin typeface="Cambria Math" panose="02040503050406030204" pitchFamily="18" charset="0"/>
                        <a:ea typeface="Cambria Math" panose="02040503050406030204" pitchFamily="18" charset="0"/>
                      </a:rPr>
                      <m:t>𝑍</m:t>
                    </m:r>
                    <m:r>
                      <a:rPr lang="hu-HU" b="0" i="1" smtClean="0">
                        <a:latin typeface="Cambria Math" panose="02040503050406030204" pitchFamily="18" charset="0"/>
                        <a:ea typeface="Cambria Math" panose="02040503050406030204" pitchFamily="18" charset="0"/>
                      </a:rPr>
                      <m:t>,0]</m:t>
                    </m:r>
                  </m:oMath>
                </a14:m>
                <a:endParaRPr lang="hu-HU" dirty="0" smtClean="0"/>
              </a:p>
              <a:p>
                <a:pPr>
                  <a:spcBef>
                    <a:spcPts val="600"/>
                  </a:spcBef>
                </a:pPr>
                <a:r>
                  <a:rPr lang="hu-HU" dirty="0" err="1" smtClean="0"/>
                  <a:t>Parametric</a:t>
                </a:r>
                <a:r>
                  <a:rPr lang="hu-HU" dirty="0" smtClean="0"/>
                  <a:t> </a:t>
                </a:r>
                <a:r>
                  <a:rPr lang="hu-HU" dirty="0" err="1" smtClean="0"/>
                  <a:t>equation</a:t>
                </a:r>
                <a:r>
                  <a:rPr lang="hu-HU" dirty="0" smtClean="0"/>
                  <a:t> of </a:t>
                </a:r>
                <a:r>
                  <a:rPr lang="hu-HU" dirty="0" err="1" smtClean="0"/>
                  <a:t>the</a:t>
                </a:r>
                <a:r>
                  <a:rPr lang="hu-HU" dirty="0" smtClean="0"/>
                  <a:t> line:  </a:t>
                </a:r>
                <a14:m>
                  <m:oMath xmlns:m="http://schemas.openxmlformats.org/officeDocument/2006/math">
                    <m:d>
                      <m:dPr>
                        <m:begChr m:val="["/>
                        <m:endChr m:val="]"/>
                        <m:ctrlPr>
                          <a:rPr lang="en-US" sz="2400" i="1">
                            <a:latin typeface="Cambria Math"/>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𝑋</m:t>
                        </m:r>
                        <m:d>
                          <m:dPr>
                            <m:ctrlPr>
                              <a:rPr lang="hu-HU" sz="2400" i="1">
                                <a:latin typeface="Cambria Math"/>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𝑌</m:t>
                        </m:r>
                        <m:d>
                          <m:dPr>
                            <m:ctrlPr>
                              <a:rPr lang="hu-HU" sz="2400" i="1">
                                <a:latin typeface="Cambria Math"/>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𝑍</m:t>
                        </m:r>
                        <m:d>
                          <m:dPr>
                            <m:ctrlPr>
                              <a:rPr lang="hu-HU" sz="2400" i="1">
                                <a:latin typeface="Cambria Math"/>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𝑤</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e>
                        </m:d>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𝑍</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𝑤</m:t>
                            </m:r>
                          </m:e>
                          <m:sub>
                            <m:r>
                              <a:rPr lang="hu-HU" sz="2400" i="1">
                                <a:latin typeface="Cambria Math" panose="02040503050406030204" pitchFamily="18" charset="0"/>
                                <a:ea typeface="Cambria Math" panose="02040503050406030204" pitchFamily="18" charset="0"/>
                              </a:rPr>
                              <m:t>1</m:t>
                            </m:r>
                          </m:sub>
                        </m:sSub>
                      </m:e>
                    </m:d>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 </m:t>
                        </m:r>
                        <m:sSub>
                          <m:sSubPr>
                            <m:ctrlPr>
                              <a:rPr lang="en-US" sz="2400" i="1">
                                <a:latin typeface="Cambria Math"/>
                                <a:ea typeface="Cambria Math" panose="02040503050406030204" pitchFamily="18" charset="0"/>
                              </a:rPr>
                            </m:ctrlPr>
                          </m:sSubPr>
                          <m:e>
                            <m:sSub>
                              <m:sSubPr>
                                <m:ctrlPr>
                                  <a:rPr lang="en-US" sz="2400" i="1">
                                    <a:latin typeface="Cambria Math"/>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2</m:t>
                                </m:r>
                              </m:sub>
                            </m:sSub>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𝑡</m:t>
                    </m:r>
                  </m:oMath>
                </a14:m>
                <a:endParaRPr lang="en-US" sz="2500" dirty="0"/>
              </a:p>
              <a:p>
                <a:pPr>
                  <a:spcBef>
                    <a:spcPts val="600"/>
                  </a:spcBef>
                </a:pPr>
                <a:r>
                  <a:rPr lang="hu-HU" dirty="0" smtClean="0"/>
                  <a:t>Implicit </a:t>
                </a:r>
                <a:r>
                  <a:rPr lang="hu-HU" dirty="0" err="1" smtClean="0"/>
                  <a:t>equation</a:t>
                </a:r>
                <a:r>
                  <a:rPr lang="hu-HU" dirty="0" smtClean="0"/>
                  <a:t> of </a:t>
                </a:r>
                <a:r>
                  <a:rPr lang="hu-HU" dirty="0" err="1" smtClean="0"/>
                  <a:t>the</a:t>
                </a:r>
                <a:r>
                  <a:rPr lang="hu-HU" dirty="0" smtClean="0"/>
                  <a:t> </a:t>
                </a:r>
                <a:r>
                  <a:rPr lang="hu-HU" dirty="0" err="1" smtClean="0"/>
                  <a:t>plane</a:t>
                </a:r>
                <a:r>
                  <a:rPr lang="hu-HU" dirty="0" smtClean="0"/>
                  <a:t>: </a:t>
                </a:r>
                <a:r>
                  <a:rPr lang="en-US" dirty="0" smtClean="0"/>
                  <a:t>				       </a:t>
                </a:r>
                <a14:m>
                  <m:oMath xmlns:m="http://schemas.openxmlformats.org/officeDocument/2006/math">
                    <m:sSub>
                      <m:sSubPr>
                        <m:ctrlPr>
                          <a:rPr lang="en-US" sz="2800" i="1">
                            <a:latin typeface="Cambria Math"/>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𝑛</m:t>
                        </m:r>
                      </m:e>
                      <m:sub>
                        <m:r>
                          <a:rPr lang="hu-HU" sz="2800" b="0" i="1" smtClean="0">
                            <a:latin typeface="Cambria Math" panose="02040503050406030204" pitchFamily="18" charset="0"/>
                            <a:ea typeface="Cambria Math" panose="02040503050406030204" pitchFamily="18" charset="0"/>
                          </a:rPr>
                          <m:t>𝑥</m:t>
                        </m:r>
                      </m:sub>
                    </m:sSub>
                    <m:r>
                      <a:rPr lang="hu-HU" sz="2800" b="0" i="1" smtClean="0">
                        <a:latin typeface="Cambria Math" panose="02040503050406030204" pitchFamily="18" charset="0"/>
                        <a:ea typeface="Cambria Math" panose="02040503050406030204" pitchFamily="18" charset="0"/>
                      </a:rPr>
                      <m:t>𝑋</m:t>
                    </m:r>
                    <m:r>
                      <a:rPr lang="hu-HU" sz="2800" b="0" i="1" smtClean="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b="0" i="1" smtClean="0">
                            <a:latin typeface="Cambria Math" panose="02040503050406030204" pitchFamily="18" charset="0"/>
                            <a:ea typeface="Cambria Math" panose="02040503050406030204" pitchFamily="18" charset="0"/>
                          </a:rPr>
                          <m:t>𝑦</m:t>
                        </m:r>
                      </m:sub>
                    </m:sSub>
                    <m:r>
                      <a:rPr lang="hu-HU" sz="2800" b="0" i="1" smtClean="0">
                        <a:latin typeface="Cambria Math" panose="02040503050406030204" pitchFamily="18" charset="0"/>
                        <a:ea typeface="Cambria Math" panose="02040503050406030204" pitchFamily="18" charset="0"/>
                      </a:rPr>
                      <m:t>𝑌</m:t>
                    </m:r>
                    <m:r>
                      <a:rPr lang="hu-HU" sz="2800" b="0" i="1" smtClean="0">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𝑛</m:t>
                        </m:r>
                      </m:e>
                      <m:sub>
                        <m:r>
                          <a:rPr lang="hu-HU" sz="2800" b="0" i="1" smtClean="0">
                            <a:latin typeface="Cambria Math" panose="02040503050406030204" pitchFamily="18" charset="0"/>
                            <a:ea typeface="Cambria Math" panose="02040503050406030204" pitchFamily="18" charset="0"/>
                          </a:rPr>
                          <m:t>𝑧</m:t>
                        </m:r>
                      </m:sub>
                    </m:sSub>
                    <m:r>
                      <a:rPr lang="hu-HU" sz="2800" b="0" i="1" smtClean="0">
                        <a:latin typeface="Cambria Math" panose="02040503050406030204" pitchFamily="18" charset="0"/>
                        <a:ea typeface="Cambria Math" panose="02040503050406030204" pitchFamily="18" charset="0"/>
                      </a:rPr>
                      <m:t>𝑍</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𝑑𝑤</m:t>
                    </m:r>
                    <m:r>
                      <a:rPr lang="en-US" sz="2800" b="0" i="1" smtClean="0">
                        <a:latin typeface="Cambria Math" panose="02040503050406030204" pitchFamily="18" charset="0"/>
                        <a:ea typeface="Cambria Math" panose="02040503050406030204" pitchFamily="18" charset="0"/>
                      </a:rPr>
                      <m:t>=0</m:t>
                    </m:r>
                  </m:oMath>
                </a14:m>
                <a:endParaRPr lang="hu-HU" sz="2800" dirty="0"/>
              </a:p>
            </p:txBody>
          </p:sp>
        </mc:Choice>
        <mc:Fallback>
          <p:sp>
            <p:nvSpPr>
              <p:cNvPr id="5" name="Tartalom helye 1"/>
              <p:cNvSpPr>
                <a:spLocks noGrp="1" noRot="1" noChangeAspect="1" noMove="1" noResize="1" noEditPoints="1" noAdjustHandles="1" noChangeArrowheads="1" noChangeShapeType="1" noTextEdit="1"/>
              </p:cNvSpPr>
              <p:nvPr>
                <p:ph idx="1"/>
              </p:nvPr>
            </p:nvSpPr>
            <p:spPr>
              <a:xfrm>
                <a:off x="-15416" y="843558"/>
                <a:ext cx="9072500" cy="4299942"/>
              </a:xfrm>
              <a:blipFill rotWithShape="1">
                <a:blip r:embed="rId2"/>
                <a:stretch>
                  <a:fillRect l="-1478" t="-1841"/>
                </a:stretch>
              </a:blipFill>
            </p:spPr>
            <p:txBody>
              <a:bodyPr/>
              <a:lstStyle/>
              <a:p>
                <a:r>
                  <a:rPr lang="en-US">
                    <a:noFill/>
                  </a:rPr>
                  <a:t> </a:t>
                </a:r>
              </a:p>
            </p:txBody>
          </p:sp>
        </mc:Fallback>
      </mc:AlternateContent>
    </p:spTree>
    <p:extLst>
      <p:ext uri="{BB962C8B-B14F-4D97-AF65-F5344CB8AC3E}">
        <p14:creationId xmlns:p14="http://schemas.microsoft.com/office/powerpoint/2010/main" val="34754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40364" y="-11410"/>
            <a:ext cx="8229600" cy="1143000"/>
          </a:xfrm>
        </p:spPr>
        <p:txBody>
          <a:bodyPr>
            <a:normAutofit fontScale="90000"/>
          </a:bodyPr>
          <a:lstStyle/>
          <a:p>
            <a:pPr>
              <a:defRPr/>
            </a:pPr>
            <a:r>
              <a:rPr lang="hu-HU" dirty="0" err="1" smtClean="0">
                <a:solidFill>
                  <a:srgbClr val="FF0000"/>
                </a:solidFill>
              </a:rPr>
              <a:t>Homogeneous</a:t>
            </a:r>
            <a:r>
              <a:rPr lang="hu-HU" dirty="0" smtClean="0">
                <a:solidFill>
                  <a:srgbClr val="FF0000"/>
                </a:solidFill>
              </a:rPr>
              <a:t> </a:t>
            </a:r>
            <a:r>
              <a:rPr lang="hu-HU" dirty="0" err="1" smtClean="0">
                <a:solidFill>
                  <a:srgbClr val="FF0000"/>
                </a:solidFill>
              </a:rPr>
              <a:t>linear</a:t>
            </a:r>
            <a:r>
              <a:rPr lang="hu-HU" dirty="0" smtClean="0">
                <a:solidFill>
                  <a:srgbClr val="FF0000"/>
                </a:solidFill>
              </a:rPr>
              <a:t> </a:t>
            </a:r>
            <a:r>
              <a:rPr lang="hu-HU" dirty="0" err="1" smtClean="0">
                <a:solidFill>
                  <a:srgbClr val="FF0000"/>
                </a:solidFill>
              </a:rPr>
              <a:t>transformations</a:t>
            </a:r>
            <a:endParaRPr lang="hu-HU" dirty="0">
              <a:solidFill>
                <a:srgbClr val="FF0000"/>
              </a:solidFill>
            </a:endParaRP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467544" y="843558"/>
                <a:ext cx="8675687" cy="4114800"/>
              </a:xfrm>
            </p:spPr>
            <p:txBody>
              <a:bodyPr>
                <a:normAutofit/>
              </a:bodyPr>
              <a:lstStyle/>
              <a:p>
                <a:pPr marL="0" indent="0">
                  <a:spcBef>
                    <a:spcPts val="0"/>
                  </a:spcBef>
                  <a:buNone/>
                  <a:defRPr/>
                </a:pPr>
                <a:r>
                  <a:rPr lang="hu-HU" sz="2800" b="1" u="sng" dirty="0" err="1" smtClean="0"/>
                  <a:t>Multiplication</a:t>
                </a:r>
                <a:r>
                  <a:rPr lang="hu-HU" sz="2800" b="1" u="sng" dirty="0" smtClean="0"/>
                  <a:t> of </a:t>
                </a:r>
                <a:r>
                  <a:rPr lang="hu-HU" sz="2800" b="1" u="sng" dirty="0" err="1" smtClean="0"/>
                  <a:t>homogeneous</a:t>
                </a:r>
                <a:r>
                  <a:rPr lang="hu-HU" sz="2800" b="1" u="sng" dirty="0" smtClean="0"/>
                  <a:t> </a:t>
                </a:r>
                <a:r>
                  <a:rPr lang="hu-HU" sz="2800" b="1" u="sng" dirty="0" err="1" smtClean="0"/>
                  <a:t>coordinates</a:t>
                </a:r>
                <a:r>
                  <a:rPr lang="hu-HU" sz="2800" b="1" u="sng" dirty="0" smtClean="0"/>
                  <a:t> </a:t>
                </a:r>
                <a:r>
                  <a:rPr lang="hu-HU" sz="2800" b="1" u="sng" dirty="0" err="1" smtClean="0"/>
                  <a:t>by</a:t>
                </a:r>
                <a:r>
                  <a:rPr lang="hu-HU" sz="2800" b="1" u="sng" dirty="0" smtClean="0"/>
                  <a:t> a </a:t>
                </a:r>
                <a:r>
                  <a:rPr lang="hu-HU" sz="2800" b="1" u="sng" dirty="0" err="1" smtClean="0"/>
                  <a:t>matrix</a:t>
                </a:r>
                <a:endParaRPr lang="en-US" sz="2800" b="1" u="sng" dirty="0" smtClean="0"/>
              </a:p>
              <a:p>
                <a:pPr>
                  <a:spcBef>
                    <a:spcPts val="0"/>
                  </a:spcBef>
                  <a:defRPr/>
                </a:pPr>
                <a:r>
                  <a:rPr lang="hu-HU" sz="2800" dirty="0" err="1" smtClean="0"/>
                  <a:t>Contains</a:t>
                </a:r>
                <a:r>
                  <a:rPr lang="hu-HU" sz="2800" dirty="0" smtClean="0"/>
                  <a:t> </a:t>
                </a:r>
                <a:r>
                  <a:rPr lang="hu-HU" sz="2800" dirty="0" err="1" smtClean="0"/>
                  <a:t>affine</a:t>
                </a:r>
                <a:r>
                  <a:rPr lang="hu-HU" sz="2800" dirty="0" smtClean="0"/>
                  <a:t> </a:t>
                </a:r>
                <a:r>
                  <a:rPr lang="hu-HU" sz="2800" dirty="0" err="1" smtClean="0"/>
                  <a:t>transformations</a:t>
                </a:r>
                <a:endParaRPr lang="en-US" sz="2800" dirty="0" smtClean="0"/>
              </a:p>
              <a:p>
                <a:pPr>
                  <a:spcBef>
                    <a:spcPts val="0"/>
                  </a:spcBef>
                  <a:defRPr/>
                </a:pPr>
                <a:r>
                  <a:rPr lang="en-US" sz="2800" dirty="0" smtClean="0"/>
                  <a:t>2D </a:t>
                </a:r>
                <a:r>
                  <a:rPr lang="en-US" sz="2800" dirty="0" err="1" smtClean="0"/>
                  <a:t>tran</a:t>
                </a:r>
                <a:r>
                  <a:rPr lang="hu-HU" sz="2800" dirty="0" err="1" smtClean="0"/>
                  <a:t>sformation</a:t>
                </a:r>
                <a:r>
                  <a:rPr lang="hu-HU" sz="2800" dirty="0" smtClean="0"/>
                  <a:t> is a </a:t>
                </a:r>
                <a14:m>
                  <m:oMath xmlns:m="http://schemas.openxmlformats.org/officeDocument/2006/math">
                    <m:r>
                      <a:rPr lang="en-US" sz="2800" i="1">
                        <a:latin typeface="Cambria Math" panose="02040503050406030204" pitchFamily="18" charset="0"/>
                        <a:ea typeface="Cambria Math" panose="02040503050406030204" pitchFamily="18" charset="0"/>
                      </a:rPr>
                      <m:t>3×3</m:t>
                    </m:r>
                  </m:oMath>
                </a14:m>
                <a:r>
                  <a:rPr lang="en-US" sz="2800" dirty="0" smtClean="0"/>
                  <a:t> m</a:t>
                </a:r>
                <a:r>
                  <a:rPr lang="hu-HU" sz="2800" dirty="0" err="1" smtClean="0"/>
                  <a:t>atrix</a:t>
                </a:r>
                <a:r>
                  <a:rPr lang="hu-HU" sz="2800" dirty="0"/>
                  <a:t>	</a:t>
                </a:r>
                <a:r>
                  <a:rPr lang="hu-HU" sz="2800" dirty="0" smtClean="0"/>
                  <a:t>		</a:t>
                </a:r>
                <a14:m>
                  <m:oMath xmlns:m="http://schemas.openxmlformats.org/officeDocument/2006/math">
                    <m:d>
                      <m:dPr>
                        <m:begChr m:val="["/>
                        <m:endChr m:val="]"/>
                        <m:ctrlPr>
                          <a:rPr lang="en-US" sz="2600" i="1">
                            <a:latin typeface="Cambria Math"/>
                            <a:ea typeface="Cambria Math" panose="02040503050406030204" pitchFamily="18" charset="0"/>
                          </a:rPr>
                        </m:ctrlPr>
                      </m:dPr>
                      <m:e>
                        <m:sSup>
                          <m:sSupPr>
                            <m:ctrlPr>
                              <a:rPr lang="en-US" sz="2600" b="0" i="1" smtClean="0">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𝑋</m:t>
                            </m:r>
                          </m:e>
                          <m:sup>
                            <m:r>
                              <a:rPr lang="en-US" sz="2600" b="0" i="1" smtClean="0">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sSup>
                          <m:sSupPr>
                            <m:ctrlPr>
                              <a:rPr lang="en-US" sz="2600" b="0" i="1" smtClean="0">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𝑌</m:t>
                            </m:r>
                          </m:e>
                          <m:sup>
                            <m:r>
                              <a:rPr lang="en-US" sz="2600" b="0" i="1" smtClean="0">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𝑤</m:t>
                        </m:r>
                        <m:r>
                          <a:rPr lang="en-US" sz="2600" b="0" i="1" smtClean="0">
                            <a:latin typeface="Cambria Math" panose="02040503050406030204" pitchFamily="18" charset="0"/>
                            <a:ea typeface="Cambria Math" panose="02040503050406030204" pitchFamily="18" charset="0"/>
                          </a:rPr>
                          <m:t>′</m:t>
                        </m:r>
                      </m:e>
                    </m:d>
                    <m:r>
                      <a:rPr lang="en-US" sz="2600" b="0" i="1" smtClean="0">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𝑤</m:t>
                        </m:r>
                      </m:e>
                    </m:d>
                    <m:r>
                      <a:rPr lang="en-US" sz="2600" i="1" smtClean="0">
                        <a:latin typeface="Cambria Math" panose="02040503050406030204" pitchFamily="18" charset="0"/>
                        <a:ea typeface="Cambria Math" panose="02040503050406030204" pitchFamily="18" charset="0"/>
                      </a:rPr>
                      <m:t>∙</m:t>
                    </m:r>
                    <m:sSub>
                      <m:sSubPr>
                        <m:ctrlPr>
                          <a:rPr lang="en-US" sz="2600" i="1" smtClean="0">
                            <a:latin typeface="Cambria Math"/>
                            <a:ea typeface="Cambria Math" panose="02040503050406030204" pitchFamily="18" charset="0"/>
                          </a:rPr>
                        </m:ctrlPr>
                      </m:sSubPr>
                      <m:e>
                        <m:r>
                          <a:rPr lang="en-US" sz="2600" b="1" i="1" smtClean="0">
                            <a:latin typeface="Cambria Math" panose="02040503050406030204" pitchFamily="18" charset="0"/>
                            <a:ea typeface="Cambria Math" panose="02040503050406030204" pitchFamily="18" charset="0"/>
                          </a:rPr>
                          <m:t>𝑻</m:t>
                        </m:r>
                      </m:e>
                      <m:sub>
                        <m:r>
                          <a:rPr lang="en-US" sz="2600" b="0" i="1" smtClean="0">
                            <a:latin typeface="Cambria Math" panose="02040503050406030204" pitchFamily="18" charset="0"/>
                            <a:ea typeface="Cambria Math" panose="02040503050406030204" pitchFamily="18" charset="0"/>
                          </a:rPr>
                          <m:t>3×3</m:t>
                        </m:r>
                      </m:sub>
                    </m:sSub>
                  </m:oMath>
                </a14:m>
                <a:endParaRPr lang="en-US" sz="2600" dirty="0" smtClean="0">
                  <a:ea typeface="Cambria Math" panose="02040503050406030204" pitchFamily="18" charset="0"/>
                </a:endParaRPr>
              </a:p>
              <a:p>
                <a:pPr>
                  <a:spcBef>
                    <a:spcPts val="0"/>
                  </a:spcBef>
                  <a:defRPr/>
                </a:pPr>
                <a:r>
                  <a:rPr lang="en-US" sz="2800" dirty="0" smtClean="0"/>
                  <a:t>3D trans</a:t>
                </a:r>
                <a:r>
                  <a:rPr lang="hu-HU" sz="2800" dirty="0" err="1" smtClean="0"/>
                  <a:t>formation</a:t>
                </a:r>
                <a:r>
                  <a:rPr lang="hu-HU" sz="2800" dirty="0" smtClean="0"/>
                  <a:t> is a </a:t>
                </a:r>
                <a14:m>
                  <m:oMath xmlns:m="http://schemas.openxmlformats.org/officeDocument/2006/math">
                    <m:r>
                      <a:rPr lang="en-US" sz="2800" i="1">
                        <a:latin typeface="Cambria Math" panose="02040503050406030204" pitchFamily="18" charset="0"/>
                        <a:ea typeface="Cambria Math" panose="02040503050406030204" pitchFamily="18" charset="0"/>
                      </a:rPr>
                      <m:t>4×4</m:t>
                    </m:r>
                  </m:oMath>
                </a14:m>
                <a:r>
                  <a:rPr lang="en-US" sz="2800" dirty="0" smtClean="0"/>
                  <a:t> m</a:t>
                </a:r>
                <a:r>
                  <a:rPr lang="hu-HU" sz="2800" dirty="0" err="1" smtClean="0"/>
                  <a:t>atrix</a:t>
                </a:r>
                <a:r>
                  <a:rPr lang="hu-HU" sz="2800" dirty="0"/>
                  <a:t>	</a:t>
                </a:r>
                <a:r>
                  <a:rPr lang="hu-HU" sz="2800" dirty="0" smtClean="0"/>
                  <a:t>	</a:t>
                </a:r>
                <a14:m>
                  <m:oMath xmlns:m="http://schemas.openxmlformats.org/officeDocument/2006/math">
                    <m:d>
                      <m:dPr>
                        <m:begChr m:val="["/>
                        <m:endChr m:val="]"/>
                        <m:ctrlPr>
                          <a:rPr lang="en-US" sz="2600" i="1">
                            <a:latin typeface="Cambria Math"/>
                            <a:ea typeface="Cambria Math" panose="02040503050406030204" pitchFamily="18" charset="0"/>
                          </a:rPr>
                        </m:ctrlPr>
                      </m:dPr>
                      <m:e>
                        <m:sSup>
                          <m:sSupPr>
                            <m:ctrlPr>
                              <a:rPr lang="en-US" sz="2600" i="1">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𝑋</m:t>
                            </m:r>
                          </m:e>
                          <m:sup>
                            <m:r>
                              <a:rPr lang="en-US" sz="2600" i="1">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sSup>
                          <m:sSupPr>
                            <m:ctrlPr>
                              <a:rPr lang="en-US" sz="2600" i="1">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𝑌</m:t>
                            </m:r>
                          </m:e>
                          <m:sup>
                            <m:r>
                              <a:rPr lang="en-US" sz="2600" i="1">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sSup>
                          <m:sSupPr>
                            <m:ctrlPr>
                              <a:rPr lang="en-US" sz="2600" i="1">
                                <a:latin typeface="Cambria Math"/>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𝑍</m:t>
                            </m:r>
                          </m:e>
                          <m:sup>
                            <m:r>
                              <a:rPr lang="en-US" sz="2600" i="1">
                                <a:latin typeface="Cambria Math" panose="02040503050406030204" pitchFamily="18" charset="0"/>
                                <a:ea typeface="Cambria Math" panose="02040503050406030204" pitchFamily="18" charset="0"/>
                              </a:rPr>
                              <m:t>′</m:t>
                            </m:r>
                          </m:sup>
                        </m:sSup>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r>
                          <a:rPr lang="en-US" sz="2600" i="1">
                            <a:latin typeface="Cambria Math" panose="02040503050406030204" pitchFamily="18" charset="0"/>
                            <a:ea typeface="Cambria Math" panose="02040503050406030204" pitchFamily="18" charset="0"/>
                          </a:rPr>
                          <m:t>′</m:t>
                        </m:r>
                      </m:e>
                    </m:d>
                    <m:r>
                      <a:rPr lang="en-US" sz="2600" b="0" i="0" smtClean="0">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m:t>
                        </m:r>
                        <m:r>
                          <a:rPr lang="hu-HU" sz="2600" i="1">
                            <a:latin typeface="Cambria Math" panose="02040503050406030204" pitchFamily="18" charset="0"/>
                            <a:ea typeface="Cambria Math" panose="02040503050406030204" pitchFamily="18" charset="0"/>
                          </a:rPr>
                          <m:t>𝑍</m:t>
                        </m:r>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b="0" i="1" smtClean="0">
                            <a:latin typeface="Cambria Math" panose="02040503050406030204" pitchFamily="18" charset="0"/>
                            <a:ea typeface="Cambria Math" panose="02040503050406030204" pitchFamily="18" charset="0"/>
                          </a:rPr>
                          <m:t>4</m:t>
                        </m:r>
                        <m:r>
                          <a:rPr lang="en-US" sz="2600" i="1">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4</m:t>
                        </m:r>
                      </m:sub>
                    </m:sSub>
                  </m:oMath>
                </a14:m>
                <a:endParaRPr lang="hu-HU" sz="900" baseline="-25000" dirty="0" smtClean="0">
                  <a:latin typeface="Times New Roman" panose="02020603050405020304" pitchFamily="18" charset="0"/>
                  <a:cs typeface="Times New Roman" panose="02020603050405020304" pitchFamily="18" charset="0"/>
                </a:endParaRPr>
              </a:p>
              <a:p>
                <a:pPr>
                  <a:spcBef>
                    <a:spcPts val="0"/>
                  </a:spcBef>
                  <a:tabLst>
                    <a:tab pos="4483100" algn="l"/>
                  </a:tabLst>
                  <a:defRPr/>
                </a:pPr>
                <a:r>
                  <a:rPr lang="hu-HU" sz="2800" dirty="0" err="1" smtClean="0"/>
                  <a:t>Concatenation</a:t>
                </a:r>
                <a:r>
                  <a:rPr lang="hu-HU" sz="2800" dirty="0" smtClean="0"/>
                  <a:t> of </a:t>
                </a:r>
                <a:r>
                  <a:rPr lang="hu-HU" sz="2800" dirty="0" err="1" smtClean="0"/>
                  <a:t>transformations</a:t>
                </a:r>
                <a:r>
                  <a:rPr lang="hu-HU" sz="2800" dirty="0" smtClean="0"/>
                  <a:t>: </a:t>
                </a:r>
                <a:r>
                  <a:rPr lang="hu-HU" sz="2800" dirty="0" err="1" smtClean="0"/>
                  <a:t>Associative</a:t>
                </a:r>
                <a:endParaRPr lang="en-US" sz="2800" dirty="0"/>
              </a:p>
              <a:p>
                <a:pPr marL="457200" lvl="1" indent="0">
                  <a:spcBef>
                    <a:spcPts val="0"/>
                  </a:spcBef>
                  <a:buFontTx/>
                  <a:buNone/>
                  <a:defRPr/>
                </a:pPr>
                <a:endParaRPr lang="hu-HU" baseline="-25000" dirty="0" smtClean="0"/>
              </a:p>
              <a:p>
                <a:pPr>
                  <a:spcBef>
                    <a:spcPts val="0"/>
                  </a:spcBef>
                  <a:defRPr/>
                </a:pPr>
                <a:endParaRPr lang="hu-HU" sz="2800" baseline="-25000" dirty="0"/>
              </a:p>
              <a:p>
                <a:pPr marL="0" indent="0">
                  <a:spcBef>
                    <a:spcPts val="0"/>
                  </a:spcBef>
                  <a:buFont typeface="Monotype Sorts" pitchFamily="2" charset="2"/>
                  <a:buNone/>
                  <a:defRPr/>
                </a:pPr>
                <a:endParaRPr lang="hu-HU" sz="2800"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467544" y="843558"/>
                <a:ext cx="8675687" cy="4114800"/>
              </a:xfrm>
              <a:blipFill rotWithShape="1">
                <a:blip r:embed="rId2"/>
                <a:stretch>
                  <a:fillRect l="-1476" t="-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12"/>
              <p:cNvSpPr>
                <a:spLocks noChangeArrowheads="1"/>
              </p:cNvSpPr>
              <p:nvPr/>
            </p:nvSpPr>
            <p:spPr bwMode="auto">
              <a:xfrm>
                <a:off x="1404417" y="3867894"/>
                <a:ext cx="8748203" cy="12926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sz="2600" i="1" smtClean="0">
                            <a:latin typeface="Cambria Math"/>
                            <a:ea typeface="Cambria Math" panose="02040503050406030204" pitchFamily="18" charset="0"/>
                          </a:rPr>
                        </m:ctrlPr>
                      </m:dPr>
                      <m:e>
                        <m:sSup>
                          <m:sSupPr>
                            <m:ctrlPr>
                              <a:rPr lang="en-US" sz="2600" i="1">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𝑋</m:t>
                            </m:r>
                          </m:e>
                          <m:sup>
                            <m:r>
                              <a:rPr lang="en-US" sz="2600" i="1">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sSup>
                          <m:sSupPr>
                            <m:ctrlPr>
                              <a:rPr lang="en-US" sz="2600" i="1">
                                <a:latin typeface="Cambria Math"/>
                                <a:ea typeface="Cambria Math" panose="02040503050406030204" pitchFamily="18" charset="0"/>
                              </a:rPr>
                            </m:ctrlPr>
                          </m:sSupPr>
                          <m:e>
                            <m:r>
                              <a:rPr lang="en-US" sz="2600" i="1">
                                <a:latin typeface="Cambria Math" panose="02040503050406030204" pitchFamily="18" charset="0"/>
                                <a:ea typeface="Cambria Math" panose="02040503050406030204" pitchFamily="18" charset="0"/>
                              </a:rPr>
                              <m:t>𝑌</m:t>
                            </m:r>
                          </m:e>
                          <m:sup>
                            <m:r>
                              <a:rPr lang="en-US" sz="2600" i="1">
                                <a:latin typeface="Cambria Math" panose="02040503050406030204" pitchFamily="18" charset="0"/>
                                <a:ea typeface="Cambria Math" panose="02040503050406030204" pitchFamily="18" charset="0"/>
                              </a:rPr>
                              <m:t>′</m:t>
                            </m:r>
                          </m:sup>
                        </m:sSup>
                        <m:r>
                          <a:rPr lang="en-US" sz="2600" i="1">
                            <a:latin typeface="Cambria Math" panose="02040503050406030204" pitchFamily="18" charset="0"/>
                            <a:ea typeface="Cambria Math" panose="02040503050406030204" pitchFamily="18" charset="0"/>
                          </a:rPr>
                          <m:t>,</m:t>
                        </m:r>
                        <m:sSup>
                          <m:sSupPr>
                            <m:ctrlPr>
                              <a:rPr lang="en-US" sz="2600" i="1">
                                <a:latin typeface="Cambria Math"/>
                                <a:ea typeface="Cambria Math" panose="02040503050406030204" pitchFamily="18" charset="0"/>
                              </a:rPr>
                            </m:ctrlPr>
                          </m:sSupPr>
                          <m:e>
                            <m:r>
                              <a:rPr lang="hu-HU" sz="2600" i="1">
                                <a:latin typeface="Cambria Math" panose="02040503050406030204" pitchFamily="18" charset="0"/>
                                <a:ea typeface="Cambria Math" panose="02040503050406030204" pitchFamily="18" charset="0"/>
                              </a:rPr>
                              <m:t>𝑍</m:t>
                            </m:r>
                          </m:e>
                          <m:sup>
                            <m:r>
                              <a:rPr lang="en-US" sz="2600" i="1">
                                <a:latin typeface="Cambria Math" panose="02040503050406030204" pitchFamily="18" charset="0"/>
                                <a:ea typeface="Cambria Math" panose="02040503050406030204" pitchFamily="18" charset="0"/>
                              </a:rPr>
                              <m:t>′</m:t>
                            </m:r>
                          </m:sup>
                        </m:sSup>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r>
                          <a:rPr lang="en-US" sz="2600" i="1">
                            <a:latin typeface="Cambria Math" panose="02040503050406030204" pitchFamily="18" charset="0"/>
                            <a:ea typeface="Cambria Math" panose="02040503050406030204" pitchFamily="18" charset="0"/>
                          </a:rPr>
                          <m:t>′</m:t>
                        </m:r>
                      </m:e>
                    </m:d>
                    <m:r>
                      <a:rPr lang="en-US" sz="2600">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m:t>
                        </m:r>
                        <m:r>
                          <a:rPr lang="hu-HU" sz="2600" i="1">
                            <a:latin typeface="Cambria Math" panose="02040503050406030204" pitchFamily="18" charset="0"/>
                            <a:ea typeface="Cambria Math" panose="02040503050406030204" pitchFamily="18" charset="0"/>
                          </a:rPr>
                          <m:t>𝑍</m:t>
                        </m:r>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b="0" i="1" smtClean="0">
                            <a:latin typeface="Cambria Math" panose="02040503050406030204" pitchFamily="18" charset="0"/>
                            <a:ea typeface="Cambria Math" panose="02040503050406030204" pitchFamily="18" charset="0"/>
                          </a:rPr>
                          <m:t>1</m:t>
                        </m:r>
                      </m:sub>
                    </m:sSub>
                  </m:oMath>
                </a14:m>
                <a:r>
                  <a:rPr lang="en-US" altLang="hu-HU" sz="2600" dirty="0" smtClean="0"/>
                  <a:t>)</a:t>
                </a:r>
                <a:r>
                  <a:rPr lang="en-US" sz="2600" dirty="0">
                    <a:ea typeface="Cambria Math" panose="020405030504060302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b="0" i="1" smtClean="0">
                            <a:latin typeface="Cambria Math" panose="02040503050406030204" pitchFamily="18" charset="0"/>
                            <a:ea typeface="Cambria Math" panose="02040503050406030204" pitchFamily="18" charset="0"/>
                          </a:rPr>
                          <m:t>2</m:t>
                        </m:r>
                      </m:sub>
                    </m:sSub>
                    <m:r>
                      <a:rPr lang="en-US" sz="2600" b="0" i="0" smtClean="0">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b="0" i="1" smtClean="0">
                            <a:latin typeface="Cambria Math" panose="02040503050406030204" pitchFamily="18" charset="0"/>
                            <a:ea typeface="Cambria Math" panose="02040503050406030204" pitchFamily="18" charset="0"/>
                          </a:rPr>
                          <m:t>𝑛</m:t>
                        </m:r>
                      </m:sub>
                    </m:sSub>
                  </m:oMath>
                </a14:m>
                <a:endParaRPr lang="en-US" sz="2600" i="1" dirty="0" smtClean="0">
                  <a:latin typeface="Cambria Math" panose="02040503050406030204" pitchFamily="18" charset="0"/>
                  <a:ea typeface="Cambria Math" panose="02040503050406030204" pitchFamily="18" charset="0"/>
                </a:endParaRPr>
              </a:p>
              <a:p>
                <a:r>
                  <a:rPr lang="en-US" sz="2600" dirty="0" smtClean="0">
                    <a:ea typeface="Cambria Math" panose="02040503050406030204" pitchFamily="18" charset="0"/>
                  </a:rPr>
                  <a:t>                        </a:t>
                </a:r>
                <a14:m>
                  <m:oMath xmlns:m="http://schemas.openxmlformats.org/officeDocument/2006/math">
                    <m:r>
                      <a:rPr lang="en-US" sz="2600">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m:t>
                        </m:r>
                        <m:r>
                          <a:rPr lang="hu-HU" sz="2600" i="1">
                            <a:latin typeface="Cambria Math" panose="02040503050406030204" pitchFamily="18" charset="0"/>
                            <a:ea typeface="Cambria Math" panose="02040503050406030204" pitchFamily="18" charset="0"/>
                          </a:rPr>
                          <m:t>𝑍</m:t>
                        </m:r>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r>
                      <a:rPr lang="en-US" sz="2600" i="1">
                        <a:latin typeface="Cambria Math" panose="02040503050406030204" pitchFamily="18" charset="0"/>
                        <a:ea typeface="Cambria Math" panose="02040503050406030204" pitchFamily="18" charset="0"/>
                      </a:rPr>
                      <m:t>∙</m:t>
                    </m:r>
                    <m:r>
                      <a:rPr lang="en-US" sz="2600">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i="1">
                            <a:latin typeface="Cambria Math" panose="02040503050406030204" pitchFamily="18" charset="0"/>
                            <a:ea typeface="Cambria Math" panose="02040503050406030204" pitchFamily="18" charset="0"/>
                          </a:rPr>
                          <m:t>1</m:t>
                        </m:r>
                      </m:sub>
                    </m:sSub>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i="1">
                            <a:latin typeface="Cambria Math" panose="02040503050406030204" pitchFamily="18" charset="0"/>
                            <a:ea typeface="Cambria Math" panose="02040503050406030204" pitchFamily="18" charset="0"/>
                          </a:rPr>
                          <m:t>2</m:t>
                        </m:r>
                      </m:sub>
                    </m:sSub>
                    <m:r>
                      <a:rPr lang="en-US" sz="2600" i="1">
                        <a:latin typeface="Cambria Math" panose="02040503050406030204" pitchFamily="18" charset="0"/>
                        <a:ea typeface="Cambria Math" panose="02040503050406030204" pitchFamily="18" charset="0"/>
                      </a:rPr>
                      <m:t>∙</m:t>
                    </m:r>
                    <m:r>
                      <a:rPr lang="en-US" sz="2600" b="0" i="0" smtClean="0">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m:t>
                    </m:r>
                    <m:sSub>
                      <m:sSubPr>
                        <m:ctrlPr>
                          <a:rPr lang="en-US" sz="2600" i="1">
                            <a:latin typeface="Cambria Math"/>
                            <a:ea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𝑻</m:t>
                        </m:r>
                      </m:e>
                      <m:sub>
                        <m:r>
                          <a:rPr lang="en-US" sz="2600" i="1">
                            <a:latin typeface="Cambria Math" panose="02040503050406030204" pitchFamily="18" charset="0"/>
                            <a:ea typeface="Cambria Math" panose="02040503050406030204" pitchFamily="18" charset="0"/>
                          </a:rPr>
                          <m:t>𝑛</m:t>
                        </m:r>
                      </m:sub>
                    </m:sSub>
                  </m:oMath>
                </a14:m>
                <a:r>
                  <a:rPr lang="en-US" altLang="hu-HU" sz="2600" dirty="0" smtClean="0"/>
                  <a:t>)</a:t>
                </a:r>
              </a:p>
              <a:p>
                <a:r>
                  <a:rPr lang="en-US" altLang="hu-HU" sz="2600" dirty="0" smtClean="0"/>
                  <a:t>                        </a:t>
                </a:r>
                <a14:m>
                  <m:oMath xmlns:m="http://schemas.openxmlformats.org/officeDocument/2006/math">
                    <m:r>
                      <a:rPr lang="en-US" sz="2600">
                        <a:latin typeface="Cambria Math" panose="02040503050406030204" pitchFamily="18" charset="0"/>
                        <a:ea typeface="Cambria Math" panose="02040503050406030204" pitchFamily="18" charset="0"/>
                      </a:rPr>
                      <m:t>=</m:t>
                    </m:r>
                    <m:d>
                      <m:dPr>
                        <m:begChr m:val="["/>
                        <m:endChr m:val="]"/>
                        <m:ctrlPr>
                          <a:rPr lang="en-US" sz="2600" i="1">
                            <a:latin typeface="Cambria Math"/>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𝑋</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𝑌</m:t>
                        </m:r>
                        <m:r>
                          <a:rPr lang="en-US" sz="2600" i="1">
                            <a:latin typeface="Cambria Math" panose="02040503050406030204" pitchFamily="18" charset="0"/>
                            <a:ea typeface="Cambria Math" panose="02040503050406030204" pitchFamily="18" charset="0"/>
                          </a:rPr>
                          <m:t>,</m:t>
                        </m:r>
                        <m:r>
                          <a:rPr lang="hu-HU" sz="2600" i="1">
                            <a:latin typeface="Cambria Math" panose="02040503050406030204" pitchFamily="18" charset="0"/>
                            <a:ea typeface="Cambria Math" panose="02040503050406030204" pitchFamily="18" charset="0"/>
                          </a:rPr>
                          <m:t>𝑍</m:t>
                        </m:r>
                        <m:r>
                          <a:rPr lang="hu-HU"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𝑤</m:t>
                        </m:r>
                      </m:e>
                    </m:d>
                    <m:r>
                      <a:rPr lang="en-US" sz="2600" i="1">
                        <a:latin typeface="Cambria Math" panose="02040503050406030204" pitchFamily="18" charset="0"/>
                        <a:ea typeface="Cambria Math" panose="02040503050406030204" pitchFamily="18" charset="0"/>
                      </a:rPr>
                      <m:t>∙</m:t>
                    </m:r>
                    <m:r>
                      <a:rPr lang="en-US" sz="2600" b="1" i="1">
                        <a:latin typeface="Cambria Math" panose="02040503050406030204" pitchFamily="18" charset="0"/>
                        <a:ea typeface="Cambria Math" panose="02040503050406030204" pitchFamily="18" charset="0"/>
                      </a:rPr>
                      <m:t>𝑻</m:t>
                    </m:r>
                  </m:oMath>
                </a14:m>
                <a:endParaRPr lang="en-US" altLang="hu-HU" sz="2600" dirty="0"/>
              </a:p>
            </p:txBody>
          </p:sp>
        </mc:Choice>
        <mc:Fallback xmlns="">
          <p:sp>
            <p:nvSpPr>
              <p:cNvPr id="6" name="Rectangle 12"/>
              <p:cNvSpPr>
                <a:spLocks noRot="1" noChangeAspect="1" noMove="1" noResize="1" noEditPoints="1" noAdjustHandles="1" noChangeArrowheads="1" noChangeShapeType="1" noTextEdit="1"/>
              </p:cNvSpPr>
              <p:nvPr/>
            </p:nvSpPr>
            <p:spPr bwMode="auto">
              <a:xfrm>
                <a:off x="1404417" y="3867894"/>
                <a:ext cx="8748203" cy="1292662"/>
              </a:xfrm>
              <a:prstGeom prst="rect">
                <a:avLst/>
              </a:prstGeom>
              <a:blipFill rotWithShape="1">
                <a:blip r:embed="rId3"/>
                <a:stretch>
                  <a:fillRect t="-42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7408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706" y="0"/>
            <a:ext cx="9158706" cy="1143000"/>
          </a:xfrm>
        </p:spPr>
        <p:txBody>
          <a:bodyPr>
            <a:normAutofit/>
          </a:bodyPr>
          <a:lstStyle/>
          <a:p>
            <a:pPr>
              <a:defRPr/>
            </a:pPr>
            <a:r>
              <a:rPr lang="hu-HU" sz="3400" dirty="0" err="1" smtClean="0">
                <a:solidFill>
                  <a:srgbClr val="FF0000"/>
                </a:solidFill>
              </a:rPr>
              <a:t>Properties</a:t>
            </a:r>
            <a:r>
              <a:rPr lang="hu-HU" sz="3400" dirty="0" smtClean="0">
                <a:solidFill>
                  <a:srgbClr val="FF0000"/>
                </a:solidFill>
              </a:rPr>
              <a:t> of </a:t>
            </a:r>
            <a:r>
              <a:rPr lang="hu-HU" sz="3400" dirty="0" err="1" smtClean="0">
                <a:solidFill>
                  <a:srgbClr val="FF0000"/>
                </a:solidFill>
              </a:rPr>
              <a:t>homogeneous</a:t>
            </a:r>
            <a:r>
              <a:rPr lang="hu-HU" sz="3400" dirty="0" smtClean="0">
                <a:solidFill>
                  <a:srgbClr val="FF0000"/>
                </a:solidFill>
              </a:rPr>
              <a:t> </a:t>
            </a:r>
            <a:r>
              <a:rPr lang="hu-HU" sz="3400" dirty="0" err="1" smtClean="0">
                <a:solidFill>
                  <a:srgbClr val="FF0000"/>
                </a:solidFill>
              </a:rPr>
              <a:t>linear</a:t>
            </a:r>
            <a:r>
              <a:rPr lang="hu-HU" sz="3400" dirty="0" smtClean="0">
                <a:solidFill>
                  <a:srgbClr val="FF0000"/>
                </a:solidFill>
              </a:rPr>
              <a:t> </a:t>
            </a:r>
            <a:r>
              <a:rPr lang="hu-HU" sz="3400" dirty="0" err="1" smtClean="0">
                <a:solidFill>
                  <a:srgbClr val="FF0000"/>
                </a:solidFill>
              </a:rPr>
              <a:t>transformations</a:t>
            </a:r>
            <a:endParaRPr lang="en-US" sz="3400" dirty="0" smtClean="0">
              <a:solidFill>
                <a:srgbClr val="FF0000"/>
              </a:solidFill>
            </a:endParaRPr>
          </a:p>
        </p:txBody>
      </p:sp>
      <p:sp>
        <p:nvSpPr>
          <p:cNvPr id="5" name="Rectangle 3"/>
          <p:cNvSpPr>
            <a:spLocks noGrp="1" noChangeArrowheads="1"/>
          </p:cNvSpPr>
          <p:nvPr>
            <p:ph idx="1"/>
          </p:nvPr>
        </p:nvSpPr>
        <p:spPr>
          <a:xfrm>
            <a:off x="179512" y="915566"/>
            <a:ext cx="8244272" cy="4114800"/>
          </a:xfrm>
        </p:spPr>
        <p:txBody>
          <a:bodyPr/>
          <a:lstStyle/>
          <a:p>
            <a:r>
              <a:rPr lang="hu-HU" altLang="hu-HU" sz="2800" dirty="0" err="1" smtClean="0"/>
              <a:t>Lines</a:t>
            </a:r>
            <a:r>
              <a:rPr lang="hu-HU" altLang="hu-HU" sz="2800" dirty="0" smtClean="0"/>
              <a:t> </a:t>
            </a:r>
            <a:r>
              <a:rPr lang="hu-HU" altLang="hu-HU" sz="2800" dirty="0" err="1" smtClean="0"/>
              <a:t>to</a:t>
            </a:r>
            <a:r>
              <a:rPr lang="hu-HU" altLang="hu-HU" sz="2800" dirty="0" smtClean="0"/>
              <a:t> </a:t>
            </a:r>
            <a:r>
              <a:rPr lang="hu-HU" altLang="hu-HU" sz="2800" dirty="0" err="1" smtClean="0"/>
              <a:t>lines</a:t>
            </a:r>
            <a:r>
              <a:rPr lang="hu-HU" altLang="hu-HU" sz="2800" dirty="0" smtClean="0"/>
              <a:t>, </a:t>
            </a:r>
            <a:r>
              <a:rPr lang="hu-HU" altLang="hu-HU" sz="2800" dirty="0" err="1" smtClean="0"/>
              <a:t>combinations</a:t>
            </a:r>
            <a:r>
              <a:rPr lang="hu-HU" altLang="hu-HU" sz="2800" dirty="0" smtClean="0"/>
              <a:t> </a:t>
            </a:r>
            <a:r>
              <a:rPr lang="hu-HU" altLang="hu-HU" sz="2800" dirty="0" err="1" smtClean="0"/>
              <a:t>to</a:t>
            </a:r>
            <a:r>
              <a:rPr lang="hu-HU" altLang="hu-HU" sz="2800" dirty="0" smtClean="0"/>
              <a:t> </a:t>
            </a:r>
            <a:r>
              <a:rPr lang="hu-HU" altLang="hu-HU" sz="2800" dirty="0" err="1" smtClean="0"/>
              <a:t>combinations</a:t>
            </a:r>
            <a:r>
              <a:rPr lang="hu-HU" altLang="hu-HU" sz="2800" dirty="0" smtClean="0"/>
              <a:t>, </a:t>
            </a:r>
            <a:r>
              <a:rPr lang="hu-HU" altLang="hu-HU" sz="2800" dirty="0" err="1" smtClean="0"/>
              <a:t>convex</a:t>
            </a:r>
            <a:r>
              <a:rPr lang="hu-HU" altLang="hu-HU" sz="2800" dirty="0" smtClean="0"/>
              <a:t> </a:t>
            </a:r>
            <a:r>
              <a:rPr lang="hu-HU" altLang="hu-HU" sz="2800" dirty="0" err="1" smtClean="0"/>
              <a:t>combinations</a:t>
            </a:r>
            <a:r>
              <a:rPr lang="hu-HU" altLang="hu-HU" sz="2800" dirty="0" smtClean="0"/>
              <a:t> </a:t>
            </a:r>
            <a:r>
              <a:rPr lang="hu-HU" altLang="hu-HU" sz="2800" dirty="0" err="1" smtClean="0"/>
              <a:t>to</a:t>
            </a:r>
            <a:r>
              <a:rPr lang="hu-HU" altLang="hu-HU" sz="2800" dirty="0" smtClean="0"/>
              <a:t> </a:t>
            </a:r>
            <a:r>
              <a:rPr lang="hu-HU" altLang="hu-HU" sz="2800" dirty="0" err="1" smtClean="0"/>
              <a:t>convex</a:t>
            </a:r>
            <a:r>
              <a:rPr lang="hu-HU" altLang="hu-HU" sz="2800" dirty="0" smtClean="0"/>
              <a:t> </a:t>
            </a:r>
            <a:r>
              <a:rPr lang="hu-HU" altLang="hu-HU" sz="2800" dirty="0" err="1" smtClean="0"/>
              <a:t>combinations</a:t>
            </a:r>
            <a:endParaRPr lang="hu-HU" altLang="hu-HU" sz="2800" dirty="0" smtClean="0"/>
          </a:p>
          <a:p>
            <a:r>
              <a:rPr lang="hu-HU" altLang="hu-HU" sz="2800" dirty="0" err="1" smtClean="0"/>
              <a:t>If</a:t>
            </a:r>
            <a:r>
              <a:rPr lang="hu-HU" altLang="hu-HU" sz="2800" dirty="0" smtClean="0"/>
              <a:t> </a:t>
            </a:r>
            <a:r>
              <a:rPr lang="hu-HU" altLang="hu-HU" sz="2800" dirty="0" err="1" smtClean="0"/>
              <a:t>not</a:t>
            </a:r>
            <a:r>
              <a:rPr lang="hu-HU" altLang="hu-HU" sz="2800" dirty="0" smtClean="0"/>
              <a:t> </a:t>
            </a:r>
            <a:r>
              <a:rPr lang="hu-HU" altLang="hu-HU" sz="2800" dirty="0" err="1" smtClean="0"/>
              <a:t>invertible</a:t>
            </a:r>
            <a:r>
              <a:rPr lang="hu-HU" altLang="hu-HU" sz="2800" dirty="0" smtClean="0"/>
              <a:t>, </a:t>
            </a:r>
            <a:r>
              <a:rPr lang="hu-HU" altLang="hu-HU" sz="2800" dirty="0" err="1" smtClean="0"/>
              <a:t>degeneration</a:t>
            </a:r>
            <a:r>
              <a:rPr lang="hu-HU" altLang="hu-HU" sz="2800" dirty="0" smtClean="0"/>
              <a:t> </a:t>
            </a:r>
            <a:r>
              <a:rPr lang="hu-HU" altLang="hu-HU" sz="2800" dirty="0" err="1" smtClean="0"/>
              <a:t>possible</a:t>
            </a:r>
            <a:endParaRPr lang="en-US" altLang="hu-HU" sz="2800" dirty="0" smtClean="0"/>
          </a:p>
        </p:txBody>
      </p:sp>
      <mc:AlternateContent xmlns:mc="http://schemas.openxmlformats.org/markup-compatibility/2006" xmlns:a14="http://schemas.microsoft.com/office/drawing/2010/main">
        <mc:Choice Requires="a14">
          <p:sp>
            <p:nvSpPr>
              <p:cNvPr id="6" name="Rectangle 4"/>
              <p:cNvSpPr>
                <a:spLocks noChangeArrowheads="1"/>
              </p:cNvSpPr>
              <p:nvPr/>
            </p:nvSpPr>
            <p:spPr bwMode="auto">
              <a:xfrm>
                <a:off x="388038" y="2455314"/>
                <a:ext cx="8576450" cy="260071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b="1" u="sng" dirty="0" err="1" smtClean="0">
                    <a:latin typeface="+mn-lt"/>
                  </a:rPr>
                  <a:t>Example</a:t>
                </a:r>
                <a:r>
                  <a:rPr lang="hu-HU" altLang="hu-HU" sz="2800" b="1" u="sng" dirty="0" smtClean="0">
                    <a:latin typeface="+mn-lt"/>
                  </a:rPr>
                  <a:t>: </a:t>
                </a:r>
                <a:r>
                  <a:rPr lang="hu-HU" altLang="hu-HU" sz="2800" b="1" u="sng" dirty="0" err="1" smtClean="0">
                    <a:latin typeface="+mn-lt"/>
                  </a:rPr>
                  <a:t>lines</a:t>
                </a:r>
                <a:r>
                  <a:rPr lang="hu-HU" altLang="hu-HU" sz="2800" b="1" u="sng" dirty="0" smtClean="0">
                    <a:latin typeface="+mn-lt"/>
                  </a:rPr>
                  <a:t> </a:t>
                </a:r>
                <a:r>
                  <a:rPr lang="hu-HU" altLang="hu-HU" sz="2800" b="1" u="sng" dirty="0" err="1" smtClean="0">
                    <a:latin typeface="+mn-lt"/>
                  </a:rPr>
                  <a:t>to</a:t>
                </a:r>
                <a:r>
                  <a:rPr lang="hu-HU" altLang="hu-HU" sz="2800" b="1" u="sng" dirty="0" smtClean="0">
                    <a:latin typeface="+mn-lt"/>
                  </a:rPr>
                  <a:t> </a:t>
                </a:r>
                <a:r>
                  <a:rPr lang="hu-HU" altLang="hu-HU" sz="2800" b="1" u="sng" dirty="0" err="1" smtClean="0">
                    <a:latin typeface="+mn-lt"/>
                  </a:rPr>
                  <a:t>lines</a:t>
                </a:r>
                <a:r>
                  <a:rPr lang="hu-HU" altLang="hu-HU" sz="2800" b="1" u="sng" dirty="0" smtClean="0">
                    <a:latin typeface="+mn-lt"/>
                  </a:rPr>
                  <a:t>:</a:t>
                </a:r>
                <a:endParaRPr lang="en-US" altLang="hu-HU" sz="2800" b="1" u="sng" dirty="0" smtClean="0">
                  <a:latin typeface="+mn-lt"/>
                </a:endParaRPr>
              </a:p>
              <a:p>
                <a14:m>
                  <m:oMath xmlns:m="http://schemas.openxmlformats.org/officeDocument/2006/math">
                    <m:d>
                      <m:dPr>
                        <m:begChr m:val="["/>
                        <m:endChr m:val="]"/>
                        <m:ctrlPr>
                          <a:rPr lang="en-US" altLang="hu-HU" b="0" i="1" smtClean="0">
                            <a:latin typeface="Cambria Math"/>
                          </a:rPr>
                        </m:ctrlPr>
                      </m:dPr>
                      <m:e>
                        <m:r>
                          <a:rPr lang="en-US" altLang="hu-HU" b="0" i="1" smtClean="0">
                            <a:latin typeface="Cambria Math"/>
                          </a:rPr>
                          <m:t>𝑋</m:t>
                        </m:r>
                        <m:d>
                          <m:dPr>
                            <m:ctrlPr>
                              <a:rPr lang="en-US" altLang="hu-HU" b="0" i="1" smtClean="0">
                                <a:latin typeface="Cambria Math"/>
                              </a:rPr>
                            </m:ctrlPr>
                          </m:dPr>
                          <m:e>
                            <m:r>
                              <a:rPr lang="en-US" altLang="hu-HU" b="0" i="1" smtClean="0">
                                <a:latin typeface="Cambria Math"/>
                              </a:rPr>
                              <m:t>𝑡</m:t>
                            </m:r>
                          </m:e>
                        </m:d>
                        <m:r>
                          <a:rPr lang="en-US" altLang="hu-HU" b="0" i="1" smtClean="0">
                            <a:latin typeface="Cambria Math"/>
                          </a:rPr>
                          <m:t>,</m:t>
                        </m:r>
                        <m:r>
                          <a:rPr lang="en-US" altLang="hu-HU" b="0" i="1" smtClean="0">
                            <a:latin typeface="Cambria Math"/>
                          </a:rPr>
                          <m:t>𝑌</m:t>
                        </m:r>
                        <m:d>
                          <m:dPr>
                            <m:ctrlPr>
                              <a:rPr lang="en-US" altLang="hu-HU" b="0" i="1" smtClean="0">
                                <a:latin typeface="Cambria Math"/>
                              </a:rPr>
                            </m:ctrlPr>
                          </m:dPr>
                          <m:e>
                            <m:r>
                              <a:rPr lang="en-US" altLang="hu-HU" b="0" i="1" smtClean="0">
                                <a:latin typeface="Cambria Math"/>
                              </a:rPr>
                              <m:t>𝑡</m:t>
                            </m:r>
                          </m:e>
                        </m:d>
                        <m:r>
                          <a:rPr lang="en-US" altLang="hu-HU" b="0" i="1" smtClean="0">
                            <a:latin typeface="Cambria Math"/>
                          </a:rPr>
                          <m:t>,</m:t>
                        </m:r>
                        <m:r>
                          <a:rPr lang="en-US" altLang="hu-HU" b="0" i="1" smtClean="0">
                            <a:latin typeface="Cambria Math"/>
                          </a:rPr>
                          <m:t>𝑍</m:t>
                        </m:r>
                        <m:d>
                          <m:dPr>
                            <m:ctrlPr>
                              <a:rPr lang="en-US" altLang="hu-HU" b="0" i="1" smtClean="0">
                                <a:latin typeface="Cambria Math"/>
                              </a:rPr>
                            </m:ctrlPr>
                          </m:dPr>
                          <m:e>
                            <m:r>
                              <a:rPr lang="en-US" altLang="hu-HU" b="0" i="1" smtClean="0">
                                <a:latin typeface="Cambria Math"/>
                              </a:rPr>
                              <m:t>𝑡</m:t>
                            </m:r>
                          </m:e>
                        </m:d>
                        <m:r>
                          <a:rPr lang="en-US" altLang="hu-HU" b="0" i="1" smtClean="0">
                            <a:latin typeface="Cambria Math"/>
                          </a:rPr>
                          <m:t>,</m:t>
                        </m:r>
                        <m:r>
                          <a:rPr lang="hu-HU" altLang="hu-HU" b="0" i="1" smtClean="0">
                            <a:latin typeface="Cambria Math"/>
                          </a:rPr>
                          <m:t>𝑤</m:t>
                        </m:r>
                        <m:d>
                          <m:dPr>
                            <m:ctrlPr>
                              <a:rPr lang="en-US" altLang="hu-HU" b="0" i="1" smtClean="0">
                                <a:latin typeface="Cambria Math"/>
                              </a:rPr>
                            </m:ctrlPr>
                          </m:dPr>
                          <m:e>
                            <m:r>
                              <a:rPr lang="en-US" altLang="hu-HU" b="0" i="1" smtClean="0">
                                <a:latin typeface="Cambria Math"/>
                              </a:rPr>
                              <m:t>𝑡</m:t>
                            </m:r>
                          </m:e>
                        </m:d>
                      </m:e>
                    </m:d>
                    <m:r>
                      <a:rPr lang="en-US" altLang="hu-HU" b="0" i="1" smtClean="0">
                        <a:latin typeface="Cambria Math"/>
                      </a:rPr>
                      <m:t>=[</m:t>
                    </m:r>
                    <m:sSub>
                      <m:sSubPr>
                        <m:ctrlPr>
                          <a:rPr lang="en-US" altLang="hu-HU" b="0" i="1" smtClean="0">
                            <a:latin typeface="Cambria Math"/>
                          </a:rPr>
                        </m:ctrlPr>
                      </m:sSubPr>
                      <m:e>
                        <m:r>
                          <a:rPr lang="en-US" altLang="hu-HU" b="0" i="1" smtClean="0">
                            <a:latin typeface="Cambria Math"/>
                          </a:rPr>
                          <m:t>𝑋</m:t>
                        </m:r>
                      </m:e>
                      <m:sub>
                        <m:r>
                          <a:rPr lang="en-US" altLang="hu-HU" b="0" i="1" smtClean="0">
                            <a:latin typeface="Cambria Math"/>
                          </a:rPr>
                          <m:t>1</m:t>
                        </m:r>
                      </m:sub>
                    </m:sSub>
                  </m:oMath>
                </a14:m>
                <a:r>
                  <a:rPr lang="en-US" altLang="hu-HU" dirty="0" smtClean="0">
                    <a:latin typeface="+mn-lt"/>
                  </a:rPr>
                  <a:t>,</a:t>
                </a:r>
                <a:r>
                  <a:rPr lang="en-US" altLang="hu-HU" dirty="0"/>
                  <a:t> </a:t>
                </a:r>
                <a14:m>
                  <m:oMath xmlns:m="http://schemas.openxmlformats.org/officeDocument/2006/math">
                    <m:sSub>
                      <m:sSubPr>
                        <m:ctrlPr>
                          <a:rPr lang="en-US" altLang="hu-HU" i="1">
                            <a:latin typeface="Cambria Math"/>
                          </a:rPr>
                        </m:ctrlPr>
                      </m:sSubPr>
                      <m:e>
                        <m:r>
                          <a:rPr lang="en-US" altLang="hu-HU" b="0" i="1" smtClean="0">
                            <a:latin typeface="Cambria Math"/>
                          </a:rPr>
                          <m:t>𝑌</m:t>
                        </m:r>
                      </m:e>
                      <m:sub>
                        <m:r>
                          <a:rPr lang="en-US" altLang="hu-HU" i="1">
                            <a:latin typeface="Cambria Math"/>
                          </a:rPr>
                          <m:t>1</m:t>
                        </m:r>
                      </m:sub>
                    </m:sSub>
                    <m:r>
                      <a:rPr lang="en-US" altLang="hu-HU" b="0" i="1" smtClean="0">
                        <a:latin typeface="Cambria Math"/>
                      </a:rPr>
                      <m:t>,</m:t>
                    </m:r>
                    <m:sSub>
                      <m:sSubPr>
                        <m:ctrlPr>
                          <a:rPr lang="en-US" altLang="hu-HU" i="1" smtClean="0">
                            <a:latin typeface="Cambria Math"/>
                          </a:rPr>
                        </m:ctrlPr>
                      </m:sSubPr>
                      <m:e>
                        <m:r>
                          <a:rPr lang="en-US" altLang="hu-HU" b="0" i="1" smtClean="0">
                            <a:latin typeface="Cambria Math"/>
                          </a:rPr>
                          <m:t>𝑍</m:t>
                        </m:r>
                      </m:e>
                      <m:sub>
                        <m:r>
                          <a:rPr lang="en-US" altLang="hu-HU" i="1">
                            <a:latin typeface="Cambria Math"/>
                          </a:rPr>
                          <m:t>1</m:t>
                        </m:r>
                      </m:sub>
                    </m:sSub>
                    <m:r>
                      <a:rPr lang="en-US" altLang="hu-HU" b="0" i="1" smtClean="0">
                        <a:latin typeface="Cambria Math"/>
                      </a:rPr>
                      <m:t>,</m:t>
                    </m:r>
                    <m:sSub>
                      <m:sSubPr>
                        <m:ctrlPr>
                          <a:rPr lang="en-US" altLang="hu-HU" i="1">
                            <a:latin typeface="Cambria Math"/>
                          </a:rPr>
                        </m:ctrlPr>
                      </m:sSubPr>
                      <m:e>
                        <m:r>
                          <a:rPr lang="hu-HU" altLang="hu-HU" b="0" i="1" smtClean="0">
                            <a:latin typeface="Cambria Math"/>
                          </a:rPr>
                          <m:t>𝑤</m:t>
                        </m:r>
                      </m:e>
                      <m:sub>
                        <m:r>
                          <a:rPr lang="en-US" altLang="hu-HU" i="1">
                            <a:latin typeface="Cambria Math"/>
                          </a:rPr>
                          <m:t>1</m:t>
                        </m:r>
                      </m:sub>
                    </m:sSub>
                    <m:r>
                      <a:rPr lang="en-US" altLang="hu-HU" b="0" i="1" smtClean="0">
                        <a:latin typeface="Cambria Math"/>
                      </a:rPr>
                      <m:t>]</m:t>
                    </m:r>
                    <m:r>
                      <a:rPr lang="en-US" altLang="hu-HU" b="0" i="1" smtClean="0">
                        <a:latin typeface="Cambria Math"/>
                      </a:rPr>
                      <m:t>𝑡</m:t>
                    </m:r>
                    <m:r>
                      <a:rPr lang="en-US" altLang="hu-HU" b="0" i="1" smtClean="0">
                        <a:latin typeface="Cambria Math"/>
                      </a:rPr>
                      <m:t>+[</m:t>
                    </m:r>
                    <m:sSub>
                      <m:sSubPr>
                        <m:ctrlPr>
                          <a:rPr lang="en-US" altLang="hu-HU" i="1">
                            <a:latin typeface="Cambria Math"/>
                          </a:rPr>
                        </m:ctrlPr>
                      </m:sSubPr>
                      <m:e>
                        <m:r>
                          <a:rPr lang="en-US" altLang="hu-HU" i="1">
                            <a:latin typeface="Cambria Math"/>
                          </a:rPr>
                          <m:t>𝑋</m:t>
                        </m:r>
                      </m:e>
                      <m:sub>
                        <m:r>
                          <a:rPr lang="en-US" altLang="hu-HU" b="0" i="1" smtClean="0">
                            <a:latin typeface="Cambria Math"/>
                          </a:rPr>
                          <m:t>2</m:t>
                        </m:r>
                      </m:sub>
                    </m:sSub>
                  </m:oMath>
                </a14:m>
                <a:r>
                  <a:rPr lang="en-US" altLang="hu-HU" dirty="0"/>
                  <a:t>,</a:t>
                </a:r>
                <a14:m>
                  <m:oMath xmlns:m="http://schemas.openxmlformats.org/officeDocument/2006/math">
                    <m:sSub>
                      <m:sSubPr>
                        <m:ctrlPr>
                          <a:rPr lang="en-US" altLang="hu-HU" i="1">
                            <a:latin typeface="Cambria Math"/>
                          </a:rPr>
                        </m:ctrlPr>
                      </m:sSubPr>
                      <m:e>
                        <m:r>
                          <a:rPr lang="en-US" altLang="hu-HU" i="1">
                            <a:latin typeface="Cambria Math"/>
                          </a:rPr>
                          <m:t>𝑌</m:t>
                        </m:r>
                      </m:e>
                      <m:sub>
                        <m:r>
                          <a:rPr lang="en-US" altLang="hu-HU" b="0" i="1" smtClean="0">
                            <a:latin typeface="Cambria Math"/>
                          </a:rPr>
                          <m:t>2</m:t>
                        </m:r>
                      </m:sub>
                    </m:sSub>
                    <m:r>
                      <a:rPr lang="en-US" altLang="hu-HU" i="1">
                        <a:latin typeface="Cambria Math"/>
                      </a:rPr>
                      <m:t>,</m:t>
                    </m:r>
                    <m:sSub>
                      <m:sSubPr>
                        <m:ctrlPr>
                          <a:rPr lang="en-US" altLang="hu-HU" i="1">
                            <a:latin typeface="Cambria Math"/>
                          </a:rPr>
                        </m:ctrlPr>
                      </m:sSubPr>
                      <m:e>
                        <m:r>
                          <a:rPr lang="en-US" altLang="hu-HU" i="1">
                            <a:latin typeface="Cambria Math"/>
                          </a:rPr>
                          <m:t>𝑍</m:t>
                        </m:r>
                      </m:e>
                      <m:sub>
                        <m:r>
                          <a:rPr lang="en-US" altLang="hu-HU" b="0" i="1" smtClean="0">
                            <a:latin typeface="Cambria Math"/>
                          </a:rPr>
                          <m:t>2</m:t>
                        </m:r>
                      </m:sub>
                    </m:sSub>
                    <m:r>
                      <a:rPr lang="en-US" altLang="hu-HU" i="1">
                        <a:latin typeface="Cambria Math"/>
                      </a:rPr>
                      <m:t>,</m:t>
                    </m:r>
                    <m:sSub>
                      <m:sSubPr>
                        <m:ctrlPr>
                          <a:rPr lang="en-US" altLang="hu-HU" i="1">
                            <a:latin typeface="Cambria Math"/>
                          </a:rPr>
                        </m:ctrlPr>
                      </m:sSubPr>
                      <m:e>
                        <m:r>
                          <a:rPr lang="hu-HU" altLang="hu-HU" b="0" i="1" smtClean="0">
                            <a:latin typeface="Cambria Math"/>
                          </a:rPr>
                          <m:t>𝑤</m:t>
                        </m:r>
                      </m:e>
                      <m:sub>
                        <m:r>
                          <a:rPr lang="en-US" altLang="hu-HU" b="0" i="1" smtClean="0">
                            <a:latin typeface="Cambria Math"/>
                          </a:rPr>
                          <m:t>2</m:t>
                        </m:r>
                      </m:sub>
                    </m:sSub>
                    <m:r>
                      <a:rPr lang="en-US" altLang="hu-HU" i="1">
                        <a:latin typeface="Cambria Math"/>
                      </a:rPr>
                      <m:t>]</m:t>
                    </m:r>
                    <m:r>
                      <a:rPr lang="en-US" altLang="hu-HU" b="0" i="1" smtClean="0">
                        <a:latin typeface="Cambria Math"/>
                      </a:rPr>
                      <m:t>(1−</m:t>
                    </m:r>
                    <m:r>
                      <a:rPr lang="en-US" altLang="hu-HU" b="0" i="1" smtClean="0">
                        <a:latin typeface="Cambria Math"/>
                      </a:rPr>
                      <m:t>𝑡</m:t>
                    </m:r>
                    <m:r>
                      <a:rPr lang="en-US" altLang="hu-HU" b="0" i="1" smtClean="0">
                        <a:latin typeface="Cambria Math"/>
                      </a:rPr>
                      <m:t>)</m:t>
                    </m:r>
                  </m:oMath>
                </a14:m>
                <a:endParaRPr lang="hu-HU" altLang="hu-HU" dirty="0">
                  <a:latin typeface="+mn-lt"/>
                </a:endParaRPr>
              </a:p>
              <a:p>
                <a:endParaRPr lang="en-US" altLang="hu-HU" sz="800" dirty="0"/>
              </a:p>
              <a:p>
                <a14:m>
                  <m:oMath xmlns:m="http://schemas.openxmlformats.org/officeDocument/2006/math">
                    <m:r>
                      <a:rPr lang="en-US" altLang="hu-HU" sz="2800" b="1" i="1" smtClean="0">
                        <a:latin typeface="Cambria Math"/>
                      </a:rPr>
                      <m:t>𝒑</m:t>
                    </m:r>
                    <m:d>
                      <m:dPr>
                        <m:ctrlPr>
                          <a:rPr lang="en-US" altLang="hu-HU" sz="2800" b="0" i="1" smtClean="0">
                            <a:latin typeface="Cambria Math"/>
                          </a:rPr>
                        </m:ctrlPr>
                      </m:dPr>
                      <m:e>
                        <m:r>
                          <a:rPr lang="en-US" altLang="hu-HU" sz="2800" b="0" i="1" smtClean="0">
                            <a:latin typeface="Cambria Math"/>
                          </a:rPr>
                          <m:t>𝑡</m:t>
                        </m:r>
                      </m:e>
                    </m:d>
                    <m:r>
                      <a:rPr lang="en-US" altLang="hu-HU" sz="2800" b="0" i="1" smtClean="0">
                        <a:latin typeface="Cambria Math"/>
                      </a:rPr>
                      <m:t>=</m:t>
                    </m:r>
                    <m:sSub>
                      <m:sSubPr>
                        <m:ctrlPr>
                          <a:rPr lang="en-US" altLang="hu-HU" sz="2800" b="0" i="1" smtClean="0">
                            <a:latin typeface="Cambria Math"/>
                          </a:rPr>
                        </m:ctrlPr>
                      </m:sSubPr>
                      <m:e>
                        <m:r>
                          <a:rPr lang="en-US" altLang="hu-HU" sz="2800" b="1" i="1" smtClean="0">
                            <a:latin typeface="Cambria Math"/>
                          </a:rPr>
                          <m:t>𝒑</m:t>
                        </m:r>
                      </m:e>
                      <m:sub>
                        <m:r>
                          <a:rPr lang="en-US" altLang="hu-HU" sz="2800" b="0" i="1" smtClean="0">
                            <a:latin typeface="Cambria Math"/>
                          </a:rPr>
                          <m:t>1</m:t>
                        </m:r>
                      </m:sub>
                    </m:sSub>
                    <m:r>
                      <a:rPr lang="en-US" altLang="hu-HU" sz="2800" b="0" i="1" smtClean="0">
                        <a:latin typeface="Cambria Math"/>
                      </a:rPr>
                      <m:t>𝑡</m:t>
                    </m:r>
                    <m:r>
                      <a:rPr lang="en-US" altLang="hu-HU" sz="2800" b="0" i="1" smtClean="0">
                        <a:latin typeface="Cambria Math"/>
                      </a:rPr>
                      <m:t>+</m:t>
                    </m:r>
                    <m:sSub>
                      <m:sSubPr>
                        <m:ctrlPr>
                          <a:rPr lang="en-US" altLang="hu-HU" sz="2800" i="1">
                            <a:latin typeface="Cambria Math"/>
                          </a:rPr>
                        </m:ctrlPr>
                      </m:sSubPr>
                      <m:e>
                        <m:r>
                          <a:rPr lang="en-US" altLang="hu-HU" sz="2800" b="1" i="1">
                            <a:latin typeface="Cambria Math"/>
                          </a:rPr>
                          <m:t>𝒑</m:t>
                        </m:r>
                      </m:e>
                      <m:sub>
                        <m:r>
                          <a:rPr lang="en-US" altLang="hu-HU" sz="2800" b="0" i="1" smtClean="0">
                            <a:latin typeface="Cambria Math"/>
                          </a:rPr>
                          <m:t>2</m:t>
                        </m:r>
                      </m:sub>
                    </m:sSub>
                    <m:r>
                      <a:rPr lang="en-US" altLang="hu-HU" sz="2800" b="0" i="1" smtClean="0">
                        <a:latin typeface="Cambria Math"/>
                      </a:rPr>
                      <m:t>(1−</m:t>
                    </m:r>
                    <m:r>
                      <a:rPr lang="en-US" altLang="hu-HU" sz="2800" i="1">
                        <a:latin typeface="Cambria Math"/>
                      </a:rPr>
                      <m:t>𝑡</m:t>
                    </m:r>
                    <m:r>
                      <a:rPr lang="en-US" altLang="hu-HU" sz="2800" b="0" i="1" smtClean="0">
                        <a:latin typeface="Cambria Math"/>
                      </a:rPr>
                      <m:t>)</m:t>
                    </m:r>
                  </m:oMath>
                </a14:m>
                <a:r>
                  <a:rPr lang="en-US" altLang="hu-HU" sz="2800" dirty="0" smtClean="0"/>
                  <a:t> </a:t>
                </a:r>
                <a:r>
                  <a:rPr lang="en-US" altLang="hu-HU" sz="2800" dirty="0"/>
                  <a:t>	// </a:t>
                </a:r>
                <a14:m>
                  <m:oMath xmlns:m="http://schemas.openxmlformats.org/officeDocument/2006/math">
                    <m:r>
                      <a:rPr lang="en-US" altLang="hu-HU" sz="2800" i="1">
                        <a:latin typeface="Cambria Math"/>
                        <a:ea typeface="Cambria Math"/>
                      </a:rPr>
                      <m:t>∙</m:t>
                    </m:r>
                    <m:r>
                      <a:rPr lang="en-US" altLang="hu-HU" sz="2800" b="1">
                        <a:latin typeface="Cambria Math"/>
                        <a:ea typeface="Cambria Math"/>
                      </a:rPr>
                      <m:t>𝐓</m:t>
                    </m:r>
                  </m:oMath>
                </a14:m>
                <a:endParaRPr lang="hu-HU" altLang="hu-HU" sz="2800" b="1" dirty="0" smtClean="0">
                  <a:cs typeface="Times New Roman" pitchFamily="18" charset="0"/>
                </a:endParaRPr>
              </a:p>
              <a:p>
                <a:endParaRPr lang="en-US" altLang="hu-HU" sz="700" b="1" dirty="0" smtClean="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2800" b="1" i="1" smtClean="0">
                              <a:latin typeface="Cambria Math"/>
                            </a:rPr>
                          </m:ctrlPr>
                        </m:sSupPr>
                        <m:e>
                          <m:r>
                            <a:rPr lang="en-US" altLang="hu-HU" sz="2800" b="1" i="1">
                              <a:latin typeface="Cambria Math"/>
                            </a:rPr>
                            <m:t>𝒑</m:t>
                          </m:r>
                        </m:e>
                        <m:sup>
                          <m:r>
                            <a:rPr lang="en-US" altLang="hu-HU" sz="2800" b="1" i="1" smtClean="0">
                              <a:latin typeface="Cambria Math"/>
                            </a:rPr>
                            <m:t>∗</m:t>
                          </m:r>
                        </m:sup>
                      </m:sSup>
                      <m:d>
                        <m:dPr>
                          <m:ctrlPr>
                            <a:rPr lang="en-US" altLang="hu-HU" sz="2800" i="1">
                              <a:latin typeface="Cambria Math"/>
                            </a:rPr>
                          </m:ctrlPr>
                        </m:dPr>
                        <m:e>
                          <m:r>
                            <a:rPr lang="en-US" altLang="hu-HU" sz="2800" i="1">
                              <a:latin typeface="Cambria Math"/>
                            </a:rPr>
                            <m:t>𝑡</m:t>
                          </m:r>
                        </m:e>
                      </m:d>
                      <m:r>
                        <a:rPr lang="en-US" altLang="hu-HU" sz="2800" i="1">
                          <a:latin typeface="Cambria Math"/>
                        </a:rPr>
                        <m:t>=</m:t>
                      </m:r>
                      <m:sSub>
                        <m:sSubPr>
                          <m:ctrlPr>
                            <a:rPr lang="en-US" altLang="hu-HU" sz="2800" i="1">
                              <a:latin typeface="Cambria Math"/>
                            </a:rPr>
                          </m:ctrlPr>
                        </m:sSubPr>
                        <m:e>
                          <m:r>
                            <a:rPr lang="en-US" altLang="hu-HU" sz="2800" b="1" i="0" smtClean="0">
                              <a:latin typeface="Cambria Math"/>
                            </a:rPr>
                            <m:t>(</m:t>
                          </m:r>
                          <m:r>
                            <a:rPr lang="en-US" altLang="hu-HU" sz="2800" b="1" i="1">
                              <a:latin typeface="Cambria Math"/>
                            </a:rPr>
                            <m:t>𝒑</m:t>
                          </m:r>
                        </m:e>
                        <m:sub>
                          <m:r>
                            <a:rPr lang="en-US" altLang="hu-HU" sz="2800" i="1">
                              <a:latin typeface="Cambria Math"/>
                            </a:rPr>
                            <m:t>1</m:t>
                          </m:r>
                        </m:sub>
                      </m:sSub>
                      <m:r>
                        <a:rPr lang="en-US" altLang="hu-HU" sz="2800" i="1" smtClean="0">
                          <a:latin typeface="Cambria Math"/>
                          <a:ea typeface="Cambria Math"/>
                        </a:rPr>
                        <m:t>∙</m:t>
                      </m:r>
                      <m:r>
                        <a:rPr lang="en-US" altLang="hu-HU" sz="2800" b="1" i="0" smtClean="0">
                          <a:latin typeface="Cambria Math"/>
                          <a:ea typeface="Cambria Math"/>
                        </a:rPr>
                        <m:t>𝐓</m:t>
                      </m:r>
                      <m:r>
                        <a:rPr lang="en-US" altLang="hu-HU" sz="2800" b="0" i="1" smtClean="0">
                          <a:latin typeface="Cambria Math"/>
                          <a:ea typeface="Cambria Math"/>
                        </a:rPr>
                        <m:t>)</m:t>
                      </m:r>
                      <m:r>
                        <a:rPr lang="en-US" altLang="hu-HU" sz="2800" i="1">
                          <a:latin typeface="Cambria Math"/>
                        </a:rPr>
                        <m:t>𝑡</m:t>
                      </m:r>
                      <m:r>
                        <a:rPr lang="en-US" altLang="hu-HU" sz="2800" i="1">
                          <a:latin typeface="Cambria Math"/>
                        </a:rPr>
                        <m:t>+</m:t>
                      </m:r>
                      <m:sSub>
                        <m:sSubPr>
                          <m:ctrlPr>
                            <a:rPr lang="en-US" altLang="hu-HU" sz="2800" i="1">
                              <a:latin typeface="Cambria Math"/>
                            </a:rPr>
                          </m:ctrlPr>
                        </m:sSubPr>
                        <m:e>
                          <m:r>
                            <a:rPr lang="en-US" altLang="hu-HU" sz="2800" b="1" i="0" smtClean="0">
                              <a:latin typeface="Cambria Math"/>
                            </a:rPr>
                            <m:t>(</m:t>
                          </m:r>
                          <m:r>
                            <a:rPr lang="en-US" altLang="hu-HU" sz="2800" b="1" i="1">
                              <a:latin typeface="Cambria Math"/>
                            </a:rPr>
                            <m:t>𝒑</m:t>
                          </m:r>
                        </m:e>
                        <m:sub>
                          <m:r>
                            <a:rPr lang="en-US" altLang="hu-HU" sz="2800" i="1">
                              <a:latin typeface="Cambria Math"/>
                            </a:rPr>
                            <m:t>2</m:t>
                          </m:r>
                        </m:sub>
                      </m:sSub>
                      <m:r>
                        <a:rPr lang="en-US" altLang="hu-HU" sz="2800" i="1">
                          <a:latin typeface="Cambria Math"/>
                          <a:ea typeface="Cambria Math"/>
                        </a:rPr>
                        <m:t>∙</m:t>
                      </m:r>
                      <m:r>
                        <a:rPr lang="en-US" altLang="hu-HU" sz="2800" b="1">
                          <a:latin typeface="Cambria Math"/>
                          <a:ea typeface="Cambria Math"/>
                        </a:rPr>
                        <m:t>𝐓</m:t>
                      </m:r>
                      <m:r>
                        <a:rPr lang="en-US" altLang="hu-HU" sz="2800" i="1">
                          <a:latin typeface="Cambria Math"/>
                          <a:ea typeface="Cambria Math"/>
                        </a:rPr>
                        <m:t>)</m:t>
                      </m:r>
                      <m:r>
                        <a:rPr lang="en-US" altLang="hu-HU" sz="2800" i="1">
                          <a:latin typeface="Cambria Math"/>
                        </a:rPr>
                        <m:t>(1−</m:t>
                      </m:r>
                      <m:r>
                        <a:rPr lang="en-US" altLang="hu-HU" sz="2800" i="1">
                          <a:latin typeface="Cambria Math"/>
                        </a:rPr>
                        <m:t>𝑡</m:t>
                      </m:r>
                      <m:r>
                        <a:rPr lang="en-US" altLang="hu-HU" sz="2800" i="1">
                          <a:latin typeface="Cambria Math"/>
                        </a:rPr>
                        <m:t>)</m:t>
                      </m:r>
                    </m:oMath>
                  </m:oMathPara>
                </a14:m>
                <a:endParaRPr lang="hu-HU" altLang="hu-HU" sz="2800" b="1" dirty="0" smtClean="0">
                  <a:cs typeface="Times New Roman" pitchFamily="18" charset="0"/>
                </a:endParaRPr>
              </a:p>
              <a:p>
                <a:endParaRPr lang="hu-HU" altLang="hu-HU" sz="700" b="1" dirty="0" smtClean="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2800" b="1" i="1">
                              <a:latin typeface="Cambria Math"/>
                            </a:rPr>
                          </m:ctrlPr>
                        </m:sSupPr>
                        <m:e>
                          <m:r>
                            <a:rPr lang="en-US" altLang="hu-HU" sz="2800" b="1" i="1">
                              <a:latin typeface="Cambria Math"/>
                            </a:rPr>
                            <m:t>𝒑</m:t>
                          </m:r>
                        </m:e>
                        <m:sup>
                          <m:r>
                            <a:rPr lang="en-US" altLang="hu-HU" sz="2800" b="1" i="1">
                              <a:latin typeface="Cambria Math"/>
                            </a:rPr>
                            <m:t>∗</m:t>
                          </m:r>
                        </m:sup>
                      </m:sSup>
                      <m:d>
                        <m:dPr>
                          <m:ctrlPr>
                            <a:rPr lang="en-US" altLang="hu-HU" sz="2800" i="1">
                              <a:latin typeface="Cambria Math"/>
                            </a:rPr>
                          </m:ctrlPr>
                        </m:dPr>
                        <m:e>
                          <m:r>
                            <a:rPr lang="en-US" altLang="hu-HU" sz="2800" i="1">
                              <a:latin typeface="Cambria Math"/>
                            </a:rPr>
                            <m:t>𝑡</m:t>
                          </m:r>
                        </m:e>
                      </m:d>
                      <m:r>
                        <a:rPr lang="en-US" altLang="hu-HU" sz="2800" i="1">
                          <a:latin typeface="Cambria Math"/>
                        </a:rPr>
                        <m:t>=</m:t>
                      </m:r>
                      <m:sSub>
                        <m:sSubPr>
                          <m:ctrlPr>
                            <a:rPr lang="en-US" altLang="hu-HU" sz="2800" i="1">
                              <a:latin typeface="Cambria Math"/>
                            </a:rPr>
                          </m:ctrlPr>
                        </m:sSubPr>
                        <m:e>
                          <m:r>
                            <a:rPr lang="en-US" altLang="hu-HU" sz="2800" b="1" i="1">
                              <a:latin typeface="Cambria Math"/>
                            </a:rPr>
                            <m:t>𝒑</m:t>
                          </m:r>
                        </m:e>
                        <m:sub>
                          <m:r>
                            <a:rPr lang="en-US" altLang="hu-HU" sz="2800" i="1">
                              <a:latin typeface="Cambria Math"/>
                            </a:rPr>
                            <m:t>1</m:t>
                          </m:r>
                        </m:sub>
                      </m:sSub>
                      <m:r>
                        <a:rPr lang="en-US" altLang="hu-HU" sz="2800" i="1">
                          <a:latin typeface="Cambria Math"/>
                        </a:rPr>
                        <m:t>𝑡</m:t>
                      </m:r>
                      <m:r>
                        <a:rPr lang="en-US" altLang="hu-HU" sz="2800" i="1">
                          <a:latin typeface="Cambria Math"/>
                        </a:rPr>
                        <m:t>+</m:t>
                      </m:r>
                      <m:sSub>
                        <m:sSubPr>
                          <m:ctrlPr>
                            <a:rPr lang="en-US" altLang="hu-HU" sz="2800" i="1">
                              <a:latin typeface="Cambria Math"/>
                            </a:rPr>
                          </m:ctrlPr>
                        </m:sSubPr>
                        <m:e>
                          <m:r>
                            <a:rPr lang="en-US" altLang="hu-HU" sz="2800" b="1" i="1">
                              <a:latin typeface="Cambria Math"/>
                            </a:rPr>
                            <m:t>𝒑</m:t>
                          </m:r>
                        </m:e>
                        <m:sub>
                          <m:r>
                            <a:rPr lang="en-US" altLang="hu-HU" sz="2800" i="1">
                              <a:latin typeface="Cambria Math"/>
                            </a:rPr>
                            <m:t>2</m:t>
                          </m:r>
                        </m:sub>
                      </m:sSub>
                      <m:r>
                        <a:rPr lang="en-US" altLang="hu-HU" sz="2800" i="1">
                          <a:latin typeface="Cambria Math"/>
                        </a:rPr>
                        <m:t>(1−</m:t>
                      </m:r>
                      <m:r>
                        <a:rPr lang="en-US" altLang="hu-HU" sz="2800" i="1">
                          <a:latin typeface="Cambria Math"/>
                        </a:rPr>
                        <m:t>𝑡</m:t>
                      </m:r>
                      <m:r>
                        <a:rPr lang="en-US" altLang="hu-HU" sz="2800" i="1">
                          <a:latin typeface="Cambria Math"/>
                        </a:rPr>
                        <m:t>)</m:t>
                      </m:r>
                    </m:oMath>
                  </m:oMathPara>
                </a14:m>
                <a:endParaRPr lang="en-US" altLang="hu-HU" sz="2800" b="1" dirty="0">
                  <a:cs typeface="Times New Roman" pitchFamily="18" charset="0"/>
                </a:endParaRPr>
              </a:p>
            </p:txBody>
          </p:sp>
        </mc:Choice>
        <mc:Fallback xmlns="">
          <p:sp>
            <p:nvSpPr>
              <p:cNvPr id="6" name="Rectangle 4"/>
              <p:cNvSpPr>
                <a:spLocks noRot="1" noChangeAspect="1" noMove="1" noResize="1" noEditPoints="1" noAdjustHandles="1" noChangeArrowheads="1" noChangeShapeType="1" noTextEdit="1"/>
              </p:cNvSpPr>
              <p:nvPr/>
            </p:nvSpPr>
            <p:spPr bwMode="auto">
              <a:xfrm>
                <a:off x="388038" y="2455314"/>
                <a:ext cx="8576450" cy="2600712"/>
              </a:xfrm>
              <a:prstGeom prst="rect">
                <a:avLst/>
              </a:prstGeom>
              <a:blipFill rotWithShape="1">
                <a:blip r:embed="rId2"/>
                <a:stretch>
                  <a:fillRect l="-1493" t="-21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7" name="Szövegdoboz 6"/>
          <p:cNvSpPr txBox="1"/>
          <p:nvPr/>
        </p:nvSpPr>
        <p:spPr>
          <a:xfrm>
            <a:off x="1835696" y="4407954"/>
            <a:ext cx="316112" cy="461665"/>
          </a:xfrm>
          <a:prstGeom prst="rect">
            <a:avLst/>
          </a:prstGeom>
          <a:noFill/>
        </p:spPr>
        <p:txBody>
          <a:bodyPr wrap="none" rtlCol="0">
            <a:spAutoFit/>
          </a:bodyPr>
          <a:lstStyle/>
          <a:p>
            <a:r>
              <a:rPr lang="en-US" dirty="0">
                <a:latin typeface="Cambria Math"/>
              </a:rPr>
              <a:t>*</a:t>
            </a:r>
          </a:p>
        </p:txBody>
      </p:sp>
      <p:sp>
        <p:nvSpPr>
          <p:cNvPr id="8" name="Szövegdoboz 7"/>
          <p:cNvSpPr txBox="1"/>
          <p:nvPr/>
        </p:nvSpPr>
        <p:spPr>
          <a:xfrm>
            <a:off x="2843808" y="4407954"/>
            <a:ext cx="316112" cy="461665"/>
          </a:xfrm>
          <a:prstGeom prst="rect">
            <a:avLst/>
          </a:prstGeom>
          <a:noFill/>
        </p:spPr>
        <p:txBody>
          <a:bodyPr wrap="none" rtlCol="0">
            <a:spAutoFit/>
          </a:bodyPr>
          <a:lstStyle/>
          <a:p>
            <a:r>
              <a:rPr lang="en-US" dirty="0">
                <a:latin typeface="Cambria Math"/>
              </a:rPr>
              <a:t>*</a:t>
            </a:r>
          </a:p>
        </p:txBody>
      </p:sp>
    </p:spTree>
    <p:extLst>
      <p:ext uri="{BB962C8B-B14F-4D97-AF65-F5344CB8AC3E}">
        <p14:creationId xmlns:p14="http://schemas.microsoft.com/office/powerpoint/2010/main" val="6832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36802" y="-31058"/>
            <a:ext cx="9144000" cy="1143000"/>
          </a:xfrm>
        </p:spPr>
        <p:txBody>
          <a:bodyPr>
            <a:normAutofit fontScale="90000"/>
          </a:bodyPr>
          <a:lstStyle/>
          <a:p>
            <a:pPr>
              <a:defRPr/>
            </a:pPr>
            <a:r>
              <a:rPr lang="hu-HU" sz="4000" dirty="0" err="1" smtClean="0">
                <a:solidFill>
                  <a:srgbClr val="FF0000"/>
                </a:solidFill>
              </a:rPr>
              <a:t>Invertible</a:t>
            </a:r>
            <a:r>
              <a:rPr lang="hu-HU" sz="4000" dirty="0" smtClean="0">
                <a:solidFill>
                  <a:srgbClr val="FF0000"/>
                </a:solidFill>
              </a:rPr>
              <a:t> </a:t>
            </a:r>
            <a:r>
              <a:rPr lang="hu-HU" sz="4000" dirty="0" err="1" smtClean="0">
                <a:solidFill>
                  <a:srgbClr val="FF0000"/>
                </a:solidFill>
              </a:rPr>
              <a:t>transformations</a:t>
            </a:r>
            <a:r>
              <a:rPr lang="hu-HU" sz="4000" dirty="0" smtClean="0">
                <a:solidFill>
                  <a:srgbClr val="FF0000"/>
                </a:solidFill>
              </a:rPr>
              <a:t>: </a:t>
            </a:r>
            <a:r>
              <a:rPr lang="hu-HU" sz="4000" dirty="0" err="1" smtClean="0">
                <a:solidFill>
                  <a:srgbClr val="FF0000"/>
                </a:solidFill>
              </a:rPr>
              <a:t>planes</a:t>
            </a:r>
            <a:r>
              <a:rPr lang="hu-HU" sz="4000" dirty="0" smtClean="0">
                <a:solidFill>
                  <a:srgbClr val="FF0000"/>
                </a:solidFill>
              </a:rPr>
              <a:t> </a:t>
            </a:r>
            <a:r>
              <a:rPr lang="hu-HU" sz="4000" dirty="0" err="1" smtClean="0">
                <a:solidFill>
                  <a:srgbClr val="FF0000"/>
                </a:solidFill>
              </a:rPr>
              <a:t>to</a:t>
            </a:r>
            <a:r>
              <a:rPr lang="hu-HU" sz="4000" dirty="0" smtClean="0">
                <a:solidFill>
                  <a:srgbClr val="FF0000"/>
                </a:solidFill>
              </a:rPr>
              <a:t> </a:t>
            </a:r>
            <a:r>
              <a:rPr lang="hu-HU" sz="4000" dirty="0" err="1" smtClean="0">
                <a:solidFill>
                  <a:srgbClr val="FF0000"/>
                </a:solidFill>
              </a:rPr>
              <a:t>planes</a:t>
            </a:r>
            <a:endParaRPr lang="en-US" sz="4000" dirty="0" smtClean="0">
              <a:solidFill>
                <a:srgbClr val="FF0000"/>
              </a:solidFill>
            </a:endParaRPr>
          </a:p>
        </p:txBody>
      </p:sp>
      <p:sp>
        <p:nvSpPr>
          <p:cNvPr id="33" name="Freeform 4"/>
          <p:cNvSpPr>
            <a:spLocks/>
          </p:cNvSpPr>
          <p:nvPr/>
        </p:nvSpPr>
        <p:spPr bwMode="auto">
          <a:xfrm>
            <a:off x="1575683" y="2406459"/>
            <a:ext cx="1584325" cy="1295400"/>
          </a:xfrm>
          <a:custGeom>
            <a:avLst/>
            <a:gdLst>
              <a:gd name="T0" fmla="*/ 2147483647 w 998"/>
              <a:gd name="T1" fmla="*/ 0 h 816"/>
              <a:gd name="T2" fmla="*/ 0 w 998"/>
              <a:gd name="T3" fmla="*/ 2147483647 h 816"/>
              <a:gd name="T4" fmla="*/ 2147483647 w 998"/>
              <a:gd name="T5" fmla="*/ 2147483647 h 816"/>
              <a:gd name="T6" fmla="*/ 2147483647 w 998"/>
              <a:gd name="T7" fmla="*/ 2147483647 h 816"/>
              <a:gd name="T8" fmla="*/ 2147483647 w 998"/>
              <a:gd name="T9" fmla="*/ 0 h 816"/>
              <a:gd name="T10" fmla="*/ 0 60000 65536"/>
              <a:gd name="T11" fmla="*/ 0 60000 65536"/>
              <a:gd name="T12" fmla="*/ 0 60000 65536"/>
              <a:gd name="T13" fmla="*/ 0 60000 65536"/>
              <a:gd name="T14" fmla="*/ 0 60000 65536"/>
              <a:gd name="T15" fmla="*/ 0 w 998"/>
              <a:gd name="T16" fmla="*/ 0 h 816"/>
              <a:gd name="T17" fmla="*/ 998 w 998"/>
              <a:gd name="T18" fmla="*/ 816 h 816"/>
            </a:gdLst>
            <a:ahLst/>
            <a:cxnLst>
              <a:cxn ang="T10">
                <a:pos x="T0" y="T1"/>
              </a:cxn>
              <a:cxn ang="T11">
                <a:pos x="T2" y="T3"/>
              </a:cxn>
              <a:cxn ang="T12">
                <a:pos x="T4" y="T5"/>
              </a:cxn>
              <a:cxn ang="T13">
                <a:pos x="T6" y="T7"/>
              </a:cxn>
              <a:cxn ang="T14">
                <a:pos x="T8" y="T9"/>
              </a:cxn>
            </a:cxnLst>
            <a:rect l="T15" t="T16" r="T17" b="T18"/>
            <a:pathLst>
              <a:path w="998" h="816">
                <a:moveTo>
                  <a:pt x="499" y="0"/>
                </a:moveTo>
                <a:lnTo>
                  <a:pt x="0" y="590"/>
                </a:lnTo>
                <a:lnTo>
                  <a:pt x="499" y="816"/>
                </a:lnTo>
                <a:lnTo>
                  <a:pt x="998" y="227"/>
                </a:lnTo>
                <a:lnTo>
                  <a:pt x="499" y="0"/>
                </a:ln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dirty="0"/>
          </a:p>
        </p:txBody>
      </p:sp>
      <p:sp>
        <p:nvSpPr>
          <p:cNvPr id="34" name="AutoShape 5"/>
          <p:cNvSpPr>
            <a:spLocks noChangeArrowheads="1"/>
          </p:cNvSpPr>
          <p:nvPr/>
        </p:nvSpPr>
        <p:spPr bwMode="auto">
          <a:xfrm>
            <a:off x="3217344" y="2165186"/>
            <a:ext cx="1080071" cy="865188"/>
          </a:xfrm>
          <a:prstGeom prst="rightArrow">
            <a:avLst>
              <a:gd name="adj1" fmla="val 50000"/>
              <a:gd name="adj2" fmla="val 2912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5" name="Text Box 6"/>
              <p:cNvSpPr txBox="1">
                <a:spLocks noChangeArrowheads="1"/>
              </p:cNvSpPr>
              <p:nvPr/>
            </p:nvSpPr>
            <p:spPr bwMode="auto">
              <a:xfrm>
                <a:off x="69252" y="2570054"/>
                <a:ext cx="179093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en-US" altLang="hu-HU" sz="3200" b="1" i="1" smtClean="0">
                        <a:latin typeface="Cambria Math"/>
                      </a:rPr>
                      <m:t>𝒑</m:t>
                    </m:r>
                    <m:r>
                      <a:rPr lang="en-US" altLang="hu-HU" sz="3200" i="1">
                        <a:latin typeface="Cambria Math"/>
                        <a:ea typeface="Cambria Math"/>
                      </a:rPr>
                      <m:t>∙</m:t>
                    </m:r>
                    <m:sSup>
                      <m:sSupPr>
                        <m:ctrlPr>
                          <a:rPr lang="en-US" altLang="hu-HU" sz="3200" i="1" smtClean="0">
                            <a:latin typeface="Cambria Math"/>
                            <a:ea typeface="Cambria Math"/>
                          </a:rPr>
                        </m:ctrlPr>
                      </m:sSupPr>
                      <m:e>
                        <m:r>
                          <a:rPr lang="en-US" altLang="hu-HU" sz="3200" b="1" i="1">
                            <a:latin typeface="Cambria Math"/>
                            <a:ea typeface="Cambria Math"/>
                          </a:rPr>
                          <m:t>𝒏</m:t>
                        </m:r>
                      </m:e>
                      <m:sup>
                        <m:r>
                          <a:rPr lang="en-US" altLang="hu-HU" sz="3200" b="0" i="1" smtClean="0">
                            <a:latin typeface="Cambria Math"/>
                            <a:ea typeface="Cambria Math"/>
                          </a:rPr>
                          <m:t>𝑇</m:t>
                        </m:r>
                      </m:sup>
                    </m:sSup>
                  </m:oMath>
                </a14:m>
                <a:r>
                  <a:rPr lang="en-US" altLang="hu-HU" sz="3200" baseline="30000" dirty="0">
                    <a:cs typeface="Times New Roman" pitchFamily="18" charset="0"/>
                  </a:rPr>
                  <a:t> </a:t>
                </a:r>
                <a:r>
                  <a:rPr lang="en-US" altLang="hu-HU" sz="3200" dirty="0">
                    <a:cs typeface="Times New Roman" pitchFamily="18" charset="0"/>
                  </a:rPr>
                  <a:t>= 0</a:t>
                </a:r>
              </a:p>
            </p:txBody>
          </p:sp>
        </mc:Choice>
        <mc:Fallback xmlns="">
          <p:sp>
            <p:nvSpPr>
              <p:cNvPr id="35" name="Text Box 6"/>
              <p:cNvSpPr txBox="1">
                <a:spLocks noRot="1" noChangeAspect="1" noMove="1" noResize="1" noEditPoints="1" noAdjustHandles="1" noChangeArrowheads="1" noChangeShapeType="1" noTextEdit="1"/>
              </p:cNvSpPr>
              <p:nvPr/>
            </p:nvSpPr>
            <p:spPr bwMode="auto">
              <a:xfrm>
                <a:off x="69252" y="2570054"/>
                <a:ext cx="1790939" cy="584775"/>
              </a:xfrm>
              <a:prstGeom prst="rect">
                <a:avLst/>
              </a:prstGeom>
              <a:blipFill rotWithShape="1">
                <a:blip r:embed="rId3"/>
                <a:stretch>
                  <a:fillRect t="-13542" r="-8844"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7"/>
              <p:cNvSpPr txBox="1">
                <a:spLocks noChangeArrowheads="1"/>
              </p:cNvSpPr>
              <p:nvPr/>
            </p:nvSpPr>
            <p:spPr bwMode="auto">
              <a:xfrm>
                <a:off x="3433244" y="2306474"/>
                <a:ext cx="5549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a:latin typeface="Cambria Math"/>
                          <a:ea typeface="Cambria Math"/>
                        </a:rPr>
                        <m:t>𝐓</m:t>
                      </m:r>
                    </m:oMath>
                  </m:oMathPara>
                </a14:m>
                <a:endParaRPr lang="en-US" altLang="hu-HU" sz="3200" b="1" dirty="0"/>
              </a:p>
            </p:txBody>
          </p:sp>
        </mc:Choice>
        <mc:Fallback xmlns="">
          <p:sp>
            <p:nvSpPr>
              <p:cNvPr id="36" name="Text Box 7"/>
              <p:cNvSpPr txBox="1">
                <a:spLocks noRot="1" noChangeAspect="1" noMove="1" noResize="1" noEditPoints="1" noAdjustHandles="1" noChangeArrowheads="1" noChangeShapeType="1" noTextEdit="1"/>
              </p:cNvSpPr>
              <p:nvPr/>
            </p:nvSpPr>
            <p:spPr bwMode="auto">
              <a:xfrm>
                <a:off x="3433244" y="2306474"/>
                <a:ext cx="554960" cy="584775"/>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7" name="Freeform 8"/>
          <p:cNvSpPr>
            <a:spLocks/>
          </p:cNvSpPr>
          <p:nvPr/>
        </p:nvSpPr>
        <p:spPr bwMode="auto">
          <a:xfrm>
            <a:off x="4334332" y="1802353"/>
            <a:ext cx="1055688" cy="1751013"/>
          </a:xfrm>
          <a:custGeom>
            <a:avLst/>
            <a:gdLst>
              <a:gd name="T0" fmla="*/ 2147483647 w 665"/>
              <a:gd name="T1" fmla="*/ 2147483647 h 1103"/>
              <a:gd name="T2" fmla="*/ 2147483647 w 665"/>
              <a:gd name="T3" fmla="*/ 2147483647 h 1103"/>
              <a:gd name="T4" fmla="*/ 2147483647 w 665"/>
              <a:gd name="T5" fmla="*/ 2147483647 h 1103"/>
              <a:gd name="T6" fmla="*/ 2147483647 w 665"/>
              <a:gd name="T7" fmla="*/ 2147483647 h 1103"/>
              <a:gd name="T8" fmla="*/ 2147483647 w 665"/>
              <a:gd name="T9" fmla="*/ 2147483647 h 1103"/>
              <a:gd name="T10" fmla="*/ 2147483647 w 665"/>
              <a:gd name="T11" fmla="*/ 2147483647 h 1103"/>
              <a:gd name="T12" fmla="*/ 2147483647 w 665"/>
              <a:gd name="T13" fmla="*/ 2147483647 h 1103"/>
              <a:gd name="T14" fmla="*/ 0 60000 65536"/>
              <a:gd name="T15" fmla="*/ 0 60000 65536"/>
              <a:gd name="T16" fmla="*/ 0 60000 65536"/>
              <a:gd name="T17" fmla="*/ 0 60000 65536"/>
              <a:gd name="T18" fmla="*/ 0 60000 65536"/>
              <a:gd name="T19" fmla="*/ 0 60000 65536"/>
              <a:gd name="T20" fmla="*/ 0 60000 65536"/>
              <a:gd name="T21" fmla="*/ 0 w 665"/>
              <a:gd name="T22" fmla="*/ 0 h 1103"/>
              <a:gd name="T23" fmla="*/ 665 w 665"/>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1103">
                <a:moveTo>
                  <a:pt x="151" y="1103"/>
                </a:moveTo>
                <a:cubicBezTo>
                  <a:pt x="76" y="1103"/>
                  <a:pt x="0" y="808"/>
                  <a:pt x="15" y="695"/>
                </a:cubicBezTo>
                <a:cubicBezTo>
                  <a:pt x="30" y="582"/>
                  <a:pt x="144" y="529"/>
                  <a:pt x="242" y="423"/>
                </a:cubicBezTo>
                <a:cubicBezTo>
                  <a:pt x="340" y="317"/>
                  <a:pt x="545" y="0"/>
                  <a:pt x="605" y="60"/>
                </a:cubicBezTo>
                <a:cubicBezTo>
                  <a:pt x="665" y="120"/>
                  <a:pt x="628" y="680"/>
                  <a:pt x="605" y="786"/>
                </a:cubicBezTo>
                <a:cubicBezTo>
                  <a:pt x="582" y="892"/>
                  <a:pt x="536" y="642"/>
                  <a:pt x="468" y="695"/>
                </a:cubicBezTo>
                <a:cubicBezTo>
                  <a:pt x="400" y="748"/>
                  <a:pt x="226" y="1103"/>
                  <a:pt x="151" y="1103"/>
                </a:cubicBez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a:p>
        </p:txBody>
      </p:sp>
      <p:sp>
        <p:nvSpPr>
          <p:cNvPr id="38" name="Oval 9"/>
          <p:cNvSpPr>
            <a:spLocks noChangeArrowheads="1"/>
          </p:cNvSpPr>
          <p:nvPr/>
        </p:nvSpPr>
        <p:spPr bwMode="auto">
          <a:xfrm>
            <a:off x="2007483" y="2838259"/>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9" name="Rectangle 11"/>
              <p:cNvSpPr>
                <a:spLocks noChangeArrowheads="1"/>
              </p:cNvSpPr>
              <p:nvPr/>
            </p:nvSpPr>
            <p:spPr bwMode="auto">
              <a:xfrm>
                <a:off x="2159442" y="2658437"/>
                <a:ext cx="54213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i="1">
                          <a:latin typeface="Cambria Math"/>
                        </a:rPr>
                        <m:t>𝒑</m:t>
                      </m:r>
                    </m:oMath>
                  </m:oMathPara>
                </a14:m>
                <a:endParaRPr lang="en-US" altLang="hu-HU" sz="3200" i="1" dirty="0"/>
              </a:p>
            </p:txBody>
          </p:sp>
        </mc:Choice>
        <mc:Fallback xmlns="">
          <p:sp>
            <p:nvSpPr>
              <p:cNvPr id="39" name="Rectangle 11"/>
              <p:cNvSpPr>
                <a:spLocks noRot="1" noChangeAspect="1" noMove="1" noResize="1" noEditPoints="1" noAdjustHandles="1" noChangeArrowheads="1" noChangeShapeType="1" noTextEdit="1"/>
              </p:cNvSpPr>
              <p:nvPr/>
            </p:nvSpPr>
            <p:spPr bwMode="auto">
              <a:xfrm>
                <a:off x="2159442" y="2658437"/>
                <a:ext cx="542136" cy="58477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40" name="Oval 12"/>
          <p:cNvSpPr>
            <a:spLocks noChangeArrowheads="1"/>
          </p:cNvSpPr>
          <p:nvPr/>
        </p:nvSpPr>
        <p:spPr bwMode="auto">
          <a:xfrm>
            <a:off x="5040052" y="2139012"/>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41" name="Rectangle 14"/>
              <p:cNvSpPr>
                <a:spLocks noChangeArrowheads="1"/>
              </p:cNvSpPr>
              <p:nvPr/>
            </p:nvSpPr>
            <p:spPr bwMode="auto">
              <a:xfrm>
                <a:off x="5784055" y="1597325"/>
                <a:ext cx="204357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smtClean="0">
                              <a:latin typeface="Cambria Math"/>
                            </a:rPr>
                          </m:ctrlPr>
                        </m:sSupPr>
                        <m:e>
                          <m:r>
                            <a:rPr lang="en-US" altLang="hu-HU" sz="3200" b="1" i="1">
                              <a:latin typeface="Cambria Math"/>
                            </a:rPr>
                            <m:t>𝒑</m:t>
                          </m:r>
                        </m:e>
                        <m:sup>
                          <m:r>
                            <a:rPr lang="en-US" altLang="hu-HU" sz="3200" b="1" i="1">
                              <a:latin typeface="Cambria Math"/>
                            </a:rPr>
                            <m:t>∗</m:t>
                          </m:r>
                        </m:sup>
                      </m:sSup>
                      <m:r>
                        <a:rPr lang="en-US" altLang="hu-HU" sz="3200" b="1" i="1" smtClean="0">
                          <a:latin typeface="Cambria Math"/>
                        </a:rPr>
                        <m:t>=</m:t>
                      </m:r>
                      <m:r>
                        <a:rPr lang="en-US" altLang="hu-HU" sz="3200" b="1" i="1">
                          <a:latin typeface="Cambria Math"/>
                        </a:rPr>
                        <m:t>𝒑</m:t>
                      </m:r>
                      <m:r>
                        <a:rPr lang="en-US" altLang="hu-HU" sz="3200" i="1">
                          <a:latin typeface="Cambria Math"/>
                          <a:ea typeface="Cambria Math"/>
                        </a:rPr>
                        <m:t>∙</m:t>
                      </m:r>
                      <m:r>
                        <a:rPr lang="en-US" altLang="hu-HU" sz="3200" b="1">
                          <a:latin typeface="Cambria Math"/>
                          <a:ea typeface="Cambria Math"/>
                        </a:rPr>
                        <m:t>𝐓</m:t>
                      </m:r>
                    </m:oMath>
                  </m:oMathPara>
                </a14:m>
                <a:endParaRPr lang="en-US" altLang="hu-HU" sz="3200" b="1" dirty="0">
                  <a:cs typeface="Times New Roman" pitchFamily="18" charset="0"/>
                </a:endParaRPr>
              </a:p>
            </p:txBody>
          </p:sp>
        </mc:Choice>
        <mc:Fallback xmlns="">
          <p:sp>
            <p:nvSpPr>
              <p:cNvPr id="41" name="Rectangle 14"/>
              <p:cNvSpPr>
                <a:spLocks noRot="1" noChangeAspect="1" noMove="1" noResize="1" noEditPoints="1" noAdjustHandles="1" noChangeArrowheads="1" noChangeShapeType="1" noTextEdit="1"/>
              </p:cNvSpPr>
              <p:nvPr/>
            </p:nvSpPr>
            <p:spPr bwMode="auto">
              <a:xfrm>
                <a:off x="5784055" y="1597325"/>
                <a:ext cx="2043572" cy="584775"/>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42" name="AutoShape 15"/>
          <p:cNvSpPr>
            <a:spLocks noChangeArrowheads="1"/>
          </p:cNvSpPr>
          <p:nvPr/>
        </p:nvSpPr>
        <p:spPr bwMode="auto">
          <a:xfrm rot="10800000">
            <a:off x="3116582" y="2921602"/>
            <a:ext cx="1176880" cy="875507"/>
          </a:xfrm>
          <a:prstGeom prst="rightArrow">
            <a:avLst>
              <a:gd name="adj1" fmla="val 50000"/>
              <a:gd name="adj2" fmla="val 31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43" name="Rectangle 20"/>
              <p:cNvSpPr>
                <a:spLocks noChangeArrowheads="1"/>
              </p:cNvSpPr>
              <p:nvPr/>
            </p:nvSpPr>
            <p:spPr bwMode="auto">
              <a:xfrm>
                <a:off x="706822" y="4349714"/>
                <a:ext cx="3491853" cy="743602"/>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sSup>
                      <m:sSupPr>
                        <m:ctrlPr>
                          <a:rPr lang="en-US" altLang="hu-HU" sz="4000" i="1" smtClean="0">
                            <a:latin typeface="Cambria Math"/>
                            <a:ea typeface="Cambria Math"/>
                          </a:rPr>
                        </m:ctrlPr>
                      </m:sSupPr>
                      <m:e>
                        <m:r>
                          <a:rPr lang="en-US" altLang="hu-HU" sz="4000" b="1" i="1">
                            <a:latin typeface="Cambria Math"/>
                            <a:ea typeface="Cambria Math"/>
                          </a:rPr>
                          <m:t>𝒏</m:t>
                        </m:r>
                      </m:e>
                      <m:sup>
                        <m:r>
                          <a:rPr lang="en-US" altLang="hu-HU" sz="4000" b="1" i="1">
                            <a:latin typeface="Cambria Math"/>
                            <a:ea typeface="Cambria Math"/>
                          </a:rPr>
                          <m:t>∗</m:t>
                        </m:r>
                        <m:r>
                          <a:rPr lang="en-US" altLang="hu-HU" sz="4000" b="0" i="1" smtClean="0">
                            <a:latin typeface="Cambria Math"/>
                            <a:ea typeface="Cambria Math"/>
                          </a:rPr>
                          <m:t>𝑇</m:t>
                        </m:r>
                      </m:sup>
                    </m:sSup>
                    <m:r>
                      <a:rPr lang="en-US" altLang="hu-HU" sz="4000" b="0" i="1" smtClean="0">
                        <a:latin typeface="Cambria Math"/>
                        <a:ea typeface="Cambria Math"/>
                      </a:rPr>
                      <m:t>=</m:t>
                    </m:r>
                  </m:oMath>
                </a14:m>
                <a:r>
                  <a:rPr lang="en-US" altLang="hu-HU" sz="4000" b="1" dirty="0">
                    <a:ea typeface="Cambria Math"/>
                  </a:rPr>
                  <a:t> </a:t>
                </a:r>
                <a14:m>
                  <m:oMath xmlns:m="http://schemas.openxmlformats.org/officeDocument/2006/math">
                    <m:sSup>
                      <m:sSupPr>
                        <m:ctrlPr>
                          <a:rPr lang="en-US" altLang="hu-HU" sz="4000" b="1" i="1">
                            <a:latin typeface="Cambria Math"/>
                            <a:ea typeface="Cambria Math"/>
                          </a:rPr>
                        </m:ctrlPr>
                      </m:sSupPr>
                      <m:e>
                        <m:r>
                          <a:rPr lang="en-US" altLang="hu-HU" sz="4000" b="1">
                            <a:latin typeface="Cambria Math"/>
                            <a:ea typeface="Cambria Math"/>
                          </a:rPr>
                          <m:t>𝐓</m:t>
                        </m:r>
                        <m:r>
                          <m:rPr>
                            <m:nor/>
                          </m:rPr>
                          <a:rPr lang="en-US" altLang="hu-HU" sz="4000" baseline="30000" dirty="0"/>
                          <m:t> </m:t>
                        </m:r>
                      </m:e>
                      <m:sup>
                        <m:r>
                          <a:rPr lang="en-US" altLang="hu-HU" sz="4000" i="1">
                            <a:latin typeface="Cambria Math"/>
                            <a:ea typeface="Cambria Math"/>
                          </a:rPr>
                          <m:t>−</m:t>
                        </m:r>
                        <m:r>
                          <a:rPr lang="en-US" altLang="hu-HU" sz="4000" i="1">
                            <a:latin typeface="Cambria Math"/>
                            <a:ea typeface="Cambria Math"/>
                          </a:rPr>
                          <m:t>1</m:t>
                        </m:r>
                      </m:sup>
                    </m:sSup>
                    <m:r>
                      <a:rPr lang="en-US" altLang="hu-HU" sz="4000" i="1">
                        <a:latin typeface="Cambria Math"/>
                        <a:ea typeface="Cambria Math"/>
                      </a:rPr>
                      <m:t>∙</m:t>
                    </m:r>
                    <m:sSup>
                      <m:sSupPr>
                        <m:ctrlPr>
                          <a:rPr lang="en-US" altLang="hu-HU" sz="4000" i="1">
                            <a:latin typeface="Cambria Math"/>
                            <a:ea typeface="Cambria Math"/>
                          </a:rPr>
                        </m:ctrlPr>
                      </m:sSupPr>
                      <m:e>
                        <m:r>
                          <a:rPr lang="en-US" altLang="hu-HU" sz="4000" b="1" i="1">
                            <a:latin typeface="Cambria Math"/>
                            <a:ea typeface="Cambria Math"/>
                          </a:rPr>
                          <m:t>𝒏</m:t>
                        </m:r>
                      </m:e>
                      <m:sup>
                        <m:r>
                          <a:rPr lang="en-US" altLang="hu-HU" sz="4000" i="1">
                            <a:latin typeface="Cambria Math"/>
                            <a:ea typeface="Cambria Math"/>
                          </a:rPr>
                          <m:t>𝑇</m:t>
                        </m:r>
                      </m:sup>
                    </m:sSup>
                  </m:oMath>
                </a14:m>
                <a:endParaRPr lang="en-US" altLang="hu-HU" sz="4000" dirty="0">
                  <a:cs typeface="Times New Roman" pitchFamily="18" charset="0"/>
                </a:endParaRPr>
              </a:p>
            </p:txBody>
          </p:sp>
        </mc:Choice>
        <mc:Fallback xmlns="">
          <p:sp>
            <p:nvSpPr>
              <p:cNvPr id="43" name="Rectangle 20"/>
              <p:cNvSpPr>
                <a:spLocks noRot="1" noChangeAspect="1" noMove="1" noResize="1" noEditPoints="1" noAdjustHandles="1" noChangeArrowheads="1" noChangeShapeType="1" noTextEdit="1"/>
              </p:cNvSpPr>
              <p:nvPr/>
            </p:nvSpPr>
            <p:spPr bwMode="auto">
              <a:xfrm>
                <a:off x="706822" y="4349714"/>
                <a:ext cx="3491853" cy="743602"/>
              </a:xfrm>
              <a:prstGeom prst="rect">
                <a:avLst/>
              </a:prstGeom>
              <a:blipFill rotWithShape="1">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44" name="Text Box 22"/>
          <p:cNvSpPr txBox="1">
            <a:spLocks noChangeArrowheads="1"/>
          </p:cNvSpPr>
          <p:nvPr/>
        </p:nvSpPr>
        <p:spPr bwMode="auto">
          <a:xfrm>
            <a:off x="673374" y="3797110"/>
            <a:ext cx="34197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smtClean="0">
                <a:latin typeface="+mn-lt"/>
              </a:rPr>
              <a:t>Transformed</a:t>
            </a:r>
            <a:r>
              <a:rPr lang="hu-HU" altLang="hu-HU" sz="3200" dirty="0" smtClean="0">
                <a:latin typeface="+mn-lt"/>
              </a:rPr>
              <a:t> </a:t>
            </a:r>
            <a:r>
              <a:rPr lang="hu-HU" altLang="hu-HU" sz="3200" dirty="0" err="1" smtClean="0">
                <a:latin typeface="+mn-lt"/>
              </a:rPr>
              <a:t>plane</a:t>
            </a:r>
            <a:r>
              <a:rPr lang="hu-HU" altLang="hu-HU" sz="3200" dirty="0" smtClean="0">
                <a:latin typeface="+mn-lt"/>
              </a:rPr>
              <a:t>:</a:t>
            </a:r>
            <a:endParaRPr lang="en-US" altLang="hu-HU" sz="3200" dirty="0">
              <a:latin typeface="+mn-lt"/>
            </a:endParaRPr>
          </a:p>
        </p:txBody>
      </p:sp>
      <p:cxnSp>
        <p:nvCxnSpPr>
          <p:cNvPr id="45" name="Egyenes összekötő nyíllal 44"/>
          <p:cNvCxnSpPr>
            <a:endCxn id="35" idx="0"/>
          </p:cNvCxnSpPr>
          <p:nvPr/>
        </p:nvCxnSpPr>
        <p:spPr>
          <a:xfrm flipH="1">
            <a:off x="964722" y="2221814"/>
            <a:ext cx="846801" cy="348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flipH="1">
            <a:off x="267832" y="2221814"/>
            <a:ext cx="72008" cy="455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10"/>
              <p:cNvSpPr>
                <a:spLocks noChangeArrowheads="1"/>
              </p:cNvSpPr>
              <p:nvPr/>
            </p:nvSpPr>
            <p:spPr bwMode="auto">
              <a:xfrm>
                <a:off x="35206" y="1758455"/>
                <a:ext cx="35127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b="0" i="1" smtClean="0">
                            <a:latin typeface="Cambria Math"/>
                            <a:ea typeface="Cambria Math" panose="02040503050406030204" pitchFamily="18" charset="0"/>
                          </a:rPr>
                        </m:ctrlPr>
                      </m:dPr>
                      <m:e>
                        <m:r>
                          <a:rPr lang="hu-HU" i="1">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𝑍</m:t>
                        </m:r>
                        <m:r>
                          <a:rPr lang="en-US" b="0" i="1" smtClean="0">
                            <a:latin typeface="Cambria Math"/>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e>
                    </m:d>
                    <m:r>
                      <a:rPr lang="en-US" b="0" i="1" smtClean="0">
                        <a:latin typeface="Cambria Math" panose="02040503050406030204" pitchFamily="18" charset="0"/>
                        <a:ea typeface="Cambria Math" panose="02040503050406030204" pitchFamily="18" charset="0"/>
                      </a:rPr>
                      <m:t>         </m:t>
                    </m:r>
                    <m:r>
                      <a:rPr lang="hu-HU" i="1" smtClean="0">
                        <a:latin typeface="Cambria Math" panose="02040503050406030204" pitchFamily="18" charset="0"/>
                        <a:ea typeface="Cambria Math" panose="02040503050406030204" pitchFamily="18" charset="0"/>
                      </a:rPr>
                      <m:t> </m:t>
                    </m:r>
                  </m:oMath>
                </a14:m>
                <a:r>
                  <a:rPr lang="en-US" altLang="hu-HU" dirty="0"/>
                  <a:t>= 0 </a:t>
                </a:r>
                <a:endParaRPr lang="hu-HU" altLang="hu-HU" dirty="0"/>
              </a:p>
            </p:txBody>
          </p:sp>
        </mc:Choice>
        <mc:Fallback xmlns="">
          <p:sp>
            <p:nvSpPr>
              <p:cNvPr id="47" name="Rectangle 10"/>
              <p:cNvSpPr>
                <a:spLocks noRot="1" noChangeAspect="1" noMove="1" noResize="1" noEditPoints="1" noAdjustHandles="1" noChangeArrowheads="1" noChangeShapeType="1" noTextEdit="1"/>
              </p:cNvSpPr>
              <p:nvPr/>
            </p:nvSpPr>
            <p:spPr bwMode="auto">
              <a:xfrm>
                <a:off x="35206" y="1758455"/>
                <a:ext cx="3512755" cy="461665"/>
              </a:xfrm>
              <a:prstGeom prst="rect">
                <a:avLst/>
              </a:prstGeom>
              <a:blipFill rotWithShape="1">
                <a:blip r:embed="rId8"/>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10"/>
              <p:cNvSpPr>
                <a:spLocks noChangeArrowheads="1"/>
              </p:cNvSpPr>
              <p:nvPr/>
            </p:nvSpPr>
            <p:spPr bwMode="auto">
              <a:xfrm>
                <a:off x="1316381" y="784232"/>
                <a:ext cx="952060"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ea typeface="Cambria Math" panose="02040503050406030204" pitchFamily="18" charset="0"/>
                            </a:rPr>
                          </m:ctrlPr>
                        </m:dPr>
                        <m:e>
                          <m:m>
                            <m:mPr>
                              <m:mcs>
                                <m:mc>
                                  <m:mcPr>
                                    <m:count m:val="1"/>
                                    <m:mcJc m:val="center"/>
                                  </m:mcPr>
                                </m:mc>
                              </m:mcs>
                              <m:ctrlPr>
                                <a:rPr lang="en-US" b="0" i="1" smtClean="0">
                                  <a:latin typeface="Cambria Math"/>
                                  <a:ea typeface="Cambria Math" panose="02040503050406030204" pitchFamily="18" charset="0"/>
                                </a:rPr>
                              </m:ctrlPr>
                            </m:mPr>
                            <m:mr>
                              <m:e>
                                <m:m>
                                  <m:mPr>
                                    <m:mcs>
                                      <m:mc>
                                        <m:mcPr>
                                          <m:count m:val="1"/>
                                          <m:mcJc m:val="center"/>
                                        </m:mcPr>
                                      </m:mc>
                                    </m:mcs>
                                    <m:ctrlPr>
                                      <a:rPr lang="en-US" b="0" i="1" smtClean="0">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e>
                                  </m:m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e>
                                  </m:mr>
                                </m:m>
                              </m:e>
                            </m:mr>
                            <m:mr>
                              <m:e>
                                <m:m>
                                  <m:mPr>
                                    <m:mcs>
                                      <m:mc>
                                        <m:mcPr>
                                          <m:count m:val="1"/>
                                          <m:mcJc m:val="center"/>
                                        </m:mcPr>
                                      </m:mc>
                                    </m:mcs>
                                    <m:ctrlPr>
                                      <a:rPr lang="en-US" b="0" i="1" smtClean="0">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en-US" b="0" i="1" smtClean="0">
                                              <a:latin typeface="Cambria Math"/>
                                              <a:ea typeface="Cambria Math" panose="02040503050406030204" pitchFamily="18" charset="0"/>
                                            </a:rPr>
                                            <m:t>𝑧</m:t>
                                          </m:r>
                                        </m:sub>
                                      </m:sSub>
                                    </m:e>
                                  </m:mr>
                                  <m:mr>
                                    <m:e>
                                      <m:r>
                                        <a:rPr lang="en-US" b="0" i="1" smtClean="0">
                                          <a:latin typeface="Cambria Math"/>
                                          <a:ea typeface="Cambria Math" panose="02040503050406030204" pitchFamily="18" charset="0"/>
                                        </a:rPr>
                                        <m:t>𝑑</m:t>
                                      </m:r>
                                    </m:e>
                                  </m:mr>
                                </m:m>
                              </m:e>
                            </m:mr>
                          </m:m>
                        </m:e>
                      </m:d>
                    </m:oMath>
                  </m:oMathPara>
                </a14:m>
                <a:endParaRPr lang="hu-HU" altLang="hu-HU" dirty="0"/>
              </a:p>
            </p:txBody>
          </p:sp>
        </mc:Choice>
        <mc:Fallback xmlns="">
          <p:sp>
            <p:nvSpPr>
              <p:cNvPr id="48" name="Rectangle 10"/>
              <p:cNvSpPr>
                <a:spLocks noRot="1" noChangeAspect="1" noMove="1" noResize="1" noEditPoints="1" noAdjustHandles="1" noChangeArrowheads="1" noChangeShapeType="1" noTextEdit="1"/>
              </p:cNvSpPr>
              <p:nvPr/>
            </p:nvSpPr>
            <p:spPr bwMode="auto">
              <a:xfrm>
                <a:off x="1316381" y="784232"/>
                <a:ext cx="952060" cy="1452962"/>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14"/>
              <p:cNvSpPr>
                <a:spLocks noChangeArrowheads="1"/>
              </p:cNvSpPr>
              <p:nvPr/>
            </p:nvSpPr>
            <p:spPr bwMode="auto">
              <a:xfrm>
                <a:off x="5721267" y="2246962"/>
                <a:ext cx="2406684" cy="61337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smtClean="0">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m:t>
                          </m:r>
                          <m:r>
                            <a:rPr lang="en-US" altLang="hu-HU" sz="3200" i="1">
                              <a:latin typeface="Cambria Math"/>
                              <a:ea typeface="Cambria Math"/>
                            </a:rPr>
                            <m:t>1</m:t>
                          </m:r>
                        </m:sup>
                      </m:sSup>
                      <m:r>
                        <a:rPr lang="en-US" altLang="hu-HU" sz="3200" b="1" i="1" smtClean="0">
                          <a:latin typeface="Cambria Math"/>
                        </a:rPr>
                        <m:t>=</m:t>
                      </m:r>
                      <m:r>
                        <a:rPr lang="en-US" altLang="hu-HU" sz="3200" b="1" i="1">
                          <a:latin typeface="Cambria Math"/>
                        </a:rPr>
                        <m:t>𝒑</m:t>
                      </m:r>
                    </m:oMath>
                  </m:oMathPara>
                </a14:m>
                <a:endParaRPr lang="en-US" altLang="hu-HU" sz="3200" b="1" dirty="0">
                  <a:cs typeface="Times New Roman" pitchFamily="18" charset="0"/>
                </a:endParaRPr>
              </a:p>
            </p:txBody>
          </p:sp>
        </mc:Choice>
        <mc:Fallback xmlns="">
          <p:sp>
            <p:nvSpPr>
              <p:cNvPr id="49" name="Rectangle 14"/>
              <p:cNvSpPr>
                <a:spLocks noRot="1" noChangeAspect="1" noMove="1" noResize="1" noEditPoints="1" noAdjustHandles="1" noChangeArrowheads="1" noChangeShapeType="1" noTextEdit="1"/>
              </p:cNvSpPr>
              <p:nvPr/>
            </p:nvSpPr>
            <p:spPr bwMode="auto">
              <a:xfrm>
                <a:off x="5721267" y="2246962"/>
                <a:ext cx="2406684" cy="613373"/>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14"/>
              <p:cNvSpPr>
                <a:spLocks noChangeArrowheads="1"/>
              </p:cNvSpPr>
              <p:nvPr/>
            </p:nvSpPr>
            <p:spPr bwMode="auto">
              <a:xfrm>
                <a:off x="5616116" y="2977103"/>
                <a:ext cx="3519618" cy="61337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smtClean="0">
                              <a:latin typeface="Cambria Math"/>
                            </a:rPr>
                          </m:ctrlPr>
                        </m:sSupPr>
                        <m:e>
                          <m:r>
                            <a:rPr lang="en-US" altLang="hu-HU" sz="3200" b="1" i="1" smtClean="0">
                              <a:latin typeface="Cambria Math"/>
                            </a:rPr>
                            <m:t>(</m:t>
                          </m:r>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m:t>
                          </m:r>
                          <m:r>
                            <a:rPr lang="en-US" altLang="hu-HU" sz="3200" i="1">
                              <a:latin typeface="Cambria Math"/>
                              <a:ea typeface="Cambria Math"/>
                            </a:rPr>
                            <m:t>1</m:t>
                          </m:r>
                        </m:sup>
                      </m:sSup>
                      <m:r>
                        <a:rPr lang="en-US" altLang="hu-HU" sz="3200" b="1" i="1" smtClean="0">
                          <a:latin typeface="Cambria Math"/>
                          <a:ea typeface="Cambria Math"/>
                        </a:rPr>
                        <m:t>)</m:t>
                      </m:r>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b="0" i="1" smtClean="0">
                          <a:latin typeface="Cambria Math"/>
                        </a:rPr>
                        <m:t>=</m:t>
                      </m:r>
                      <m:r>
                        <a:rPr lang="en-US" altLang="hu-HU" sz="3200" b="0" i="1" smtClean="0">
                          <a:latin typeface="Cambria Math"/>
                        </a:rPr>
                        <m:t>0</m:t>
                      </m:r>
                    </m:oMath>
                  </m:oMathPara>
                </a14:m>
                <a:endParaRPr lang="en-US" altLang="hu-HU" sz="3200" dirty="0">
                  <a:cs typeface="Times New Roman" pitchFamily="18" charset="0"/>
                </a:endParaRPr>
              </a:p>
            </p:txBody>
          </p:sp>
        </mc:Choice>
        <mc:Fallback xmlns="">
          <p:sp>
            <p:nvSpPr>
              <p:cNvPr id="50" name="Rectangle 14"/>
              <p:cNvSpPr>
                <a:spLocks noRot="1" noChangeAspect="1" noMove="1" noResize="1" noEditPoints="1" noAdjustHandles="1" noChangeArrowheads="1" noChangeShapeType="1" noTextEdit="1"/>
              </p:cNvSpPr>
              <p:nvPr/>
            </p:nvSpPr>
            <p:spPr bwMode="auto">
              <a:xfrm>
                <a:off x="5616116" y="2977103"/>
                <a:ext cx="3519618" cy="613373"/>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3301342" y="3063981"/>
                <a:ext cx="1032077" cy="613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ea typeface="Cambria Math"/>
                            </a:rPr>
                          </m:ctrlPr>
                        </m:sSupPr>
                        <m:e>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m:t>
                          </m:r>
                          <m:r>
                            <a:rPr lang="en-US" altLang="hu-HU" sz="3200" i="1">
                              <a:latin typeface="Cambria Math"/>
                              <a:ea typeface="Cambria Math"/>
                            </a:rPr>
                            <m:t>1</m:t>
                          </m:r>
                        </m:sup>
                      </m:sSup>
                    </m:oMath>
                  </m:oMathPara>
                </a14:m>
                <a:endParaRPr lang="en-US" sz="3200" dirty="0"/>
              </a:p>
            </p:txBody>
          </p:sp>
        </mc:Choice>
        <mc:Fallback xmlns="">
          <p:sp>
            <p:nvSpPr>
              <p:cNvPr id="51" name="Téglalap 50"/>
              <p:cNvSpPr>
                <a:spLocks noRot="1" noChangeAspect="1" noMove="1" noResize="1" noEditPoints="1" noAdjustHandles="1" noChangeArrowheads="1" noChangeShapeType="1" noTextEdit="1"/>
              </p:cNvSpPr>
              <p:nvPr/>
            </p:nvSpPr>
            <p:spPr>
              <a:xfrm>
                <a:off x="3301342" y="3063981"/>
                <a:ext cx="1032077" cy="61337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14"/>
              <p:cNvSpPr>
                <a:spLocks noChangeArrowheads="1"/>
              </p:cNvSpPr>
              <p:nvPr/>
            </p:nvSpPr>
            <p:spPr bwMode="auto">
              <a:xfrm>
                <a:off x="5728412" y="3635444"/>
                <a:ext cx="3501984" cy="62940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smtClean="0">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0" i="1" smtClean="0">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m:t>
                          </m:r>
                          <m:r>
                            <a:rPr lang="en-US" altLang="hu-HU" sz="3200" i="1">
                              <a:latin typeface="Cambria Math"/>
                              <a:ea typeface="Cambria Math"/>
                            </a:rPr>
                            <m:t>1</m:t>
                          </m:r>
                        </m:sup>
                      </m:sSup>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b="0" i="1" smtClean="0">
                          <a:latin typeface="Cambria Math"/>
                          <a:ea typeface="Cambria Math"/>
                        </a:rPr>
                        <m:t>)</m:t>
                      </m:r>
                      <m:r>
                        <a:rPr lang="en-US" altLang="hu-HU" sz="3200" b="0" i="1" smtClean="0">
                          <a:latin typeface="Cambria Math"/>
                        </a:rPr>
                        <m:t>=</m:t>
                      </m:r>
                      <m:r>
                        <a:rPr lang="en-US" altLang="hu-HU" sz="3200" b="0" i="1" smtClean="0">
                          <a:latin typeface="Cambria Math"/>
                        </a:rPr>
                        <m:t>0</m:t>
                      </m:r>
                    </m:oMath>
                  </m:oMathPara>
                </a14:m>
                <a:endParaRPr lang="en-US" altLang="hu-HU" sz="3200" dirty="0">
                  <a:cs typeface="Times New Roman" pitchFamily="18" charset="0"/>
                </a:endParaRPr>
              </a:p>
            </p:txBody>
          </p:sp>
        </mc:Choice>
        <mc:Fallback xmlns="">
          <p:sp>
            <p:nvSpPr>
              <p:cNvPr id="52" name="Rectangle 14"/>
              <p:cNvSpPr>
                <a:spLocks noRot="1" noChangeAspect="1" noMove="1" noResize="1" noEditPoints="1" noAdjustHandles="1" noChangeArrowheads="1" noChangeShapeType="1" noTextEdit="1"/>
              </p:cNvSpPr>
              <p:nvPr/>
            </p:nvSpPr>
            <p:spPr bwMode="auto">
              <a:xfrm>
                <a:off x="5728412" y="3635444"/>
                <a:ext cx="3501984" cy="629403"/>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14"/>
              <p:cNvSpPr>
                <a:spLocks noChangeArrowheads="1"/>
              </p:cNvSpPr>
              <p:nvPr/>
            </p:nvSpPr>
            <p:spPr bwMode="auto">
              <a:xfrm>
                <a:off x="5708980" y="4316177"/>
                <a:ext cx="225542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smtClean="0">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i="1">
                              <a:latin typeface="Cambria Math"/>
                              <a:ea typeface="Cambria Math"/>
                            </a:rPr>
                          </m:ctrlPr>
                        </m:sSupPr>
                        <m:e>
                          <m:r>
                            <a:rPr lang="en-US" altLang="hu-HU" sz="3200" i="1">
                              <a:latin typeface="Cambria Math"/>
                              <a:ea typeface="Cambria Math"/>
                            </a:rPr>
                            <m:t>∙</m:t>
                          </m:r>
                          <m:r>
                            <a:rPr lang="en-US" altLang="hu-HU" sz="3200" b="1" i="1">
                              <a:latin typeface="Cambria Math"/>
                              <a:ea typeface="Cambria Math"/>
                            </a:rPr>
                            <m:t>𝒏</m:t>
                          </m:r>
                        </m:e>
                        <m:sup>
                          <m:r>
                            <a:rPr lang="en-US" altLang="hu-HU" sz="3200" b="1" i="1">
                              <a:latin typeface="Cambria Math"/>
                              <a:ea typeface="Cambria Math"/>
                            </a:rPr>
                            <m:t>∗</m:t>
                          </m:r>
                          <m:r>
                            <a:rPr lang="en-US" altLang="hu-HU" sz="3200" i="1">
                              <a:latin typeface="Cambria Math"/>
                              <a:ea typeface="Cambria Math"/>
                            </a:rPr>
                            <m:t>𝑇</m:t>
                          </m:r>
                        </m:sup>
                      </m:sSup>
                      <m:r>
                        <a:rPr lang="en-US" altLang="hu-HU" sz="3200" b="0" i="1" smtClean="0">
                          <a:latin typeface="Cambria Math"/>
                        </a:rPr>
                        <m:t>=</m:t>
                      </m:r>
                      <m:r>
                        <a:rPr lang="en-US" altLang="hu-HU" sz="3200" b="0" i="1" smtClean="0">
                          <a:latin typeface="Cambria Math"/>
                        </a:rPr>
                        <m:t>0</m:t>
                      </m:r>
                    </m:oMath>
                  </m:oMathPara>
                </a14:m>
                <a:endParaRPr lang="en-US" altLang="hu-HU" sz="3200" dirty="0">
                  <a:cs typeface="Times New Roman" pitchFamily="18" charset="0"/>
                </a:endParaRPr>
              </a:p>
            </p:txBody>
          </p:sp>
        </mc:Choice>
        <mc:Fallback xmlns="">
          <p:sp>
            <p:nvSpPr>
              <p:cNvPr id="53" name="Rectangle 14"/>
              <p:cNvSpPr>
                <a:spLocks noRot="1" noChangeAspect="1" noMove="1" noResize="1" noEditPoints="1" noAdjustHandles="1" noChangeArrowheads="1" noChangeShapeType="1" noTextEdit="1"/>
              </p:cNvSpPr>
              <p:nvPr/>
            </p:nvSpPr>
            <p:spPr bwMode="auto">
              <a:xfrm>
                <a:off x="5708980" y="4316177"/>
                <a:ext cx="2255426" cy="584775"/>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9" grpId="0"/>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abadkézi sokszög 2"/>
          <p:cNvSpPr/>
          <p:nvPr/>
        </p:nvSpPr>
        <p:spPr>
          <a:xfrm>
            <a:off x="6302935" y="356776"/>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ím 1"/>
          <p:cNvSpPr>
            <a:spLocks noGrp="1"/>
          </p:cNvSpPr>
          <p:nvPr>
            <p:ph type="title"/>
          </p:nvPr>
        </p:nvSpPr>
        <p:spPr>
          <a:xfrm>
            <a:off x="147456" y="0"/>
            <a:ext cx="4875707" cy="1143000"/>
          </a:xfrm>
        </p:spPr>
        <p:txBody>
          <a:bodyPr/>
          <a:lstStyle/>
          <a:p>
            <a:r>
              <a:rPr lang="hu-HU" dirty="0" err="1" smtClean="0">
                <a:solidFill>
                  <a:srgbClr val="FF0000"/>
                </a:solidFill>
              </a:rPr>
              <a:t>Central</a:t>
            </a:r>
            <a:r>
              <a:rPr lang="hu-HU" dirty="0" smtClean="0">
                <a:solidFill>
                  <a:srgbClr val="FF0000"/>
                </a:solidFill>
              </a:rPr>
              <a:t> projection</a:t>
            </a:r>
            <a:endParaRPr lang="en-US" dirty="0"/>
          </a:p>
        </p:txBody>
      </p:sp>
      <p:sp>
        <p:nvSpPr>
          <p:cNvPr id="5" name="Line 1027"/>
          <p:cNvSpPr>
            <a:spLocks noChangeShapeType="1"/>
          </p:cNvSpPr>
          <p:nvPr/>
        </p:nvSpPr>
        <p:spPr bwMode="auto">
          <a:xfrm flipV="1">
            <a:off x="5694465" y="288906"/>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 name="Line 1028"/>
          <p:cNvSpPr>
            <a:spLocks noChangeShapeType="1"/>
          </p:cNvSpPr>
          <p:nvPr/>
        </p:nvSpPr>
        <p:spPr bwMode="auto">
          <a:xfrm>
            <a:off x="5694465" y="1837077"/>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 name="Line 1031"/>
          <p:cNvSpPr>
            <a:spLocks noChangeShapeType="1"/>
          </p:cNvSpPr>
          <p:nvPr/>
        </p:nvSpPr>
        <p:spPr bwMode="auto">
          <a:xfrm flipH="1">
            <a:off x="5694465" y="617878"/>
            <a:ext cx="2570038"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 name="Oval 1032"/>
          <p:cNvSpPr>
            <a:spLocks noChangeArrowheads="1"/>
          </p:cNvSpPr>
          <p:nvPr/>
        </p:nvSpPr>
        <p:spPr bwMode="auto">
          <a:xfrm>
            <a:off x="6815269" y="118937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9" name="Rectangle 1048"/>
              <p:cNvSpPr>
                <a:spLocks noChangeArrowheads="1"/>
              </p:cNvSpPr>
              <p:nvPr/>
            </p:nvSpPr>
            <p:spPr bwMode="auto">
              <a:xfrm>
                <a:off x="143508" y="1248205"/>
                <a:ext cx="4235518" cy="106048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altLang="hu-HU" sz="2800" b="0" i="1" smtClean="0">
                              <a:latin typeface="Cambria Math"/>
                            </a:rPr>
                          </m:ctrlPr>
                        </m:dPr>
                        <m:e>
                          <m:sSup>
                            <m:sSupPr>
                              <m:ctrlPr>
                                <a:rPr lang="en-US" altLang="hu-HU" sz="2800" b="0" i="1" smtClean="0">
                                  <a:latin typeface="Cambria Math"/>
                                </a:rPr>
                              </m:ctrlPr>
                            </m:sSupPr>
                            <m:e>
                              <m:r>
                                <a:rPr lang="en-US" altLang="hu-HU" sz="2800" b="0" i="1" smtClean="0">
                                  <a:latin typeface="Cambria Math"/>
                                </a:rPr>
                                <m:t>𝑥</m:t>
                              </m:r>
                            </m:e>
                            <m:sup>
                              <m:r>
                                <a:rPr lang="en-US" altLang="hu-HU" sz="2800" b="0" i="1" smtClean="0">
                                  <a:latin typeface="Cambria Math"/>
                                </a:rPr>
                                <m:t>′</m:t>
                              </m:r>
                            </m:sup>
                          </m:sSup>
                          <m:r>
                            <a:rPr lang="en-US" altLang="hu-HU" sz="2800" b="0" i="1" smtClean="0">
                              <a:latin typeface="Cambria Math"/>
                            </a:rPr>
                            <m:t>,</m:t>
                          </m:r>
                          <m:sSup>
                            <m:sSupPr>
                              <m:ctrlPr>
                                <a:rPr lang="en-US" altLang="hu-HU" sz="2800" b="0" i="1" smtClean="0">
                                  <a:latin typeface="Cambria Math"/>
                                </a:rPr>
                              </m:ctrlPr>
                            </m:sSupPr>
                            <m:e>
                              <m:r>
                                <a:rPr lang="en-US" altLang="hu-HU" sz="2800" b="0" i="1" smtClean="0">
                                  <a:latin typeface="Cambria Math"/>
                                </a:rPr>
                                <m:t>𝑦</m:t>
                              </m:r>
                            </m:e>
                            <m:sup>
                              <m:r>
                                <a:rPr lang="en-US" altLang="hu-HU" sz="2800" b="0" i="1" smtClean="0">
                                  <a:latin typeface="Cambria Math"/>
                                </a:rPr>
                                <m:t>′</m:t>
                              </m:r>
                            </m:sup>
                          </m:sSup>
                          <m:r>
                            <a:rPr lang="en-US" altLang="hu-HU" sz="2800" b="0" i="1" smtClean="0">
                              <a:latin typeface="Cambria Math"/>
                            </a:rPr>
                            <m:t>,</m:t>
                          </m:r>
                          <m:sSup>
                            <m:sSupPr>
                              <m:ctrlPr>
                                <a:rPr lang="en-US" altLang="hu-HU" sz="2800" b="0" i="1" smtClean="0">
                                  <a:latin typeface="Cambria Math"/>
                                </a:rPr>
                              </m:ctrlPr>
                            </m:sSupPr>
                            <m:e>
                              <m:r>
                                <a:rPr lang="en-US" altLang="hu-HU" sz="2800" b="0" i="1" smtClean="0">
                                  <a:latin typeface="Cambria Math"/>
                                </a:rPr>
                                <m:t>𝑧</m:t>
                              </m:r>
                            </m:e>
                            <m:sup>
                              <m:r>
                                <a:rPr lang="en-US" altLang="hu-HU" sz="2800" b="0" i="1" smtClean="0">
                                  <a:latin typeface="Cambria Math"/>
                                </a:rPr>
                                <m:t>′</m:t>
                              </m:r>
                            </m:sup>
                          </m:sSup>
                        </m:e>
                      </m:d>
                      <m:r>
                        <a:rPr lang="en-US" altLang="hu-HU" sz="2800" b="0" i="1" smtClean="0">
                          <a:latin typeface="Cambria Math"/>
                        </a:rPr>
                        <m:t>=</m:t>
                      </m:r>
                      <m:d>
                        <m:dPr>
                          <m:ctrlPr>
                            <a:rPr lang="en-US" altLang="hu-HU" sz="2800" b="0" i="1" smtClean="0">
                              <a:latin typeface="Cambria Math"/>
                            </a:rPr>
                          </m:ctrlPr>
                        </m:dPr>
                        <m:e>
                          <m:r>
                            <a:rPr lang="en-US" altLang="hu-HU" sz="2800" b="0" i="1" smtClean="0">
                              <a:latin typeface="Cambria Math"/>
                            </a:rPr>
                            <m:t>𝑥</m:t>
                          </m:r>
                          <m:f>
                            <m:fPr>
                              <m:ctrlPr>
                                <a:rPr lang="en-US" altLang="hu-HU" sz="2800" b="0" i="1" smtClean="0">
                                  <a:latin typeface="Cambria Math"/>
                                </a:rPr>
                              </m:ctrlPr>
                            </m:fPr>
                            <m:num>
                              <m:r>
                                <a:rPr lang="en-US" altLang="hu-HU" sz="2800" b="0" i="1" smtClean="0">
                                  <a:latin typeface="Cambria Math"/>
                                </a:rPr>
                                <m:t>𝑑</m:t>
                              </m:r>
                            </m:num>
                            <m:den>
                              <m:r>
                                <a:rPr lang="en-US" altLang="hu-HU" sz="2800" b="0" i="1" smtClean="0">
                                  <a:latin typeface="Cambria Math"/>
                                </a:rPr>
                                <m:t>𝑧</m:t>
                              </m:r>
                            </m:den>
                          </m:f>
                          <m:r>
                            <a:rPr lang="en-US" altLang="hu-HU" sz="2800" b="0" i="1" smtClean="0">
                              <a:latin typeface="Cambria Math"/>
                            </a:rPr>
                            <m:t>,</m:t>
                          </m:r>
                          <m:r>
                            <a:rPr lang="en-US" altLang="hu-HU" sz="2800" b="0" i="1" smtClean="0">
                              <a:latin typeface="Cambria Math"/>
                            </a:rPr>
                            <m:t>𝑦</m:t>
                          </m:r>
                          <m:f>
                            <m:fPr>
                              <m:ctrlPr>
                                <a:rPr lang="en-US" altLang="hu-HU" sz="2800" i="1">
                                  <a:latin typeface="Cambria Math"/>
                                </a:rPr>
                              </m:ctrlPr>
                            </m:fPr>
                            <m:num>
                              <m:r>
                                <a:rPr lang="en-US" altLang="hu-HU" sz="2800" i="1">
                                  <a:latin typeface="Cambria Math"/>
                                </a:rPr>
                                <m:t>𝑑</m:t>
                              </m:r>
                            </m:num>
                            <m:den>
                              <m:r>
                                <a:rPr lang="en-US" altLang="hu-HU" sz="2800" i="1">
                                  <a:latin typeface="Cambria Math"/>
                                </a:rPr>
                                <m:t>𝑧</m:t>
                              </m:r>
                            </m:den>
                          </m:f>
                          <m:r>
                            <a:rPr lang="en-US" altLang="hu-HU" sz="2800" b="0" i="1" smtClean="0">
                              <a:latin typeface="Cambria Math"/>
                            </a:rPr>
                            <m:t>,</m:t>
                          </m:r>
                          <m:r>
                            <a:rPr lang="en-US" altLang="hu-HU" sz="2800" b="0" i="1" smtClean="0">
                              <a:latin typeface="Cambria Math"/>
                            </a:rPr>
                            <m:t>𝑑</m:t>
                          </m:r>
                        </m:e>
                      </m:d>
                    </m:oMath>
                  </m:oMathPara>
                </a14:m>
                <a:endParaRPr lang="hu-HU" altLang="hu-HU" sz="2800" dirty="0"/>
              </a:p>
            </p:txBody>
          </p:sp>
        </mc:Choice>
        <mc:Fallback xmlns="">
          <p:sp>
            <p:nvSpPr>
              <p:cNvPr id="9" name="Rectangle 1048"/>
              <p:cNvSpPr>
                <a:spLocks noRot="1" noChangeAspect="1" noMove="1" noResize="1" noEditPoints="1" noAdjustHandles="1" noChangeArrowheads="1" noChangeShapeType="1" noTextEdit="1"/>
              </p:cNvSpPr>
              <p:nvPr/>
            </p:nvSpPr>
            <p:spPr bwMode="auto">
              <a:xfrm>
                <a:off x="143508" y="1248205"/>
                <a:ext cx="4235518" cy="106048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0" name="Oval 1030"/>
          <p:cNvSpPr>
            <a:spLocks noChangeArrowheads="1"/>
          </p:cNvSpPr>
          <p:nvPr/>
        </p:nvSpPr>
        <p:spPr bwMode="auto">
          <a:xfrm>
            <a:off x="8188303" y="54167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1" name="Line 1028"/>
          <p:cNvSpPr>
            <a:spLocks noChangeShapeType="1"/>
          </p:cNvSpPr>
          <p:nvPr/>
        </p:nvSpPr>
        <p:spPr bwMode="auto">
          <a:xfrm>
            <a:off x="5694465" y="1837078"/>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12" name="Egyenes összekötő 11"/>
          <p:cNvCxnSpPr/>
          <p:nvPr/>
        </p:nvCxnSpPr>
        <p:spPr>
          <a:xfrm>
            <a:off x="6684720" y="1729066"/>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églalap 12"/>
              <p:cNvSpPr/>
              <p:nvPr/>
            </p:nvSpPr>
            <p:spPr>
              <a:xfrm>
                <a:off x="6476715" y="1841741"/>
                <a:ext cx="44929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dirty="0" smtClean="0">
                          <a:latin typeface="Cambria Math"/>
                        </a:rPr>
                        <m:t>𝑑</m:t>
                      </m:r>
                    </m:oMath>
                  </m:oMathPara>
                </a14:m>
                <a:endParaRPr lang="en-US" dirty="0"/>
              </a:p>
            </p:txBody>
          </p:sp>
        </mc:Choice>
        <mc:Fallback xmlns="">
          <p:sp>
            <p:nvSpPr>
              <p:cNvPr id="13" name="Téglalap 12"/>
              <p:cNvSpPr>
                <a:spLocks noRot="1" noChangeAspect="1" noMove="1" noResize="1" noEditPoints="1" noAdjustHandles="1" noChangeArrowheads="1" noChangeShapeType="1" noTextEdit="1"/>
              </p:cNvSpPr>
              <p:nvPr/>
            </p:nvSpPr>
            <p:spPr>
              <a:xfrm>
                <a:off x="6476715" y="1841741"/>
                <a:ext cx="449290"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7485836" y="41034"/>
                <a:ext cx="14270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hu-HU" sz="2800" i="1" smtClean="0">
                              <a:latin typeface="Cambria Math"/>
                            </a:rPr>
                          </m:ctrlPr>
                        </m:dPr>
                        <m:e>
                          <m:r>
                            <a:rPr lang="en-US" altLang="hu-HU" sz="2800" b="0" i="1" smtClean="0">
                              <a:latin typeface="Cambria Math"/>
                            </a:rPr>
                            <m:t>𝑥</m:t>
                          </m:r>
                          <m:r>
                            <a:rPr lang="en-US" altLang="hu-HU" sz="2800" i="1">
                              <a:latin typeface="Cambria Math"/>
                            </a:rPr>
                            <m:t>,</m:t>
                          </m:r>
                          <m:r>
                            <a:rPr lang="en-US" altLang="hu-HU" sz="2800" b="0" i="1" smtClean="0">
                              <a:latin typeface="Cambria Math"/>
                            </a:rPr>
                            <m:t>𝑦</m:t>
                          </m:r>
                          <m:r>
                            <a:rPr lang="en-US" altLang="hu-HU" sz="2800" i="1">
                              <a:latin typeface="Cambria Math"/>
                            </a:rPr>
                            <m:t>,</m:t>
                          </m:r>
                          <m:r>
                            <a:rPr lang="en-US" altLang="hu-HU" sz="2800" b="0" i="1" smtClean="0">
                              <a:latin typeface="Cambria Math"/>
                            </a:rPr>
                            <m:t>𝑧</m:t>
                          </m:r>
                        </m:e>
                      </m:d>
                    </m:oMath>
                  </m:oMathPara>
                </a14:m>
                <a:endParaRPr lang="en-US" sz="2800" dirty="0"/>
              </a:p>
            </p:txBody>
          </p:sp>
        </mc:Choice>
        <mc:Fallback xmlns="">
          <p:sp>
            <p:nvSpPr>
              <p:cNvPr id="14" name="Téglalap 13"/>
              <p:cNvSpPr>
                <a:spLocks noRot="1" noChangeAspect="1" noMove="1" noResize="1" noEditPoints="1" noAdjustHandles="1" noChangeArrowheads="1" noChangeShapeType="1" noTextEdit="1"/>
              </p:cNvSpPr>
              <p:nvPr/>
            </p:nvSpPr>
            <p:spPr>
              <a:xfrm>
                <a:off x="7485836" y="41034"/>
                <a:ext cx="142705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048"/>
              <p:cNvSpPr>
                <a:spLocks noChangeArrowheads="1"/>
              </p:cNvSpPr>
              <p:nvPr/>
            </p:nvSpPr>
            <p:spPr bwMode="auto">
              <a:xfrm>
                <a:off x="71500" y="2630497"/>
                <a:ext cx="5652125" cy="9142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altLang="hu-HU" b="0" i="1" smtClean="0">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m:t>
                          </m:r>
                          <m:r>
                            <a:rPr lang="en-US" altLang="hu-HU" i="1">
                              <a:latin typeface="Cambria Math"/>
                            </a:rPr>
                            <m:t>1</m:t>
                          </m:r>
                        </m:e>
                      </m:d>
                      <m:r>
                        <a:rPr lang="en-US" altLang="hu-HU" b="0" i="1" smtClean="0">
                          <a:latin typeface="Cambria Math"/>
                        </a:rPr>
                        <m:t>=</m:t>
                      </m:r>
                      <m:d>
                        <m:dPr>
                          <m:begChr m:val="["/>
                          <m:endChr m:val="]"/>
                          <m:ctrlPr>
                            <a:rPr lang="en-US" altLang="hu-HU" b="0" i="1" smtClean="0">
                              <a:latin typeface="Cambria Math"/>
                            </a:rPr>
                          </m:ctrlPr>
                        </m:dPr>
                        <m:e>
                          <m:r>
                            <a:rPr lang="en-US" altLang="hu-HU" i="1">
                              <a:latin typeface="Cambria Math"/>
                            </a:rPr>
                            <m:t>𝑥</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𝑦</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𝑑</m:t>
                          </m:r>
                          <m:r>
                            <a:rPr lang="en-US" altLang="hu-HU" i="1">
                              <a:latin typeface="Cambria Math"/>
                            </a:rPr>
                            <m:t>,</m:t>
                          </m:r>
                          <m:r>
                            <a:rPr lang="en-US" altLang="hu-HU" i="1">
                              <a:latin typeface="Cambria Math"/>
                            </a:rPr>
                            <m:t>1</m:t>
                          </m:r>
                        </m:e>
                      </m:d>
                      <m:r>
                        <a:rPr lang="en-US" altLang="hu-HU" b="0" i="1" smtClean="0">
                          <a:latin typeface="Cambria Math"/>
                          <a:ea typeface="Cambria Math"/>
                        </a:rPr>
                        <m:t>~</m:t>
                      </m:r>
                      <m:d>
                        <m:dPr>
                          <m:begChr m:val="["/>
                          <m:endChr m:val="]"/>
                          <m:ctrlPr>
                            <a:rPr lang="en-US" altLang="hu-HU" b="0" i="1" smtClean="0">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oMath>
                  </m:oMathPara>
                </a14:m>
                <a:endParaRPr lang="hu-HU" altLang="hu-HU" dirty="0"/>
              </a:p>
            </p:txBody>
          </p:sp>
        </mc:Choice>
        <mc:Fallback xmlns="">
          <p:sp>
            <p:nvSpPr>
              <p:cNvPr id="15" name="Rectangle 1048"/>
              <p:cNvSpPr>
                <a:spLocks noRot="1" noChangeAspect="1" noMove="1" noResize="1" noEditPoints="1" noAdjustHandles="1" noChangeArrowheads="1" noChangeShapeType="1" noTextEdit="1"/>
              </p:cNvSpPr>
              <p:nvPr/>
            </p:nvSpPr>
            <p:spPr bwMode="auto">
              <a:xfrm>
                <a:off x="71500" y="2630497"/>
                <a:ext cx="5652125" cy="91422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6027830" y="2399665"/>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6027830" y="2399665"/>
                <a:ext cx="43441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5256076" y="231490"/>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5256076" y="231490"/>
                <a:ext cx="438389" cy="461665"/>
              </a:xfrm>
              <a:prstGeom prst="rect">
                <a:avLst/>
              </a:prstGeom>
              <a:blipFill rotWithShape="1">
                <a:blip r:embed="rId7"/>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7666657" y="1828164"/>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18" name="Téglalap 17"/>
              <p:cNvSpPr>
                <a:spLocks noRot="1" noChangeAspect="1" noMove="1" noResize="1" noEditPoints="1" noAdjustHandles="1" noChangeArrowheads="1" noChangeShapeType="1" noTextEdit="1"/>
              </p:cNvSpPr>
              <p:nvPr/>
            </p:nvSpPr>
            <p:spPr>
              <a:xfrm>
                <a:off x="7666657" y="1828164"/>
                <a:ext cx="415947"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048"/>
              <p:cNvSpPr>
                <a:spLocks noChangeArrowheads="1"/>
              </p:cNvSpPr>
              <p:nvPr/>
            </p:nvSpPr>
            <p:spPr bwMode="auto">
              <a:xfrm>
                <a:off x="113082" y="3571259"/>
                <a:ext cx="7218258"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
                    </m:oMathParaPr>
                    <m:oMath xmlns:m="http://schemas.openxmlformats.org/officeDocument/2006/math">
                      <m:d>
                        <m:dPr>
                          <m:begChr m:val="["/>
                          <m:endChr m:val="]"/>
                          <m:ctrlPr>
                            <a:rPr lang="en-US" altLang="hu-HU" i="1" smtClean="0">
                              <a:latin typeface="Cambria Math"/>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r>
                            <a:rPr lang="en-US" altLang="hu-HU" i="1">
                              <a:latin typeface="Cambria Math"/>
                            </a:rPr>
                            <m:t>,</m:t>
                          </m:r>
                          <m:r>
                            <a:rPr lang="en-US" altLang="hu-HU" i="1">
                              <a:latin typeface="Cambria Math"/>
                            </a:rPr>
                            <m:t>1</m:t>
                          </m:r>
                        </m:e>
                      </m:d>
                      <m:d>
                        <m:dPr>
                          <m:begChr m:val="["/>
                          <m:endChr m:val="]"/>
                          <m:ctrlPr>
                            <a:rPr lang="en-US" altLang="hu-HU" b="0" i="1" smtClean="0">
                              <a:latin typeface="Cambria Math"/>
                            </a:rPr>
                          </m:ctrlPr>
                        </m:dPr>
                        <m:e>
                          <m:m>
                            <m:mPr>
                              <m:mcs>
                                <m:mc>
                                  <m:mcPr>
                                    <m:count m:val="2"/>
                                    <m:mcJc m:val="center"/>
                                  </m:mcPr>
                                </m:mc>
                              </m:mcs>
                              <m:ctrlPr>
                                <a:rPr lang="en-US" altLang="hu-HU" b="0" i="1" smtClean="0">
                                  <a:latin typeface="Cambria Math"/>
                                </a:rPr>
                              </m:ctrlPr>
                            </m:mPr>
                            <m:mr>
                              <m:e>
                                <m:m>
                                  <m:mPr>
                                    <m:mcs>
                                      <m:mc>
                                        <m:mcPr>
                                          <m:count m:val="2"/>
                                          <m:mcJc m:val="center"/>
                                        </m:mcPr>
                                      </m:mc>
                                    </m:mcs>
                                    <m:ctrlPr>
                                      <a:rPr lang="en-US" altLang="hu-HU" b="0" i="1" smtClean="0">
                                        <a:latin typeface="Cambria Math"/>
                                      </a:rPr>
                                    </m:ctrlPr>
                                  </m:mPr>
                                  <m:mr>
                                    <m:e>
                                      <m:r>
                                        <m:rPr>
                                          <m:brk m:alnAt="7"/>
                                        </m:rPr>
                                        <a:rPr lang="en-US" altLang="hu-HU" b="0" i="1" smtClean="0">
                                          <a:latin typeface="Cambria Math"/>
                                        </a:rPr>
                                        <m:t>1</m:t>
                                      </m:r>
                                    </m:e>
                                    <m:e>
                                      <m:r>
                                        <a:rPr lang="en-US" altLang="hu-HU" b="0" i="1" smtClean="0">
                                          <a:latin typeface="Cambria Math"/>
                                        </a:rPr>
                                        <m:t>0</m:t>
                                      </m:r>
                                    </m:e>
                                  </m:mr>
                                  <m:mr>
                                    <m:e>
                                      <m:r>
                                        <a:rPr lang="en-US" altLang="hu-HU" b="0" i="1" smtClean="0">
                                          <a:latin typeface="Cambria Math"/>
                                        </a:rPr>
                                        <m:t>0</m:t>
                                      </m:r>
                                    </m:e>
                                    <m:e>
                                      <m:r>
                                        <a:rPr lang="en-US" altLang="hu-HU" b="0" i="1" smtClean="0">
                                          <a:latin typeface="Cambria Math"/>
                                        </a:rPr>
                                        <m:t>1</m:t>
                                      </m:r>
                                    </m:e>
                                  </m:mr>
                                </m:m>
                              </m:e>
                              <m:e>
                                <m:m>
                                  <m:mPr>
                                    <m:mcs>
                                      <m:mc>
                                        <m:mcPr>
                                          <m:count m:val="2"/>
                                          <m:mcJc m:val="center"/>
                                        </m:mcPr>
                                      </m:mc>
                                    </m:mcs>
                                    <m:ctrlPr>
                                      <a:rPr lang="en-US" altLang="hu-HU" b="0" i="1" smtClean="0">
                                        <a:latin typeface="Cambria Math"/>
                                      </a:rPr>
                                    </m:ctrlPr>
                                  </m:mPr>
                                  <m:mr>
                                    <m:e>
                                      <m:r>
                                        <m:rPr>
                                          <m:brk m:alnAt="7"/>
                                        </m:rPr>
                                        <a:rPr lang="en-US" altLang="hu-HU" b="0" i="1" smtClean="0">
                                          <a:latin typeface="Cambria Math"/>
                                        </a:rPr>
                                        <m:t>0</m:t>
                                      </m:r>
                                    </m:e>
                                    <m:e>
                                      <m:r>
                                        <a:rPr lang="en-US" altLang="hu-HU" b="0" i="1" smtClean="0">
                                          <a:latin typeface="Cambria Math"/>
                                        </a:rPr>
                                        <m:t>0</m:t>
                                      </m:r>
                                      <m:r>
                                        <a:rPr lang="en-US" altLang="hu-HU" b="0" i="1" smtClean="0">
                                          <a:latin typeface="Cambria Math"/>
                                        </a:rPr>
                                        <m:t>    </m:t>
                                      </m:r>
                                    </m:e>
                                  </m:mr>
                                  <m:mr>
                                    <m:e>
                                      <m:r>
                                        <a:rPr lang="en-US" altLang="hu-HU" b="0" i="1" smtClean="0">
                                          <a:latin typeface="Cambria Math"/>
                                        </a:rPr>
                                        <m:t>0</m:t>
                                      </m:r>
                                    </m:e>
                                    <m:e>
                                      <m:r>
                                        <a:rPr lang="en-US" altLang="hu-HU" b="0" i="1" smtClean="0">
                                          <a:latin typeface="Cambria Math"/>
                                        </a:rPr>
                                        <m:t>0</m:t>
                                      </m:r>
                                      <m:r>
                                        <a:rPr lang="en-US" altLang="hu-HU" b="0" i="1" smtClean="0">
                                          <a:latin typeface="Cambria Math"/>
                                        </a:rPr>
                                        <m:t>    </m:t>
                                      </m:r>
                                    </m:e>
                                  </m:mr>
                                </m:m>
                              </m:e>
                            </m:mr>
                            <m:mr>
                              <m:e>
                                <m:m>
                                  <m:mPr>
                                    <m:mcs>
                                      <m:mc>
                                        <m:mcPr>
                                          <m:count m:val="2"/>
                                          <m:mcJc m:val="center"/>
                                        </m:mcPr>
                                      </m:mc>
                                    </m:mcs>
                                    <m:ctrlPr>
                                      <a:rPr lang="en-US" altLang="hu-HU" b="0" i="1" smtClean="0">
                                        <a:latin typeface="Cambria Math"/>
                                      </a:rPr>
                                    </m:ctrlPr>
                                  </m:mPr>
                                  <m:mr>
                                    <m:e>
                                      <m:r>
                                        <m:rPr>
                                          <m:brk m:alnAt="7"/>
                                        </m:rPr>
                                        <a:rPr lang="en-US" altLang="hu-HU" b="0" i="1" smtClean="0">
                                          <a:latin typeface="Cambria Math"/>
                                        </a:rPr>
                                        <m:t>0</m:t>
                                      </m:r>
                                    </m:e>
                                    <m:e>
                                      <m:r>
                                        <a:rPr lang="en-US" altLang="hu-HU" b="0" i="1" smtClean="0">
                                          <a:latin typeface="Cambria Math"/>
                                        </a:rPr>
                                        <m:t>0</m:t>
                                      </m:r>
                                    </m:e>
                                  </m:mr>
                                  <m:mr>
                                    <m:e>
                                      <m:r>
                                        <a:rPr lang="en-US" altLang="hu-HU" b="0" i="1" smtClean="0">
                                          <a:latin typeface="Cambria Math"/>
                                        </a:rPr>
                                        <m:t>0</m:t>
                                      </m:r>
                                    </m:e>
                                    <m:e>
                                      <m:r>
                                        <a:rPr lang="en-US" altLang="hu-HU" b="0" i="1" smtClean="0">
                                          <a:latin typeface="Cambria Math"/>
                                        </a:rPr>
                                        <m:t>0</m:t>
                                      </m:r>
                                    </m:e>
                                  </m:mr>
                                </m:m>
                              </m:e>
                              <m:e>
                                <m:m>
                                  <m:mPr>
                                    <m:mcs>
                                      <m:mc>
                                        <m:mcPr>
                                          <m:count m:val="2"/>
                                          <m:mcJc m:val="center"/>
                                        </m:mcPr>
                                      </m:mc>
                                    </m:mcs>
                                    <m:ctrlPr>
                                      <a:rPr lang="en-US" altLang="hu-HU" b="0" i="1" smtClean="0">
                                        <a:latin typeface="Cambria Math"/>
                                      </a:rPr>
                                    </m:ctrlPr>
                                  </m:mPr>
                                  <m:mr>
                                    <m:e>
                                      <m:r>
                                        <m:rPr>
                                          <m:brk m:alnAt="7"/>
                                        </m:rPr>
                                        <a:rPr lang="en-US" altLang="hu-HU" b="0" i="1" smtClean="0">
                                          <a:latin typeface="Cambria Math"/>
                                        </a:rPr>
                                        <m:t>1</m:t>
                                      </m:r>
                                    </m:e>
                                    <m:e>
                                      <m:r>
                                        <a:rPr lang="en-US" altLang="hu-HU" b="0" i="1" smtClean="0">
                                          <a:latin typeface="Cambria Math"/>
                                        </a:rPr>
                                        <m:t>1</m:t>
                                      </m:r>
                                      <m:r>
                                        <a:rPr lang="en-US" altLang="hu-HU" b="0" i="1" smtClean="0">
                                          <a:latin typeface="Cambria Math"/>
                                        </a:rPr>
                                        <m:t>/</m:t>
                                      </m:r>
                                      <m:r>
                                        <a:rPr lang="en-US" altLang="hu-HU" b="0" i="1" smtClean="0">
                                          <a:latin typeface="Cambria Math"/>
                                        </a:rPr>
                                        <m:t>𝑑</m:t>
                                      </m:r>
                                    </m:e>
                                  </m:mr>
                                  <m:mr>
                                    <m:e>
                                      <m:r>
                                        <a:rPr lang="en-US" altLang="hu-HU" b="0" i="1" smtClean="0">
                                          <a:latin typeface="Cambria Math"/>
                                        </a:rPr>
                                        <m:t>0</m:t>
                                      </m:r>
                                    </m:e>
                                    <m:e>
                                      <m:r>
                                        <a:rPr lang="en-US" altLang="hu-HU" b="0" i="1" smtClean="0">
                                          <a:latin typeface="Cambria Math"/>
                                        </a:rPr>
                                        <m:t>0</m:t>
                                      </m:r>
                                      <m:r>
                                        <a:rPr lang="en-US" altLang="hu-HU" b="0" i="1" smtClean="0">
                                          <a:latin typeface="Cambria Math"/>
                                        </a:rPr>
                                        <m:t>    </m:t>
                                      </m:r>
                                    </m:e>
                                  </m:mr>
                                </m:m>
                              </m:e>
                            </m:mr>
                          </m:m>
                        </m:e>
                      </m:d>
                      <m:r>
                        <a:rPr lang="en-US" altLang="hu-HU" b="0" i="1" smtClean="0">
                          <a:latin typeface="Cambria Math"/>
                        </a:rPr>
                        <m:t>=</m:t>
                      </m:r>
                      <m:d>
                        <m:dPr>
                          <m:begChr m:val="["/>
                          <m:endChr m:val="]"/>
                          <m:ctrlPr>
                            <a:rPr lang="en-US" altLang="hu-HU" b="0" i="1" smtClean="0">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r>
                        <a:rPr lang="en-US" altLang="hu-HU" i="1">
                          <a:latin typeface="Cambria Math"/>
                          <a:ea typeface="Cambria Math"/>
                        </a:rPr>
                        <m:t>~</m:t>
                      </m:r>
                      <m:r>
                        <a:rPr lang="hu-HU" altLang="hu-HU" b="0" i="1" smtClean="0">
                          <a:latin typeface="Cambria Math"/>
                          <a:ea typeface="Cambria Math"/>
                        </a:rPr>
                        <m:t> </m:t>
                      </m:r>
                      <m:d>
                        <m:dPr>
                          <m:begChr m:val="["/>
                          <m:endChr m:val="]"/>
                          <m:ctrlPr>
                            <a:rPr lang="en-US" altLang="hu-HU" i="1">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m:t>
                          </m:r>
                          <m:r>
                            <a:rPr lang="en-US" altLang="hu-HU" i="1">
                              <a:latin typeface="Cambria Math"/>
                            </a:rPr>
                            <m:t>1</m:t>
                          </m:r>
                        </m:e>
                      </m:d>
                    </m:oMath>
                  </m:oMathPara>
                </a14:m>
                <a:endParaRPr lang="hu-HU" altLang="hu-HU" dirty="0"/>
              </a:p>
            </p:txBody>
          </p:sp>
        </mc:Choice>
        <mc:Fallback xmlns="">
          <p:sp>
            <p:nvSpPr>
              <p:cNvPr id="19" name="Rectangle 1048"/>
              <p:cNvSpPr>
                <a:spLocks noRot="1" noChangeAspect="1" noMove="1" noResize="1" noEditPoints="1" noAdjustHandles="1" noChangeArrowheads="1" noChangeShapeType="1" noTextEdit="1"/>
              </p:cNvSpPr>
              <p:nvPr/>
            </p:nvSpPr>
            <p:spPr bwMode="auto">
              <a:xfrm>
                <a:off x="113082" y="3571259"/>
                <a:ext cx="7218258" cy="1452962"/>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20" name="Egyenes összekötő 19"/>
          <p:cNvCxnSpPr/>
          <p:nvPr/>
        </p:nvCxnSpPr>
        <p:spPr>
          <a:xfrm flipH="1">
            <a:off x="6684721" y="1341778"/>
            <a:ext cx="152866" cy="486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flipH="1">
            <a:off x="7904463" y="693155"/>
            <a:ext cx="351279" cy="11485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a:endCxn id="8" idx="2"/>
          </p:cNvCxnSpPr>
          <p:nvPr/>
        </p:nvCxnSpPr>
        <p:spPr>
          <a:xfrm flipV="1">
            <a:off x="4379026" y="1265578"/>
            <a:ext cx="2436243" cy="512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Szövegdoboz 22"/>
          <p:cNvSpPr txBox="1"/>
          <p:nvPr/>
        </p:nvSpPr>
        <p:spPr>
          <a:xfrm>
            <a:off x="7229389" y="2468630"/>
            <a:ext cx="1706429" cy="461665"/>
          </a:xfrm>
          <a:prstGeom prst="rect">
            <a:avLst/>
          </a:prstGeom>
          <a:noFill/>
        </p:spPr>
        <p:txBody>
          <a:bodyPr wrap="none" rtlCol="0">
            <a:spAutoFit/>
          </a:bodyPr>
          <a:lstStyle/>
          <a:p>
            <a:r>
              <a:rPr lang="hu-HU" dirty="0" err="1" smtClean="0">
                <a:latin typeface="+mn-lt"/>
              </a:rPr>
              <a:t>Left-handed</a:t>
            </a:r>
            <a:endParaRPr lang="en-US" dirty="0">
              <a:latin typeface="+mn-lt"/>
            </a:endParaRPr>
          </a:p>
        </p:txBody>
      </p:sp>
    </p:spTree>
    <p:extLst>
      <p:ext uri="{BB962C8B-B14F-4D97-AF65-F5344CB8AC3E}">
        <p14:creationId xmlns:p14="http://schemas.microsoft.com/office/powerpoint/2010/main" val="379194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23899" y="-11613"/>
            <a:ext cx="5532376" cy="1143000"/>
          </a:xfrm>
        </p:spPr>
        <p:txBody>
          <a:bodyPr/>
          <a:lstStyle/>
          <a:p>
            <a:pPr>
              <a:defRPr/>
            </a:pPr>
            <a:r>
              <a:rPr lang="hu-HU" dirty="0" err="1" smtClean="0">
                <a:solidFill>
                  <a:srgbClr val="FF0000"/>
                </a:solidFill>
              </a:rPr>
              <a:t>Transformations</a:t>
            </a:r>
            <a:endParaRPr lang="en-US" dirty="0" smtClean="0">
              <a:solidFill>
                <a:srgbClr val="FF0000"/>
              </a:solidFill>
            </a:endParaRPr>
          </a:p>
        </p:txBody>
      </p:sp>
      <p:sp>
        <p:nvSpPr>
          <p:cNvPr id="5" name="Rectangle 13"/>
          <p:cNvSpPr>
            <a:spLocks noGrp="1" noChangeArrowheads="1"/>
          </p:cNvSpPr>
          <p:nvPr>
            <p:ph idx="1"/>
          </p:nvPr>
        </p:nvSpPr>
        <p:spPr>
          <a:xfrm>
            <a:off x="3131840" y="1080627"/>
            <a:ext cx="5881195" cy="2643251"/>
          </a:xfrm>
          <a:noFill/>
        </p:spPr>
        <p:txBody>
          <a:bodyPr>
            <a:normAutofit/>
          </a:bodyPr>
          <a:lstStyle/>
          <a:p>
            <a:pPr>
              <a:lnSpc>
                <a:spcPct val="90000"/>
              </a:lnSpc>
            </a:pPr>
            <a:r>
              <a:rPr lang="hu-HU" altLang="hu-HU" sz="2600" dirty="0" err="1">
                <a:solidFill>
                  <a:prstClr val="black"/>
                </a:solidFill>
                <a:latin typeface="Calibri"/>
              </a:rPr>
              <a:t>Assigns</a:t>
            </a:r>
            <a:r>
              <a:rPr lang="hu-HU" altLang="hu-HU" sz="2600" dirty="0">
                <a:solidFill>
                  <a:prstClr val="black"/>
                </a:solidFill>
                <a:latin typeface="Calibri"/>
              </a:rPr>
              <a:t> </a:t>
            </a:r>
            <a:r>
              <a:rPr lang="hu-HU" altLang="hu-HU" sz="2600" dirty="0" err="1">
                <a:solidFill>
                  <a:prstClr val="black"/>
                </a:solidFill>
                <a:latin typeface="Calibri"/>
              </a:rPr>
              <a:t>points</a:t>
            </a:r>
            <a:r>
              <a:rPr lang="hu-HU" altLang="hu-HU" sz="2600" dirty="0">
                <a:solidFill>
                  <a:prstClr val="black"/>
                </a:solidFill>
                <a:latin typeface="Calibri"/>
              </a:rPr>
              <a:t> </a:t>
            </a:r>
            <a:r>
              <a:rPr lang="hu-HU" altLang="hu-HU" sz="2600" dirty="0" err="1">
                <a:solidFill>
                  <a:prstClr val="black"/>
                </a:solidFill>
                <a:latin typeface="Calibri"/>
              </a:rPr>
              <a:t>to</a:t>
            </a:r>
            <a:r>
              <a:rPr lang="hu-HU" altLang="hu-HU" sz="2600" dirty="0">
                <a:solidFill>
                  <a:prstClr val="black"/>
                </a:solidFill>
                <a:latin typeface="Calibri"/>
              </a:rPr>
              <a:t> </a:t>
            </a:r>
            <a:r>
              <a:rPr lang="hu-HU" altLang="hu-HU" sz="2600" dirty="0" err="1">
                <a:solidFill>
                  <a:prstClr val="black"/>
                </a:solidFill>
                <a:latin typeface="Calibri"/>
              </a:rPr>
              <a:t>points</a:t>
            </a:r>
            <a:endParaRPr lang="en-US" altLang="hu-HU" sz="2600" dirty="0">
              <a:solidFill>
                <a:prstClr val="black"/>
              </a:solidFill>
              <a:latin typeface="Calibri"/>
            </a:endParaRPr>
          </a:p>
          <a:p>
            <a:pPr>
              <a:lnSpc>
                <a:spcPct val="90000"/>
              </a:lnSpc>
            </a:pPr>
            <a:r>
              <a:rPr lang="hu-HU" altLang="hu-HU" sz="2600" dirty="0">
                <a:solidFill>
                  <a:prstClr val="black"/>
                </a:solidFill>
                <a:latin typeface="Calibri"/>
              </a:rPr>
              <a:t>May </a:t>
            </a:r>
            <a:r>
              <a:rPr lang="hu-HU" altLang="hu-HU" sz="2600" dirty="0" err="1">
                <a:solidFill>
                  <a:prstClr val="black"/>
                </a:solidFill>
                <a:latin typeface="Calibri"/>
              </a:rPr>
              <a:t>destroy</a:t>
            </a:r>
            <a:r>
              <a:rPr lang="hu-HU" altLang="hu-HU" sz="2600" dirty="0">
                <a:solidFill>
                  <a:prstClr val="black"/>
                </a:solidFill>
                <a:latin typeface="Calibri"/>
              </a:rPr>
              <a:t> </a:t>
            </a:r>
            <a:r>
              <a:rPr lang="hu-HU" altLang="hu-HU" sz="2600" dirty="0" err="1">
                <a:solidFill>
                  <a:prstClr val="black"/>
                </a:solidFill>
                <a:latin typeface="Calibri"/>
              </a:rPr>
              <a:t>the</a:t>
            </a:r>
            <a:r>
              <a:rPr lang="hu-HU" altLang="hu-HU" sz="2600" dirty="0">
                <a:solidFill>
                  <a:prstClr val="black"/>
                </a:solidFill>
                <a:latin typeface="Calibri"/>
              </a:rPr>
              <a:t> </a:t>
            </a:r>
            <a:r>
              <a:rPr lang="hu-HU" altLang="hu-HU" sz="2600" dirty="0" err="1">
                <a:solidFill>
                  <a:prstClr val="black"/>
                </a:solidFill>
                <a:latin typeface="Calibri"/>
              </a:rPr>
              <a:t>representation</a:t>
            </a:r>
            <a:r>
              <a:rPr lang="hu-HU" altLang="hu-HU" sz="2600" dirty="0">
                <a:solidFill>
                  <a:prstClr val="black"/>
                </a:solidFill>
                <a:latin typeface="Calibri"/>
              </a:rPr>
              <a:t> and </a:t>
            </a:r>
            <a:r>
              <a:rPr lang="hu-HU" altLang="hu-HU" sz="2600" dirty="0" err="1">
                <a:solidFill>
                  <a:prstClr val="black"/>
                </a:solidFill>
                <a:latin typeface="Calibri"/>
              </a:rPr>
              <a:t>the</a:t>
            </a:r>
            <a:r>
              <a:rPr lang="hu-HU" altLang="hu-HU" sz="2600" dirty="0">
                <a:solidFill>
                  <a:prstClr val="black"/>
                </a:solidFill>
                <a:latin typeface="Calibri"/>
              </a:rPr>
              <a:t> </a:t>
            </a:r>
            <a:r>
              <a:rPr lang="hu-HU" altLang="hu-HU" sz="2600" dirty="0" err="1">
                <a:solidFill>
                  <a:prstClr val="black"/>
                </a:solidFill>
                <a:latin typeface="Calibri"/>
              </a:rPr>
              <a:t>equation</a:t>
            </a:r>
            <a:endParaRPr lang="hu-HU" altLang="hu-HU" sz="2600" dirty="0">
              <a:solidFill>
                <a:prstClr val="black"/>
              </a:solidFill>
              <a:latin typeface="Calibri"/>
            </a:endParaRPr>
          </a:p>
          <a:p>
            <a:pPr>
              <a:lnSpc>
                <a:spcPct val="90000"/>
              </a:lnSpc>
            </a:pPr>
            <a:r>
              <a:rPr lang="hu-HU" altLang="hu-HU" sz="2600" dirty="0" err="1">
                <a:solidFill>
                  <a:prstClr val="black"/>
                </a:solidFill>
                <a:latin typeface="Calibri"/>
              </a:rPr>
              <a:t>Allow</a:t>
            </a:r>
            <a:r>
              <a:rPr lang="hu-HU" altLang="hu-HU" sz="2600" dirty="0">
                <a:solidFill>
                  <a:prstClr val="black"/>
                </a:solidFill>
                <a:latin typeface="Calibri"/>
              </a:rPr>
              <a:t> </a:t>
            </a:r>
            <a:r>
              <a:rPr lang="hu-HU" altLang="hu-HU" sz="2600" dirty="0" err="1">
                <a:solidFill>
                  <a:prstClr val="black"/>
                </a:solidFill>
                <a:latin typeface="Calibri"/>
              </a:rPr>
              <a:t>transformations</a:t>
            </a:r>
            <a:r>
              <a:rPr lang="hu-HU" altLang="hu-HU" sz="2600" dirty="0">
                <a:solidFill>
                  <a:prstClr val="black"/>
                </a:solidFill>
                <a:latin typeface="Calibri"/>
              </a:rPr>
              <a:t> </a:t>
            </a:r>
            <a:r>
              <a:rPr lang="hu-HU" altLang="hu-HU" sz="2600" dirty="0" err="1">
                <a:solidFill>
                  <a:prstClr val="black"/>
                </a:solidFill>
                <a:latin typeface="Calibri"/>
              </a:rPr>
              <a:t>preserving</a:t>
            </a:r>
            <a:r>
              <a:rPr lang="hu-HU" altLang="hu-HU" sz="2600" dirty="0">
                <a:solidFill>
                  <a:prstClr val="black"/>
                </a:solidFill>
                <a:latin typeface="Calibri"/>
              </a:rPr>
              <a:t> </a:t>
            </a:r>
            <a:r>
              <a:rPr lang="hu-HU" altLang="hu-HU" sz="2600" dirty="0" err="1">
                <a:solidFill>
                  <a:prstClr val="black"/>
                </a:solidFill>
                <a:latin typeface="Calibri"/>
              </a:rPr>
              <a:t>lines</a:t>
            </a:r>
            <a:r>
              <a:rPr lang="hu-HU" altLang="hu-HU" sz="2600" dirty="0">
                <a:solidFill>
                  <a:prstClr val="black"/>
                </a:solidFill>
                <a:latin typeface="Calibri"/>
              </a:rPr>
              <a:t> (</a:t>
            </a:r>
            <a:r>
              <a:rPr lang="hu-HU" altLang="hu-HU" sz="2600" dirty="0" err="1">
                <a:solidFill>
                  <a:prstClr val="black"/>
                </a:solidFill>
                <a:latin typeface="Calibri"/>
              </a:rPr>
              <a:t>segments</a:t>
            </a:r>
            <a:r>
              <a:rPr lang="hu-HU" altLang="hu-HU" sz="2600" dirty="0">
                <a:solidFill>
                  <a:prstClr val="black"/>
                </a:solidFill>
                <a:latin typeface="Calibri"/>
              </a:rPr>
              <a:t>) and </a:t>
            </a:r>
            <a:r>
              <a:rPr lang="hu-HU" altLang="hu-HU" sz="2600" dirty="0" err="1">
                <a:solidFill>
                  <a:prstClr val="black"/>
                </a:solidFill>
                <a:latin typeface="Calibri"/>
              </a:rPr>
              <a:t>planes</a:t>
            </a:r>
            <a:r>
              <a:rPr lang="hu-HU" altLang="hu-HU" sz="2600" dirty="0">
                <a:solidFill>
                  <a:prstClr val="black"/>
                </a:solidFill>
                <a:latin typeface="Calibri"/>
              </a:rPr>
              <a:t> (</a:t>
            </a:r>
            <a:r>
              <a:rPr lang="hu-HU" altLang="hu-HU" sz="2600" dirty="0" err="1">
                <a:solidFill>
                  <a:prstClr val="black"/>
                </a:solidFill>
                <a:latin typeface="Calibri"/>
              </a:rPr>
              <a:t>triangles</a:t>
            </a:r>
            <a:r>
              <a:rPr lang="hu-HU" altLang="hu-HU" sz="2600" dirty="0">
                <a:solidFill>
                  <a:prstClr val="black"/>
                </a:solidFill>
                <a:latin typeface="Calibri"/>
              </a:rPr>
              <a:t>)</a:t>
            </a:r>
          </a:p>
        </p:txBody>
      </p:sp>
      <p:sp>
        <p:nvSpPr>
          <p:cNvPr id="6" name="Line 4"/>
          <p:cNvSpPr>
            <a:spLocks noChangeShapeType="1"/>
          </p:cNvSpPr>
          <p:nvPr/>
        </p:nvSpPr>
        <p:spPr bwMode="auto">
          <a:xfrm flipV="1">
            <a:off x="276988" y="1828159"/>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Line 5"/>
          <p:cNvSpPr>
            <a:spLocks noChangeShapeType="1"/>
          </p:cNvSpPr>
          <p:nvPr/>
        </p:nvSpPr>
        <p:spPr bwMode="auto">
          <a:xfrm flipV="1">
            <a:off x="276988" y="3339459"/>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8" name="Freeform 7"/>
          <p:cNvSpPr>
            <a:spLocks/>
          </p:cNvSpPr>
          <p:nvPr/>
        </p:nvSpPr>
        <p:spPr bwMode="auto">
          <a:xfrm>
            <a:off x="1499319" y="2256802"/>
            <a:ext cx="1560513" cy="1198563"/>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9" name="Freeform 8"/>
          <p:cNvSpPr>
            <a:spLocks/>
          </p:cNvSpPr>
          <p:nvPr/>
        </p:nvSpPr>
        <p:spPr bwMode="auto">
          <a:xfrm rot="3311715">
            <a:off x="369173" y="1029764"/>
            <a:ext cx="973137" cy="971550"/>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10" name="Oval 9"/>
          <p:cNvSpPr>
            <a:spLocks noChangeArrowheads="1"/>
          </p:cNvSpPr>
          <p:nvPr/>
        </p:nvSpPr>
        <p:spPr bwMode="auto">
          <a:xfrm>
            <a:off x="1838750" y="2329592"/>
            <a:ext cx="2873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1" name="Text Box 11"/>
              <p:cNvSpPr txBox="1">
                <a:spLocks noChangeArrowheads="1"/>
              </p:cNvSpPr>
              <p:nvPr/>
            </p:nvSpPr>
            <p:spPr bwMode="auto">
              <a:xfrm>
                <a:off x="20523" y="339502"/>
                <a:ext cx="287835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a:rPr>
                          </m:ctrlPr>
                        </m:dPr>
                        <m:e>
                          <m:sSup>
                            <m:sSupPr>
                              <m:ctrlPr>
                                <a:rPr lang="en-US" sz="2800" b="0" i="1" smtClean="0">
                                  <a:latin typeface="Cambria Math"/>
                                </a:rPr>
                              </m:ctrlPr>
                            </m:sSupPr>
                            <m:e>
                              <m:r>
                                <a:rPr lang="en-US" sz="2800" i="1">
                                  <a:latin typeface="Cambria Math"/>
                                </a:rPr>
                                <m:t>𝑥</m:t>
                              </m:r>
                            </m:e>
                            <m:sup>
                              <m:r>
                                <a:rPr lang="en-US" sz="2800" b="0" i="1" smtClean="0">
                                  <a:latin typeface="Cambria Math" panose="02040503050406030204" pitchFamily="18" charset="0"/>
                                </a:rPr>
                                <m:t>′</m:t>
                              </m:r>
                            </m:sup>
                          </m:sSup>
                          <m:r>
                            <a:rPr lang="en-US" sz="2800" i="1">
                              <a:latin typeface="Cambria Math"/>
                            </a:rPr>
                            <m:t>,</m:t>
                          </m:r>
                          <m:sSup>
                            <m:sSupPr>
                              <m:ctrlPr>
                                <a:rPr lang="en-US" sz="2800" b="0" i="1" smtClean="0">
                                  <a:latin typeface="Cambria Math"/>
                                </a:rPr>
                              </m:ctrlPr>
                            </m:sSupPr>
                            <m:e>
                              <m:r>
                                <a:rPr lang="en-US" sz="2800" i="1">
                                  <a:latin typeface="Cambria Math"/>
                                </a:rPr>
                                <m:t>𝑦</m:t>
                              </m:r>
                            </m:e>
                            <m:sup>
                              <m:r>
                                <a:rPr lang="en-US" sz="2800" b="0" i="0" smtClean="0">
                                  <a:latin typeface="Cambria Math" panose="02040503050406030204" pitchFamily="18" charset="0"/>
                                </a:rPr>
                                <m:t>′</m:t>
                              </m:r>
                            </m:sup>
                          </m:sSup>
                        </m:e>
                      </m:d>
                      <m:r>
                        <a:rPr lang="en-US" sz="2800" b="0" i="0" smtClean="0">
                          <a:latin typeface="Cambria Math" panose="02040503050406030204" pitchFamily="18" charset="0"/>
                        </a:rPr>
                        <m:t>=</m:t>
                      </m:r>
                      <m:r>
                        <a:rPr lang="en-US" sz="2800" b="0" i="1" smtClean="0">
                          <a:latin typeface="Cambria Math" panose="02040503050406030204" pitchFamily="18" charset="0"/>
                        </a:rPr>
                        <m:t>𝑇</m:t>
                      </m:r>
                      <m:r>
                        <a:rPr lang="en-US" sz="2800" b="0" i="0"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0" smtClean="0">
                          <a:latin typeface="Cambria Math" panose="02040503050406030204" pitchFamily="18" charset="0"/>
                        </a:rPr>
                        <m:t>)</m:t>
                      </m:r>
                    </m:oMath>
                  </m:oMathPara>
                </a14:m>
                <a:endParaRPr lang="en-US" sz="2800" dirty="0"/>
              </a:p>
            </p:txBody>
          </p:sp>
        </mc:Choice>
        <mc:Fallback xmlns="">
          <p:sp>
            <p:nvSpPr>
              <p:cNvPr id="11" name="Text Box 11"/>
              <p:cNvSpPr txBox="1">
                <a:spLocks noRot="1" noChangeAspect="1" noMove="1" noResize="1" noEditPoints="1" noAdjustHandles="1" noChangeArrowheads="1" noChangeShapeType="1" noTextEdit="1"/>
              </p:cNvSpPr>
              <p:nvPr/>
            </p:nvSpPr>
            <p:spPr bwMode="auto">
              <a:xfrm>
                <a:off x="20523" y="339502"/>
                <a:ext cx="2878352" cy="523220"/>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2" name="Oval 12"/>
          <p:cNvSpPr>
            <a:spLocks noChangeArrowheads="1"/>
          </p:cNvSpPr>
          <p:nvPr/>
        </p:nvSpPr>
        <p:spPr bwMode="auto">
          <a:xfrm>
            <a:off x="835492" y="1073040"/>
            <a:ext cx="287337"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3" name="Line 15"/>
          <p:cNvSpPr>
            <a:spLocks noChangeShapeType="1"/>
          </p:cNvSpPr>
          <p:nvPr/>
        </p:nvSpPr>
        <p:spPr bwMode="auto">
          <a:xfrm flipH="1" flipV="1">
            <a:off x="1122828" y="1375693"/>
            <a:ext cx="748939" cy="97127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14" name="Téglalap 13"/>
              <p:cNvSpPr/>
              <p:nvPr/>
            </p:nvSpPr>
            <p:spPr>
              <a:xfrm>
                <a:off x="1006553" y="2583809"/>
                <a:ext cx="11143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xmlns="">
          <p:sp>
            <p:nvSpPr>
              <p:cNvPr id="14" name="Téglalap 13"/>
              <p:cNvSpPr>
                <a:spLocks noRot="1" noChangeAspect="1" noMove="1" noResize="1" noEditPoints="1" noAdjustHandles="1" noChangeArrowheads="1" noChangeShapeType="1" noTextEdit="1"/>
              </p:cNvSpPr>
              <p:nvPr/>
            </p:nvSpPr>
            <p:spPr>
              <a:xfrm>
                <a:off x="1006553" y="2583809"/>
                <a:ext cx="1114343"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1540241" y="1509986"/>
                <a:ext cx="49552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oMath>
                  </m:oMathPara>
                </a14:m>
                <a:endParaRPr lang="hu-HU" sz="2800" dirty="0"/>
              </a:p>
            </p:txBody>
          </p:sp>
        </mc:Choice>
        <mc:Fallback xmlns="">
          <p:sp>
            <p:nvSpPr>
              <p:cNvPr id="15" name="Téglalap 14"/>
              <p:cNvSpPr>
                <a:spLocks noRot="1" noChangeAspect="1" noMove="1" noResize="1" noEditPoints="1" noAdjustHandles="1" noChangeArrowheads="1" noChangeShapeType="1" noTextEdit="1"/>
              </p:cNvSpPr>
              <p:nvPr/>
            </p:nvSpPr>
            <p:spPr>
              <a:xfrm>
                <a:off x="1540241" y="1509986"/>
                <a:ext cx="495520" cy="523220"/>
              </a:xfrm>
              <a:prstGeom prst="rect">
                <a:avLst/>
              </a:prstGeom>
              <a:blipFill rotWithShape="1">
                <a:blip r:embed="rId4"/>
                <a:stretch>
                  <a:fillRect/>
                </a:stretch>
              </a:blipFill>
            </p:spPr>
            <p:txBody>
              <a:bodyPr/>
              <a:lstStyle/>
              <a:p>
                <a:r>
                  <a:rPr lang="en-US">
                    <a:noFill/>
                  </a:rPr>
                  <a:t> </a:t>
                </a:r>
              </a:p>
            </p:txBody>
          </p:sp>
        </mc:Fallback>
      </mc:AlternateContent>
      <p:sp>
        <p:nvSpPr>
          <p:cNvPr id="16" name="Téglalap 15"/>
          <p:cNvSpPr/>
          <p:nvPr/>
        </p:nvSpPr>
        <p:spPr>
          <a:xfrm>
            <a:off x="276664" y="3723878"/>
            <a:ext cx="8723828" cy="1332673"/>
          </a:xfrm>
          <a:prstGeom prst="rect">
            <a:avLst/>
          </a:prstGeom>
        </p:spPr>
        <p:txBody>
          <a:bodyPr wrap="square">
            <a:spAutoFit/>
          </a:bodyPr>
          <a:lstStyle/>
          <a:p>
            <a:pPr lvl="0" eaLnBrk="1" fontAlgn="auto" hangingPunct="1">
              <a:lnSpc>
                <a:spcPct val="90000"/>
              </a:lnSpc>
              <a:spcBef>
                <a:spcPct val="20000"/>
              </a:spcBef>
              <a:spcAft>
                <a:spcPts val="0"/>
              </a:spcAft>
            </a:pPr>
            <a:r>
              <a:rPr lang="hu-HU" altLang="hu-HU" sz="2600" b="1" dirty="0" err="1" smtClean="0">
                <a:solidFill>
                  <a:prstClr val="black"/>
                </a:solidFill>
                <a:latin typeface="Calibri"/>
              </a:rPr>
              <a:t>Affine</a:t>
            </a:r>
            <a:r>
              <a:rPr lang="hu-HU" altLang="hu-HU" sz="2600" b="1" dirty="0" smtClean="0">
                <a:solidFill>
                  <a:prstClr val="black"/>
                </a:solidFill>
                <a:latin typeface="Calibri"/>
              </a:rPr>
              <a:t> </a:t>
            </a:r>
            <a:r>
              <a:rPr lang="hu-HU" altLang="hu-HU" sz="2600" b="1" dirty="0" err="1" smtClean="0">
                <a:solidFill>
                  <a:prstClr val="black"/>
                </a:solidFill>
                <a:latin typeface="Calibri"/>
              </a:rPr>
              <a:t>transformations</a:t>
            </a:r>
            <a:endParaRPr lang="hu-HU" altLang="hu-HU" sz="2600" b="1" dirty="0">
              <a:solidFill>
                <a:prstClr val="black"/>
              </a:solidFill>
              <a:latin typeface="Calibri"/>
            </a:endParaRPr>
          </a:p>
          <a:p>
            <a:pPr marL="742950" lvl="1" indent="-285750" eaLnBrk="1" fontAlgn="auto" hangingPunct="1">
              <a:lnSpc>
                <a:spcPct val="90000"/>
              </a:lnSpc>
              <a:spcBef>
                <a:spcPct val="20000"/>
              </a:spcBef>
              <a:spcAft>
                <a:spcPts val="0"/>
              </a:spcAft>
              <a:buFont typeface="Arial" panose="020B0604020202020204" pitchFamily="34" charset="0"/>
              <a:buChar char="–"/>
            </a:pPr>
            <a:r>
              <a:rPr lang="hu-HU" altLang="hu-HU" sz="2600" dirty="0" err="1" smtClean="0">
                <a:solidFill>
                  <a:prstClr val="black"/>
                </a:solidFill>
                <a:latin typeface="Calibri"/>
              </a:rPr>
              <a:t>Preserves</a:t>
            </a:r>
            <a:r>
              <a:rPr lang="hu-HU" altLang="hu-HU" sz="2600" dirty="0" smtClean="0">
                <a:solidFill>
                  <a:prstClr val="black"/>
                </a:solidFill>
                <a:latin typeface="Calibri"/>
              </a:rPr>
              <a:t> </a:t>
            </a:r>
            <a:r>
              <a:rPr lang="hu-HU" altLang="hu-HU" sz="2600" dirty="0" err="1" smtClean="0">
                <a:solidFill>
                  <a:prstClr val="black"/>
                </a:solidFill>
                <a:latin typeface="Calibri"/>
              </a:rPr>
              <a:t>lines</a:t>
            </a:r>
            <a:r>
              <a:rPr lang="hu-HU" altLang="hu-HU" sz="2600" dirty="0" smtClean="0">
                <a:solidFill>
                  <a:prstClr val="black"/>
                </a:solidFill>
                <a:latin typeface="Calibri"/>
              </a:rPr>
              <a:t> and </a:t>
            </a:r>
            <a:r>
              <a:rPr lang="hu-HU" altLang="hu-HU" sz="2600" dirty="0" err="1" smtClean="0">
                <a:solidFill>
                  <a:prstClr val="black"/>
                </a:solidFill>
                <a:latin typeface="Calibri"/>
              </a:rPr>
              <a:t>parallelism</a:t>
            </a:r>
            <a:endParaRPr lang="hu-HU" altLang="hu-HU" sz="2600" dirty="0" smtClean="0">
              <a:solidFill>
                <a:prstClr val="black"/>
              </a:solidFill>
              <a:latin typeface="Calibri"/>
            </a:endParaRPr>
          </a:p>
          <a:p>
            <a:pPr marL="742950" lvl="1" indent="-285750" eaLnBrk="1" fontAlgn="auto" hangingPunct="1">
              <a:lnSpc>
                <a:spcPct val="90000"/>
              </a:lnSpc>
              <a:spcBef>
                <a:spcPct val="20000"/>
              </a:spcBef>
              <a:spcAft>
                <a:spcPts val="0"/>
              </a:spcAft>
              <a:buFont typeface="Arial" panose="020B0604020202020204" pitchFamily="34" charset="0"/>
              <a:buChar char="–"/>
            </a:pPr>
            <a:r>
              <a:rPr lang="hu-HU" sz="2600" dirty="0" err="1" smtClean="0">
                <a:solidFill>
                  <a:prstClr val="black"/>
                </a:solidFill>
                <a:latin typeface="Calibri"/>
              </a:rPr>
              <a:t>Translation</a:t>
            </a:r>
            <a:r>
              <a:rPr lang="hu-HU" sz="2600" dirty="0" smtClean="0">
                <a:solidFill>
                  <a:prstClr val="black"/>
                </a:solidFill>
                <a:latin typeface="Calibri"/>
              </a:rPr>
              <a:t>, </a:t>
            </a:r>
            <a:r>
              <a:rPr lang="hu-HU" sz="2600" dirty="0" err="1" smtClean="0">
                <a:solidFill>
                  <a:prstClr val="black"/>
                </a:solidFill>
                <a:latin typeface="Calibri"/>
              </a:rPr>
              <a:t>rotation</a:t>
            </a:r>
            <a:r>
              <a:rPr lang="hu-HU" sz="2600" dirty="0" smtClean="0">
                <a:solidFill>
                  <a:prstClr val="black"/>
                </a:solidFill>
                <a:latin typeface="Calibri"/>
              </a:rPr>
              <a:t>, </a:t>
            </a:r>
            <a:r>
              <a:rPr lang="hu-HU" sz="2600" dirty="0" err="1" smtClean="0">
                <a:solidFill>
                  <a:prstClr val="black"/>
                </a:solidFill>
                <a:latin typeface="Calibri"/>
              </a:rPr>
              <a:t>scaling</a:t>
            </a:r>
            <a:r>
              <a:rPr lang="hu-HU" sz="2600" dirty="0" smtClean="0">
                <a:solidFill>
                  <a:prstClr val="black"/>
                </a:solidFill>
                <a:latin typeface="Calibri"/>
              </a:rPr>
              <a:t>, </a:t>
            </a:r>
            <a:r>
              <a:rPr lang="hu-HU" sz="2600" dirty="0" err="1" smtClean="0">
                <a:solidFill>
                  <a:prstClr val="black"/>
                </a:solidFill>
                <a:latin typeface="Calibri"/>
              </a:rPr>
              <a:t>shearing</a:t>
            </a:r>
            <a:r>
              <a:rPr lang="hu-HU" sz="2600" dirty="0" smtClean="0">
                <a:solidFill>
                  <a:prstClr val="black"/>
                </a:solidFill>
                <a:latin typeface="Calibri"/>
              </a:rPr>
              <a:t>, </a:t>
            </a:r>
            <a:r>
              <a:rPr lang="hu-HU" sz="2600" dirty="0" err="1" smtClean="0">
                <a:solidFill>
                  <a:prstClr val="black"/>
                </a:solidFill>
                <a:latin typeface="Calibri"/>
              </a:rPr>
              <a:t>reflection</a:t>
            </a:r>
            <a:r>
              <a:rPr lang="hu-HU" sz="2600" dirty="0" smtClean="0">
                <a:solidFill>
                  <a:prstClr val="black"/>
                </a:solidFill>
                <a:latin typeface="Calibri"/>
              </a:rPr>
              <a:t>…</a:t>
            </a:r>
            <a:endParaRPr lang="hu-HU" altLang="hu-HU" sz="2600" dirty="0">
              <a:solidFill>
                <a:prstClr val="black"/>
              </a:solidFill>
              <a:latin typeface="Calibri"/>
            </a:endParaRPr>
          </a:p>
        </p:txBody>
      </p:sp>
    </p:spTree>
    <p:extLst>
      <p:ext uri="{BB962C8B-B14F-4D97-AF65-F5344CB8AC3E}">
        <p14:creationId xmlns:p14="http://schemas.microsoft.com/office/powerpoint/2010/main" val="37491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abadkézi sokszög 2"/>
          <p:cNvSpPr/>
          <p:nvPr/>
        </p:nvSpPr>
        <p:spPr>
          <a:xfrm>
            <a:off x="1209921" y="909249"/>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16"/>
          <p:cNvSpPr>
            <a:spLocks noChangeShapeType="1"/>
          </p:cNvSpPr>
          <p:nvPr/>
        </p:nvSpPr>
        <p:spPr bwMode="auto">
          <a:xfrm>
            <a:off x="6965122" y="891975"/>
            <a:ext cx="452781" cy="3937055"/>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 name="Szabadkézi sokszög 4"/>
          <p:cNvSpPr/>
          <p:nvPr/>
        </p:nvSpPr>
        <p:spPr>
          <a:xfrm>
            <a:off x="6655836" y="1120610"/>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16"/>
          <p:cNvSpPr>
            <a:spLocks noChangeShapeType="1"/>
          </p:cNvSpPr>
          <p:nvPr/>
        </p:nvSpPr>
        <p:spPr bwMode="auto">
          <a:xfrm>
            <a:off x="1578747" y="1504217"/>
            <a:ext cx="80602" cy="39720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 name="Line 1031"/>
          <p:cNvSpPr>
            <a:spLocks noChangeShapeType="1"/>
          </p:cNvSpPr>
          <p:nvPr/>
        </p:nvSpPr>
        <p:spPr bwMode="auto">
          <a:xfrm flipH="1">
            <a:off x="601451" y="1183213"/>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 name="Line 19"/>
          <p:cNvSpPr>
            <a:spLocks noChangeShapeType="1"/>
          </p:cNvSpPr>
          <p:nvPr/>
        </p:nvSpPr>
        <p:spPr bwMode="auto">
          <a:xfrm>
            <a:off x="1948274" y="1080335"/>
            <a:ext cx="1223215" cy="9001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9" name="Rectangle 2"/>
          <p:cNvSpPr>
            <a:spLocks noGrp="1" noChangeArrowheads="1"/>
          </p:cNvSpPr>
          <p:nvPr>
            <p:ph type="title"/>
          </p:nvPr>
        </p:nvSpPr>
        <p:spPr>
          <a:xfrm>
            <a:off x="271917" y="-34817"/>
            <a:ext cx="8421687" cy="883284"/>
          </a:xfrm>
        </p:spPr>
        <p:txBody>
          <a:bodyPr/>
          <a:lstStyle/>
          <a:p>
            <a:pPr>
              <a:defRPr/>
            </a:pPr>
            <a:r>
              <a:rPr lang="hu-HU" dirty="0" err="1" smtClean="0">
                <a:solidFill>
                  <a:srgbClr val="FF0000"/>
                </a:solidFill>
              </a:rPr>
              <a:t>Wrap-around</a:t>
            </a:r>
            <a:r>
              <a:rPr lang="hu-HU" dirty="0" smtClean="0">
                <a:solidFill>
                  <a:srgbClr val="FF0000"/>
                </a:solidFill>
              </a:rPr>
              <a:t> </a:t>
            </a:r>
            <a:r>
              <a:rPr lang="hu-HU" dirty="0" err="1" smtClean="0">
                <a:solidFill>
                  <a:srgbClr val="FF0000"/>
                </a:solidFill>
              </a:rPr>
              <a:t>problem</a:t>
            </a:r>
            <a:endParaRPr lang="hu-HU" dirty="0" smtClean="0">
              <a:solidFill>
                <a:srgbClr val="FF0000"/>
              </a:solidFill>
            </a:endParaRPr>
          </a:p>
        </p:txBody>
      </p:sp>
      <p:sp>
        <p:nvSpPr>
          <p:cNvPr id="10" name="Oval 28"/>
          <p:cNvSpPr>
            <a:spLocks noChangeArrowheads="1"/>
          </p:cNvSpPr>
          <p:nvPr/>
        </p:nvSpPr>
        <p:spPr bwMode="auto">
          <a:xfrm>
            <a:off x="2454729" y="4153548"/>
            <a:ext cx="1028700" cy="9239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11" name="Text Box 29"/>
          <p:cNvSpPr txBox="1">
            <a:spLocks noChangeArrowheads="1"/>
          </p:cNvSpPr>
          <p:nvPr/>
        </p:nvSpPr>
        <p:spPr bwMode="auto">
          <a:xfrm>
            <a:off x="235849" y="3360562"/>
            <a:ext cx="3310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u="sng" dirty="0" err="1" smtClean="0">
                <a:latin typeface="+mn-lt"/>
              </a:rPr>
              <a:t>Proje</a:t>
            </a:r>
            <a:r>
              <a:rPr lang="hu-HU" altLang="hu-HU" u="sng" dirty="0" err="1" smtClean="0">
                <a:latin typeface="+mn-lt"/>
              </a:rPr>
              <a:t>ctive</a:t>
            </a:r>
            <a:r>
              <a:rPr lang="hu-HU" altLang="hu-HU" u="sng" dirty="0" smtClean="0">
                <a:latin typeface="+mn-lt"/>
              </a:rPr>
              <a:t> line (</a:t>
            </a:r>
            <a:r>
              <a:rPr lang="hu-HU" altLang="hu-HU" u="sng" dirty="0" err="1" smtClean="0">
                <a:latin typeface="+mn-lt"/>
              </a:rPr>
              <a:t>topology</a:t>
            </a:r>
            <a:r>
              <a:rPr lang="hu-HU" altLang="hu-HU" u="sng" dirty="0" smtClean="0">
                <a:latin typeface="+mn-lt"/>
              </a:rPr>
              <a:t>)</a:t>
            </a:r>
            <a:endParaRPr lang="hu-HU" altLang="hu-HU" u="sng" dirty="0">
              <a:latin typeface="+mn-lt"/>
            </a:endParaRPr>
          </a:p>
        </p:txBody>
      </p:sp>
      <p:sp>
        <p:nvSpPr>
          <p:cNvPr id="12" name="Oval 30"/>
          <p:cNvSpPr>
            <a:spLocks noChangeArrowheads="1"/>
          </p:cNvSpPr>
          <p:nvPr/>
        </p:nvSpPr>
        <p:spPr bwMode="auto">
          <a:xfrm>
            <a:off x="2423859" y="4317361"/>
            <a:ext cx="146050" cy="1714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13" name="Text Box 31"/>
          <p:cNvSpPr txBox="1">
            <a:spLocks noChangeArrowheads="1"/>
          </p:cNvSpPr>
          <p:nvPr/>
        </p:nvSpPr>
        <p:spPr bwMode="auto">
          <a:xfrm>
            <a:off x="734810" y="4151781"/>
            <a:ext cx="152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smtClean="0">
                <a:latin typeface="+mn-lt"/>
              </a:rPr>
              <a:t>Ideal</a:t>
            </a:r>
            <a:r>
              <a:rPr lang="hu-HU" altLang="hu-HU" dirty="0" smtClean="0">
                <a:latin typeface="+mn-lt"/>
              </a:rPr>
              <a:t> </a:t>
            </a:r>
            <a:r>
              <a:rPr lang="hu-HU" altLang="hu-HU" dirty="0" err="1" smtClean="0">
                <a:latin typeface="+mn-lt"/>
              </a:rPr>
              <a:t>point</a:t>
            </a:r>
            <a:endParaRPr lang="hu-HU" altLang="hu-HU" dirty="0">
              <a:latin typeface="+mn-lt"/>
            </a:endParaRPr>
          </a:p>
        </p:txBody>
      </p:sp>
      <p:sp>
        <p:nvSpPr>
          <p:cNvPr id="14" name="Oval 34"/>
          <p:cNvSpPr>
            <a:spLocks noChangeArrowheads="1"/>
          </p:cNvSpPr>
          <p:nvPr/>
        </p:nvSpPr>
        <p:spPr bwMode="auto">
          <a:xfrm>
            <a:off x="3020801" y="4977461"/>
            <a:ext cx="144462" cy="144462"/>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15" name="Text Box 36"/>
          <p:cNvSpPr txBox="1">
            <a:spLocks noChangeArrowheads="1"/>
          </p:cNvSpPr>
          <p:nvPr/>
        </p:nvSpPr>
        <p:spPr bwMode="auto">
          <a:xfrm>
            <a:off x="4136856" y="4523532"/>
            <a:ext cx="2345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latin typeface="+mn-lt"/>
              </a:rPr>
              <a:t>Line </a:t>
            </a:r>
            <a:r>
              <a:rPr lang="hu-HU" altLang="hu-HU" dirty="0" err="1" smtClean="0">
                <a:latin typeface="+mn-lt"/>
              </a:rPr>
              <a:t>segment</a:t>
            </a:r>
            <a:r>
              <a:rPr lang="hu-HU" altLang="hu-HU" dirty="0" smtClean="0">
                <a:latin typeface="+mn-lt"/>
              </a:rPr>
              <a:t> ???</a:t>
            </a:r>
            <a:endParaRPr lang="hu-HU" altLang="hu-HU" dirty="0">
              <a:latin typeface="+mn-lt"/>
            </a:endParaRPr>
          </a:p>
        </p:txBody>
      </p:sp>
      <p:sp>
        <p:nvSpPr>
          <p:cNvPr id="16" name="Freeform 37"/>
          <p:cNvSpPr>
            <a:spLocks/>
          </p:cNvSpPr>
          <p:nvPr/>
        </p:nvSpPr>
        <p:spPr bwMode="auto">
          <a:xfrm>
            <a:off x="3441206" y="4317362"/>
            <a:ext cx="842762" cy="315662"/>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Lst>
            <a:ahLst/>
            <a:cxnLst>
              <a:cxn ang="T6">
                <a:pos x="T0" y="T1"/>
              </a:cxn>
              <a:cxn ang="T7">
                <a:pos x="T2" y="T3"/>
              </a:cxn>
              <a:cxn ang="T8">
                <a:pos x="T4" y="T5"/>
              </a:cxn>
            </a:cxnLst>
            <a:rect l="T9" t="T10" r="T11" b="T12"/>
            <a:pathLst>
              <a:path w="192" h="456">
                <a:moveTo>
                  <a:pt x="192" y="456"/>
                </a:moveTo>
                <a:cubicBezTo>
                  <a:pt x="184" y="300"/>
                  <a:pt x="176" y="144"/>
                  <a:pt x="144" y="72"/>
                </a:cubicBezTo>
                <a:cubicBezTo>
                  <a:pt x="112" y="0"/>
                  <a:pt x="56" y="12"/>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17" name="Freeform 38"/>
          <p:cNvSpPr>
            <a:spLocks/>
          </p:cNvSpPr>
          <p:nvPr/>
        </p:nvSpPr>
        <p:spPr bwMode="auto">
          <a:xfrm>
            <a:off x="3451848" y="4901261"/>
            <a:ext cx="609600" cy="152400"/>
          </a:xfrm>
          <a:custGeom>
            <a:avLst/>
            <a:gdLst>
              <a:gd name="T0" fmla="*/ 2147483647 w 384"/>
              <a:gd name="T1" fmla="*/ 0 h 96"/>
              <a:gd name="T2" fmla="*/ 2147483647 w 384"/>
              <a:gd name="T3" fmla="*/ 2147483647 h 96"/>
              <a:gd name="T4" fmla="*/ 0 w 384"/>
              <a:gd name="T5" fmla="*/ 0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384" y="0"/>
                </a:moveTo>
                <a:cubicBezTo>
                  <a:pt x="296" y="48"/>
                  <a:pt x="208" y="96"/>
                  <a:pt x="144" y="96"/>
                </a:cubicBezTo>
                <a:cubicBezTo>
                  <a:pt x="80" y="96"/>
                  <a:pt x="40" y="48"/>
                  <a:pt x="0"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18" name="Oval 35"/>
          <p:cNvSpPr>
            <a:spLocks noChangeArrowheads="1"/>
          </p:cNvSpPr>
          <p:nvPr/>
        </p:nvSpPr>
        <p:spPr bwMode="auto">
          <a:xfrm>
            <a:off x="3376118" y="4477449"/>
            <a:ext cx="130175" cy="155575"/>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19" name="Line 1027"/>
          <p:cNvSpPr>
            <a:spLocks noChangeShapeType="1"/>
          </p:cNvSpPr>
          <p:nvPr/>
        </p:nvSpPr>
        <p:spPr bwMode="auto">
          <a:xfrm flipV="1">
            <a:off x="601451" y="841379"/>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0" name="Line 1028"/>
          <p:cNvSpPr>
            <a:spLocks noChangeShapeType="1"/>
          </p:cNvSpPr>
          <p:nvPr/>
        </p:nvSpPr>
        <p:spPr bwMode="auto">
          <a:xfrm>
            <a:off x="601449" y="2389551"/>
            <a:ext cx="17489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1" name="Line 1031"/>
          <p:cNvSpPr>
            <a:spLocks noChangeShapeType="1"/>
          </p:cNvSpPr>
          <p:nvPr/>
        </p:nvSpPr>
        <p:spPr bwMode="auto">
          <a:xfrm flipH="1">
            <a:off x="601451" y="1107013"/>
            <a:ext cx="1372041" cy="12825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2" name="Oval 1030"/>
          <p:cNvSpPr>
            <a:spLocks noChangeArrowheads="1"/>
          </p:cNvSpPr>
          <p:nvPr/>
        </p:nvSpPr>
        <p:spPr bwMode="auto">
          <a:xfrm>
            <a:off x="3095289" y="109415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3" name="Line 1028"/>
          <p:cNvSpPr>
            <a:spLocks noChangeShapeType="1"/>
          </p:cNvSpPr>
          <p:nvPr/>
        </p:nvSpPr>
        <p:spPr bwMode="auto">
          <a:xfrm>
            <a:off x="601451" y="2389551"/>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24" name="Egyenes összekötő 23"/>
          <p:cNvCxnSpPr/>
          <p:nvPr/>
        </p:nvCxnSpPr>
        <p:spPr>
          <a:xfrm>
            <a:off x="1591706" y="2281539"/>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églalap 24"/>
          <p:cNvSpPr/>
          <p:nvPr/>
        </p:nvSpPr>
        <p:spPr>
          <a:xfrm>
            <a:off x="1383701" y="2394214"/>
            <a:ext cx="338554" cy="461665"/>
          </a:xfrm>
          <a:prstGeom prst="rect">
            <a:avLst/>
          </a:prstGeom>
        </p:spPr>
        <p:txBody>
          <a:bodyPr wrap="none">
            <a:spAutoFit/>
          </a:bodyPr>
          <a:lstStyle/>
          <a:p>
            <a:r>
              <a:rPr lang="hu-HU" altLang="hu-HU" i="1" dirty="0" smtClean="0"/>
              <a:t>d</a:t>
            </a:r>
            <a:endParaRPr lang="en-US" dirty="0"/>
          </a:p>
        </p:txBody>
      </p:sp>
      <mc:AlternateContent xmlns:mc="http://schemas.openxmlformats.org/markup-compatibility/2006" xmlns:a14="http://schemas.microsoft.com/office/drawing/2010/main">
        <mc:Choice Requires="a14">
          <p:sp>
            <p:nvSpPr>
              <p:cNvPr id="26" name="Téglalap 25"/>
              <p:cNvSpPr/>
              <p:nvPr/>
            </p:nvSpPr>
            <p:spPr>
              <a:xfrm>
                <a:off x="933131" y="3020547"/>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26" name="Téglalap 25"/>
              <p:cNvSpPr>
                <a:spLocks noRot="1" noChangeAspect="1" noMove="1" noResize="1" noEditPoints="1" noAdjustHandles="1" noChangeArrowheads="1" noChangeShapeType="1" noTextEdit="1"/>
              </p:cNvSpPr>
              <p:nvPr/>
            </p:nvSpPr>
            <p:spPr>
              <a:xfrm>
                <a:off x="933131" y="3020547"/>
                <a:ext cx="434413"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163062" y="783963"/>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27" name="Téglalap 26"/>
              <p:cNvSpPr>
                <a:spLocks noRot="1" noChangeAspect="1" noMove="1" noResize="1" noEditPoints="1" noAdjustHandles="1" noChangeArrowheads="1" noChangeShapeType="1" noTextEdit="1"/>
              </p:cNvSpPr>
              <p:nvPr/>
            </p:nvSpPr>
            <p:spPr>
              <a:xfrm>
                <a:off x="163062" y="783963"/>
                <a:ext cx="438389" cy="461665"/>
              </a:xfrm>
              <a:prstGeom prst="rect">
                <a:avLst/>
              </a:prstGeom>
              <a:blipFill rotWithShape="1">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églalap 27"/>
              <p:cNvSpPr/>
              <p:nvPr/>
            </p:nvSpPr>
            <p:spPr>
              <a:xfrm>
                <a:off x="2142420" y="2387949"/>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28" name="Téglalap 27"/>
              <p:cNvSpPr>
                <a:spLocks noRot="1" noChangeAspect="1" noMove="1" noResize="1" noEditPoints="1" noAdjustHandles="1" noChangeArrowheads="1" noChangeShapeType="1" noTextEdit="1"/>
              </p:cNvSpPr>
              <p:nvPr/>
            </p:nvSpPr>
            <p:spPr>
              <a:xfrm>
                <a:off x="2142420" y="2387949"/>
                <a:ext cx="415947" cy="461665"/>
              </a:xfrm>
              <a:prstGeom prst="rect">
                <a:avLst/>
              </a:prstGeom>
              <a:blipFill rotWithShape="1">
                <a:blip r:embed="rId4"/>
                <a:stretch>
                  <a:fillRect/>
                </a:stretch>
              </a:blipFill>
            </p:spPr>
            <p:txBody>
              <a:bodyPr/>
              <a:lstStyle/>
              <a:p>
                <a:r>
                  <a:rPr lang="en-US">
                    <a:noFill/>
                  </a:rPr>
                  <a:t> </a:t>
                </a:r>
              </a:p>
            </p:txBody>
          </p:sp>
        </mc:Fallback>
      </mc:AlternateContent>
      <p:sp>
        <p:nvSpPr>
          <p:cNvPr id="29" name="Oval 1030"/>
          <p:cNvSpPr>
            <a:spLocks noChangeArrowheads="1"/>
          </p:cNvSpPr>
          <p:nvPr/>
        </p:nvSpPr>
        <p:spPr bwMode="auto">
          <a:xfrm>
            <a:off x="1897292" y="100413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0" name="Oval 1032"/>
          <p:cNvSpPr>
            <a:spLocks noChangeArrowheads="1"/>
          </p:cNvSpPr>
          <p:nvPr/>
        </p:nvSpPr>
        <p:spPr bwMode="auto">
          <a:xfrm>
            <a:off x="1493136" y="1425913"/>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1" name="Oval 1032"/>
          <p:cNvSpPr>
            <a:spLocks noChangeArrowheads="1"/>
          </p:cNvSpPr>
          <p:nvPr/>
        </p:nvSpPr>
        <p:spPr bwMode="auto">
          <a:xfrm>
            <a:off x="1591706" y="1825223"/>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2" name="Line 16"/>
          <p:cNvSpPr>
            <a:spLocks noChangeShapeType="1"/>
          </p:cNvSpPr>
          <p:nvPr/>
        </p:nvSpPr>
        <p:spPr bwMode="auto">
          <a:xfrm flipH="1" flipV="1">
            <a:off x="7105264" y="2112784"/>
            <a:ext cx="139106" cy="11191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3" name="Line 1031"/>
          <p:cNvSpPr>
            <a:spLocks noChangeShapeType="1"/>
          </p:cNvSpPr>
          <p:nvPr/>
        </p:nvSpPr>
        <p:spPr bwMode="auto">
          <a:xfrm flipH="1">
            <a:off x="6047366" y="1394574"/>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4" name="Line 19"/>
          <p:cNvSpPr>
            <a:spLocks noChangeShapeType="1"/>
          </p:cNvSpPr>
          <p:nvPr/>
        </p:nvSpPr>
        <p:spPr bwMode="auto">
          <a:xfrm>
            <a:off x="3908973" y="1353641"/>
            <a:ext cx="4708431" cy="2807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5" name="Line 1027"/>
          <p:cNvSpPr>
            <a:spLocks noChangeShapeType="1"/>
          </p:cNvSpPr>
          <p:nvPr/>
        </p:nvSpPr>
        <p:spPr bwMode="auto">
          <a:xfrm flipV="1">
            <a:off x="6047366" y="1052740"/>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6" name="Line 1028"/>
          <p:cNvSpPr>
            <a:spLocks noChangeShapeType="1"/>
          </p:cNvSpPr>
          <p:nvPr/>
        </p:nvSpPr>
        <p:spPr bwMode="auto">
          <a:xfrm>
            <a:off x="6047362" y="2600911"/>
            <a:ext cx="181785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7" name="Line 1031"/>
          <p:cNvSpPr>
            <a:spLocks noChangeShapeType="1"/>
          </p:cNvSpPr>
          <p:nvPr/>
        </p:nvSpPr>
        <p:spPr bwMode="auto">
          <a:xfrm>
            <a:off x="3908973" y="1354563"/>
            <a:ext cx="3259197" cy="187734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8" name="Oval 1030"/>
          <p:cNvSpPr>
            <a:spLocks noChangeArrowheads="1"/>
          </p:cNvSpPr>
          <p:nvPr/>
        </p:nvSpPr>
        <p:spPr bwMode="auto">
          <a:xfrm>
            <a:off x="8541204" y="130551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9" name="Line 1028"/>
          <p:cNvSpPr>
            <a:spLocks noChangeShapeType="1"/>
          </p:cNvSpPr>
          <p:nvPr/>
        </p:nvSpPr>
        <p:spPr bwMode="auto">
          <a:xfrm>
            <a:off x="6047366" y="2600912"/>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40" name="Téglalap 39"/>
              <p:cNvSpPr/>
              <p:nvPr/>
            </p:nvSpPr>
            <p:spPr>
              <a:xfrm>
                <a:off x="6379046" y="3231908"/>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6379046" y="3231908"/>
                <a:ext cx="434413"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5623492" y="892898"/>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5623492" y="892898"/>
                <a:ext cx="438389" cy="461665"/>
              </a:xfrm>
              <a:prstGeom prst="rect">
                <a:avLst/>
              </a:prstGeom>
              <a:blipFill rotWithShape="1">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7657246" y="2600911"/>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42" name="Téglalap 41"/>
              <p:cNvSpPr>
                <a:spLocks noRot="1" noChangeAspect="1" noMove="1" noResize="1" noEditPoints="1" noAdjustHandles="1" noChangeArrowheads="1" noChangeShapeType="1" noTextEdit="1"/>
              </p:cNvSpPr>
              <p:nvPr/>
            </p:nvSpPr>
            <p:spPr>
              <a:xfrm>
                <a:off x="7657246" y="2600911"/>
                <a:ext cx="415947" cy="461665"/>
              </a:xfrm>
              <a:prstGeom prst="rect">
                <a:avLst/>
              </a:prstGeom>
              <a:blipFill rotWithShape="1">
                <a:blip r:embed="rId7"/>
                <a:stretch>
                  <a:fillRect/>
                </a:stretch>
              </a:blipFill>
            </p:spPr>
            <p:txBody>
              <a:bodyPr/>
              <a:lstStyle/>
              <a:p>
                <a:r>
                  <a:rPr lang="en-US">
                    <a:noFill/>
                  </a:rPr>
                  <a:t> </a:t>
                </a:r>
              </a:p>
            </p:txBody>
          </p:sp>
        </mc:Fallback>
      </mc:AlternateContent>
      <p:sp>
        <p:nvSpPr>
          <p:cNvPr id="43" name="Oval 1030"/>
          <p:cNvSpPr>
            <a:spLocks noChangeArrowheads="1"/>
          </p:cNvSpPr>
          <p:nvPr/>
        </p:nvSpPr>
        <p:spPr bwMode="auto">
          <a:xfrm>
            <a:off x="3794138" y="127351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4" name="Oval 1032"/>
          <p:cNvSpPr>
            <a:spLocks noChangeArrowheads="1"/>
          </p:cNvSpPr>
          <p:nvPr/>
        </p:nvSpPr>
        <p:spPr bwMode="auto">
          <a:xfrm>
            <a:off x="7168170" y="315570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5" name="Oval 1032"/>
          <p:cNvSpPr>
            <a:spLocks noChangeArrowheads="1"/>
          </p:cNvSpPr>
          <p:nvPr/>
        </p:nvSpPr>
        <p:spPr bwMode="auto">
          <a:xfrm>
            <a:off x="7037621" y="2036584"/>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46" name="Téglalap 45"/>
              <p:cNvSpPr/>
              <p:nvPr/>
            </p:nvSpPr>
            <p:spPr>
              <a:xfrm>
                <a:off x="2601220" y="610546"/>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en-US" altLang="hu-HU" b="0" i="1" smtClean="0">
                              <a:latin typeface="Cambria Math"/>
                            </a:rPr>
                            <m:t>𝑧</m:t>
                          </m:r>
                        </m:e>
                        <m:sub>
                          <m:r>
                            <a:rPr lang="en-US" altLang="hu-HU" b="0" i="1" smtClean="0">
                              <a:latin typeface="Cambria Math"/>
                            </a:rPr>
                            <m:t>1</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46" name="Téglalap 45"/>
              <p:cNvSpPr>
                <a:spLocks noRot="1" noChangeAspect="1" noMove="1" noResize="1" noEditPoints="1" noAdjustHandles="1" noChangeArrowheads="1" noChangeShapeType="1" noTextEdit="1"/>
              </p:cNvSpPr>
              <p:nvPr/>
            </p:nvSpPr>
            <p:spPr>
              <a:xfrm>
                <a:off x="2601220" y="610546"/>
                <a:ext cx="1110369" cy="461665"/>
              </a:xfrm>
              <a:prstGeom prst="rect">
                <a:avLst/>
              </a:prstGeom>
              <a:blipFill rotWithShape="1">
                <a:blip r:embed="rId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1523234" y="555526"/>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en-US" altLang="hu-HU" b="0" i="1" smtClean="0">
                              <a:latin typeface="Cambria Math"/>
                            </a:rPr>
                            <m:t>𝑧</m:t>
                          </m:r>
                        </m:e>
                        <m:sub>
                          <m:r>
                            <a:rPr lang="en-US" altLang="hu-HU" b="0" i="1" smtClean="0">
                              <a:latin typeface="Cambria Math"/>
                            </a:rPr>
                            <m:t>2</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47" name="Téglalap 46"/>
              <p:cNvSpPr>
                <a:spLocks noRot="1" noChangeAspect="1" noMove="1" noResize="1" noEditPoints="1" noAdjustHandles="1" noChangeArrowheads="1" noChangeShapeType="1" noTextEdit="1"/>
              </p:cNvSpPr>
              <p:nvPr/>
            </p:nvSpPr>
            <p:spPr>
              <a:xfrm>
                <a:off x="1523234" y="555526"/>
                <a:ext cx="1110369" cy="461665"/>
              </a:xfrm>
              <a:prstGeom prst="rect">
                <a:avLst/>
              </a:prstGeom>
              <a:blipFill rotWithShape="1">
                <a:blip r:embed="rId9"/>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églalap 47"/>
              <p:cNvSpPr/>
              <p:nvPr/>
            </p:nvSpPr>
            <p:spPr>
              <a:xfrm>
                <a:off x="7955281" y="848467"/>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en-US" altLang="hu-HU" b="0" i="1" smtClean="0">
                              <a:latin typeface="Cambria Math"/>
                            </a:rPr>
                            <m:t>𝑧</m:t>
                          </m:r>
                        </m:e>
                        <m:sub>
                          <m:r>
                            <a:rPr lang="en-US" altLang="hu-HU" b="0" i="1" smtClean="0">
                              <a:latin typeface="Cambria Math"/>
                            </a:rPr>
                            <m:t>1</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48" name="Téglalap 47"/>
              <p:cNvSpPr>
                <a:spLocks noRot="1" noChangeAspect="1" noMove="1" noResize="1" noEditPoints="1" noAdjustHandles="1" noChangeArrowheads="1" noChangeShapeType="1" noTextEdit="1"/>
              </p:cNvSpPr>
              <p:nvPr/>
            </p:nvSpPr>
            <p:spPr>
              <a:xfrm>
                <a:off x="7955281" y="848467"/>
                <a:ext cx="1110369" cy="461665"/>
              </a:xfrm>
              <a:prstGeom prst="rect">
                <a:avLst/>
              </a:prstGeom>
              <a:blipFill rotWithShape="1">
                <a:blip r:embed="rId10"/>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3353788" y="1547770"/>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en-US" altLang="hu-HU" b="0" i="1" smtClean="0">
                              <a:latin typeface="Cambria Math"/>
                            </a:rPr>
                            <m:t>𝑧</m:t>
                          </m:r>
                        </m:e>
                        <m:sub>
                          <m:r>
                            <a:rPr lang="en-US" altLang="hu-HU" b="0" i="1" smtClean="0">
                              <a:latin typeface="Cambria Math"/>
                            </a:rPr>
                            <m:t>2</m:t>
                          </m:r>
                        </m:sub>
                      </m:sSub>
                      <m:r>
                        <a:rPr lang="en-US" altLang="hu-HU" b="0" i="1" smtClean="0">
                          <a:latin typeface="Cambria Math"/>
                        </a:rPr>
                        <m:t>&lt;</m:t>
                      </m:r>
                      <m:r>
                        <a:rPr lang="en-US" altLang="hu-HU" b="0" i="1" smtClean="0">
                          <a:latin typeface="Cambria Math"/>
                        </a:rPr>
                        <m:t>0</m:t>
                      </m:r>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3353788" y="1547770"/>
                <a:ext cx="1110369" cy="461665"/>
              </a:xfrm>
              <a:prstGeom prst="rect">
                <a:avLst/>
              </a:prstGeom>
              <a:blipFill rotWithShape="1">
                <a:blip r:embed="rId11"/>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3441206" y="2683523"/>
                <a:ext cx="1086131" cy="7223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b="0" i="1" smtClean="0">
                          <a:latin typeface="Cambria Math"/>
                        </a:rPr>
                        <m:t>𝑤</m:t>
                      </m:r>
                      <m:r>
                        <a:rPr lang="en-US" altLang="hu-HU" b="0" i="1" smtClean="0">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oMath>
                  </m:oMathPara>
                </a14:m>
                <a:endParaRPr lang="en-US" dirty="0"/>
              </a:p>
            </p:txBody>
          </p:sp>
        </mc:Choice>
        <mc:Fallback xmlns="">
          <p:sp>
            <p:nvSpPr>
              <p:cNvPr id="50" name="Téglalap 49"/>
              <p:cNvSpPr>
                <a:spLocks noRot="1" noChangeAspect="1" noMove="1" noResize="1" noEditPoints="1" noAdjustHandles="1" noChangeArrowheads="1" noChangeShapeType="1" noTextEdit="1"/>
              </p:cNvSpPr>
              <p:nvPr/>
            </p:nvSpPr>
            <p:spPr>
              <a:xfrm>
                <a:off x="3441206" y="2683523"/>
                <a:ext cx="1086131" cy="722314"/>
              </a:xfrm>
              <a:prstGeom prst="rect">
                <a:avLst/>
              </a:prstGeom>
              <a:blipFill rotWithShape="1">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542466" y="1082370"/>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b="0" i="1" smtClean="0">
                              <a:latin typeface="Cambria Math"/>
                            </a:rPr>
                            <m:t>𝑤</m:t>
                          </m:r>
                        </m:e>
                        <m:sub>
                          <m:r>
                            <a:rPr lang="en-US" altLang="hu-HU" b="0" i="1" smtClean="0">
                              <a:latin typeface="Cambria Math"/>
                            </a:rPr>
                            <m:t>2</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542466" y="1082370"/>
                <a:ext cx="1193340" cy="461665"/>
              </a:xfrm>
              <a:prstGeom prst="rect">
                <a:avLst/>
              </a:prstGeom>
              <a:blipFill rotWithShape="1">
                <a:blip r:embed="rId1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1897292" y="1819874"/>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b="0" i="1" smtClean="0">
                              <a:latin typeface="Cambria Math"/>
                            </a:rPr>
                            <m:t>𝑤</m:t>
                          </m:r>
                        </m:e>
                        <m:sub>
                          <m:r>
                            <a:rPr lang="en-US" altLang="hu-HU" b="0" i="1" smtClean="0">
                              <a:latin typeface="Cambria Math"/>
                            </a:rPr>
                            <m:t>1</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52" name="Téglalap 51"/>
              <p:cNvSpPr>
                <a:spLocks noRot="1" noChangeAspect="1" noMove="1" noResize="1" noEditPoints="1" noAdjustHandles="1" noChangeArrowheads="1" noChangeShapeType="1" noTextEdit="1"/>
              </p:cNvSpPr>
              <p:nvPr/>
            </p:nvSpPr>
            <p:spPr>
              <a:xfrm>
                <a:off x="1897292" y="1819874"/>
                <a:ext cx="1186222" cy="461665"/>
              </a:xfrm>
              <a:prstGeom prst="rect">
                <a:avLst/>
              </a:prstGeom>
              <a:blipFill rotWithShape="1">
                <a:blip r:embed="rId1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églalap 52"/>
              <p:cNvSpPr/>
              <p:nvPr/>
            </p:nvSpPr>
            <p:spPr>
              <a:xfrm>
                <a:off x="7329272" y="1958151"/>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b="0" i="1" smtClean="0">
                              <a:latin typeface="Cambria Math"/>
                            </a:rPr>
                            <m:t>𝑤</m:t>
                          </m:r>
                        </m:e>
                        <m:sub>
                          <m:r>
                            <a:rPr lang="en-US" altLang="hu-HU" b="0" i="1" smtClean="0">
                              <a:latin typeface="Cambria Math"/>
                            </a:rPr>
                            <m:t>1</m:t>
                          </m:r>
                        </m:sub>
                      </m:sSub>
                      <m:r>
                        <a:rPr lang="en-US" altLang="hu-HU" b="0" i="1" smtClean="0">
                          <a:latin typeface="Cambria Math"/>
                        </a:rPr>
                        <m:t>&gt;</m:t>
                      </m:r>
                      <m:r>
                        <a:rPr lang="en-US" altLang="hu-HU" b="0" i="1" smtClean="0">
                          <a:latin typeface="Cambria Math"/>
                        </a:rPr>
                        <m:t>0</m:t>
                      </m:r>
                    </m:oMath>
                  </m:oMathPara>
                </a14:m>
                <a:endParaRPr lang="en-US" dirty="0"/>
              </a:p>
            </p:txBody>
          </p:sp>
        </mc:Choice>
        <mc:Fallback xmlns="">
          <p:sp>
            <p:nvSpPr>
              <p:cNvPr id="53" name="Téglalap 52"/>
              <p:cNvSpPr>
                <a:spLocks noRot="1" noChangeAspect="1" noMove="1" noResize="1" noEditPoints="1" noAdjustHandles="1" noChangeArrowheads="1" noChangeShapeType="1" noTextEdit="1"/>
              </p:cNvSpPr>
              <p:nvPr/>
            </p:nvSpPr>
            <p:spPr>
              <a:xfrm>
                <a:off x="7329272" y="1958151"/>
                <a:ext cx="1186222" cy="461665"/>
              </a:xfrm>
              <a:prstGeom prst="rect">
                <a:avLst/>
              </a:prstGeom>
              <a:blipFill rotWithShape="1">
                <a:blip r:embed="rId1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églalap 53"/>
              <p:cNvSpPr/>
              <p:nvPr/>
            </p:nvSpPr>
            <p:spPr>
              <a:xfrm>
                <a:off x="7442574" y="3051140"/>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b="0" i="1" smtClean="0">
                              <a:latin typeface="Cambria Math"/>
                            </a:rPr>
                            <m:t>𝑤</m:t>
                          </m:r>
                        </m:e>
                        <m:sub>
                          <m:r>
                            <a:rPr lang="en-US" altLang="hu-HU" b="0" i="1" smtClean="0">
                              <a:latin typeface="Cambria Math"/>
                            </a:rPr>
                            <m:t>2</m:t>
                          </m:r>
                        </m:sub>
                      </m:sSub>
                      <m:r>
                        <a:rPr lang="en-US" altLang="hu-HU" b="0" i="1" smtClean="0">
                          <a:latin typeface="Cambria Math"/>
                        </a:rPr>
                        <m:t>&lt;</m:t>
                      </m:r>
                      <m:r>
                        <a:rPr lang="en-US" altLang="hu-HU" b="0" i="1" smtClean="0">
                          <a:latin typeface="Cambria Math"/>
                        </a:rPr>
                        <m:t>0</m:t>
                      </m:r>
                    </m:oMath>
                  </m:oMathPara>
                </a14:m>
                <a:endParaRPr lang="en-US" dirty="0"/>
              </a:p>
            </p:txBody>
          </p:sp>
        </mc:Choice>
        <mc:Fallback xmlns="">
          <p:sp>
            <p:nvSpPr>
              <p:cNvPr id="54" name="Téglalap 53"/>
              <p:cNvSpPr>
                <a:spLocks noRot="1" noChangeAspect="1" noMove="1" noResize="1" noEditPoints="1" noAdjustHandles="1" noChangeArrowheads="1" noChangeShapeType="1" noTextEdit="1"/>
              </p:cNvSpPr>
              <p:nvPr/>
            </p:nvSpPr>
            <p:spPr>
              <a:xfrm>
                <a:off x="7442574" y="3051140"/>
                <a:ext cx="1193340" cy="461665"/>
              </a:xfrm>
              <a:prstGeom prst="rect">
                <a:avLst/>
              </a:prstGeom>
              <a:blipFill rotWithShape="1">
                <a:blip r:embed="rId16"/>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églalap 54"/>
              <p:cNvSpPr/>
              <p:nvPr/>
            </p:nvSpPr>
            <p:spPr>
              <a:xfrm>
                <a:off x="193570" y="3759882"/>
                <a:ext cx="7201137" cy="507831"/>
              </a:xfrm>
              <a:prstGeom prst="rect">
                <a:avLst/>
              </a:prstGeom>
            </p:spPr>
            <p:txBody>
              <a:bodyPr wrap="square">
                <a:spAutoFit/>
              </a:bodyPr>
              <a:lstStyle/>
              <a:p>
                <a14:m>
                  <m:oMath xmlns:m="http://schemas.openxmlformats.org/officeDocument/2006/math">
                    <m:d>
                      <m:dPr>
                        <m:begChr m:val="["/>
                        <m:endChr m:val="]"/>
                        <m:ctrlPr>
                          <a:rPr lang="en-US" altLang="hu-HU" sz="2000" i="1" smtClean="0">
                            <a:latin typeface="Cambria Math"/>
                          </a:rPr>
                        </m:ctrlPr>
                      </m:dPr>
                      <m:e>
                        <m:r>
                          <a:rPr lang="en-US" altLang="hu-HU" sz="2000" i="1">
                            <a:latin typeface="Cambria Math"/>
                          </a:rPr>
                          <m:t>𝑋</m:t>
                        </m:r>
                        <m:d>
                          <m:dPr>
                            <m:ctrlPr>
                              <a:rPr lang="en-US" altLang="hu-HU" sz="2000" i="1">
                                <a:latin typeface="Cambria Math"/>
                              </a:rPr>
                            </m:ctrlPr>
                          </m:dPr>
                          <m:e>
                            <m:r>
                              <a:rPr lang="en-US" altLang="hu-HU" sz="2000" i="1">
                                <a:latin typeface="Cambria Math"/>
                              </a:rPr>
                              <m:t>𝑡</m:t>
                            </m:r>
                          </m:e>
                        </m:d>
                        <m:r>
                          <a:rPr lang="en-US" altLang="hu-HU" sz="2000" i="1">
                            <a:latin typeface="Cambria Math"/>
                          </a:rPr>
                          <m:t>,</m:t>
                        </m:r>
                        <m:r>
                          <a:rPr lang="en-US" altLang="hu-HU" sz="2000" i="1">
                            <a:latin typeface="Cambria Math"/>
                          </a:rPr>
                          <m:t>𝑌</m:t>
                        </m:r>
                        <m:d>
                          <m:dPr>
                            <m:ctrlPr>
                              <a:rPr lang="en-US" altLang="hu-HU" sz="2000" i="1">
                                <a:latin typeface="Cambria Math"/>
                              </a:rPr>
                            </m:ctrlPr>
                          </m:dPr>
                          <m:e>
                            <m:r>
                              <a:rPr lang="en-US" altLang="hu-HU" sz="2000" i="1">
                                <a:latin typeface="Cambria Math"/>
                              </a:rPr>
                              <m:t>𝑡</m:t>
                            </m:r>
                          </m:e>
                        </m:d>
                        <m:r>
                          <a:rPr lang="en-US" altLang="hu-HU" sz="2000" i="1">
                            <a:latin typeface="Cambria Math"/>
                          </a:rPr>
                          <m:t>,</m:t>
                        </m:r>
                        <m:r>
                          <a:rPr lang="en-US" altLang="hu-HU" sz="2000" i="1">
                            <a:latin typeface="Cambria Math"/>
                          </a:rPr>
                          <m:t>𝑍</m:t>
                        </m:r>
                        <m:d>
                          <m:dPr>
                            <m:ctrlPr>
                              <a:rPr lang="en-US" altLang="hu-HU" sz="2000" i="1">
                                <a:latin typeface="Cambria Math"/>
                              </a:rPr>
                            </m:ctrlPr>
                          </m:dPr>
                          <m:e>
                            <m:r>
                              <a:rPr lang="en-US" altLang="hu-HU" sz="2000" i="1">
                                <a:latin typeface="Cambria Math"/>
                              </a:rPr>
                              <m:t>𝑡</m:t>
                            </m:r>
                          </m:e>
                        </m:d>
                        <m:r>
                          <a:rPr lang="en-US" altLang="hu-HU" sz="2000" i="1">
                            <a:latin typeface="Cambria Math"/>
                          </a:rPr>
                          <m:t>,</m:t>
                        </m:r>
                        <m:r>
                          <a:rPr lang="hu-HU" altLang="hu-HU" sz="2000" b="0" i="1" smtClean="0">
                            <a:latin typeface="Cambria Math"/>
                          </a:rPr>
                          <m:t>𝑤</m:t>
                        </m:r>
                        <m:d>
                          <m:dPr>
                            <m:ctrlPr>
                              <a:rPr lang="en-US" altLang="hu-HU" sz="2000" i="1">
                                <a:latin typeface="Cambria Math"/>
                              </a:rPr>
                            </m:ctrlPr>
                          </m:dPr>
                          <m:e>
                            <m:r>
                              <a:rPr lang="en-US" altLang="hu-HU" sz="2000" i="1">
                                <a:latin typeface="Cambria Math"/>
                              </a:rPr>
                              <m:t>𝑡</m:t>
                            </m:r>
                          </m:e>
                        </m:d>
                      </m:e>
                    </m:d>
                    <m:r>
                      <a:rPr lang="en-US" altLang="hu-HU" sz="2000" i="1">
                        <a:latin typeface="Cambria Math"/>
                      </a:rPr>
                      <m:t>=[</m:t>
                    </m:r>
                    <m:sSub>
                      <m:sSubPr>
                        <m:ctrlPr>
                          <a:rPr lang="en-US" altLang="hu-HU" sz="2000" i="1">
                            <a:latin typeface="Cambria Math"/>
                          </a:rPr>
                        </m:ctrlPr>
                      </m:sSubPr>
                      <m:e>
                        <m:r>
                          <a:rPr lang="en-US" altLang="hu-HU" sz="2000" i="1">
                            <a:latin typeface="Cambria Math"/>
                          </a:rPr>
                          <m:t>𝑋</m:t>
                        </m:r>
                      </m:e>
                      <m:sub>
                        <m:r>
                          <a:rPr lang="en-US" altLang="hu-HU" sz="2000" i="1">
                            <a:latin typeface="Cambria Math"/>
                          </a:rPr>
                          <m:t>1</m:t>
                        </m:r>
                      </m:sub>
                    </m:sSub>
                  </m:oMath>
                </a14:m>
                <a:r>
                  <a:rPr lang="en-US" altLang="hu-HU" sz="2000" dirty="0"/>
                  <a:t>, </a:t>
                </a:r>
                <a14:m>
                  <m:oMath xmlns:m="http://schemas.openxmlformats.org/officeDocument/2006/math">
                    <m:sSub>
                      <m:sSubPr>
                        <m:ctrlPr>
                          <a:rPr lang="en-US" altLang="hu-HU" sz="2000" i="1">
                            <a:latin typeface="Cambria Math"/>
                          </a:rPr>
                        </m:ctrlPr>
                      </m:sSubPr>
                      <m:e>
                        <m:r>
                          <a:rPr lang="en-US" altLang="hu-HU" sz="2000" i="1">
                            <a:latin typeface="Cambria Math"/>
                          </a:rPr>
                          <m:t>𝑌</m:t>
                        </m:r>
                      </m:e>
                      <m:sub>
                        <m:r>
                          <a:rPr lang="en-US" altLang="hu-HU" sz="2000" i="1">
                            <a:latin typeface="Cambria Math"/>
                          </a:rPr>
                          <m:t>1</m:t>
                        </m:r>
                      </m:sub>
                    </m:sSub>
                    <m:r>
                      <a:rPr lang="en-US" altLang="hu-HU" sz="2000" i="1">
                        <a:latin typeface="Cambria Math"/>
                      </a:rPr>
                      <m:t>,</m:t>
                    </m:r>
                    <m:sSub>
                      <m:sSubPr>
                        <m:ctrlPr>
                          <a:rPr lang="en-US" altLang="hu-HU" sz="2000" i="1">
                            <a:latin typeface="Cambria Math"/>
                          </a:rPr>
                        </m:ctrlPr>
                      </m:sSubPr>
                      <m:e>
                        <m:r>
                          <a:rPr lang="en-US" altLang="hu-HU" sz="2000" i="1">
                            <a:latin typeface="Cambria Math"/>
                          </a:rPr>
                          <m:t>𝑍</m:t>
                        </m:r>
                      </m:e>
                      <m:sub>
                        <m:r>
                          <a:rPr lang="en-US" altLang="hu-HU" sz="2000" i="1">
                            <a:latin typeface="Cambria Math"/>
                          </a:rPr>
                          <m:t>1</m:t>
                        </m:r>
                      </m:sub>
                    </m:sSub>
                    <m:r>
                      <a:rPr lang="en-US" altLang="hu-HU" sz="2000" i="1">
                        <a:latin typeface="Cambria Math"/>
                      </a:rPr>
                      <m:t>,</m:t>
                    </m:r>
                    <m:sSub>
                      <m:sSubPr>
                        <m:ctrlPr>
                          <a:rPr lang="en-US" altLang="hu-HU" sz="2000" i="1">
                            <a:latin typeface="Cambria Math"/>
                          </a:rPr>
                        </m:ctrlPr>
                      </m:sSubPr>
                      <m:e>
                        <m:r>
                          <a:rPr lang="hu-HU" altLang="hu-HU" sz="2000" b="0" i="1" smtClean="0">
                            <a:latin typeface="Cambria Math"/>
                          </a:rPr>
                          <m:t>𝑤</m:t>
                        </m:r>
                      </m:e>
                      <m:sub>
                        <m:r>
                          <a:rPr lang="en-US" altLang="hu-HU" sz="2000" i="1">
                            <a:latin typeface="Cambria Math"/>
                          </a:rPr>
                          <m:t>1</m:t>
                        </m:r>
                      </m:sub>
                    </m:sSub>
                    <m:r>
                      <a:rPr lang="en-US" altLang="hu-HU" sz="2000" i="1">
                        <a:latin typeface="Cambria Math"/>
                      </a:rPr>
                      <m:t>]</m:t>
                    </m:r>
                    <m:r>
                      <a:rPr lang="en-US" altLang="hu-HU" sz="2000" i="1">
                        <a:latin typeface="Cambria Math"/>
                      </a:rPr>
                      <m:t>𝑡</m:t>
                    </m:r>
                    <m:r>
                      <a:rPr lang="en-US" altLang="hu-HU" sz="2000" i="1">
                        <a:latin typeface="Cambria Math"/>
                      </a:rPr>
                      <m:t>+[</m:t>
                    </m:r>
                    <m:sSub>
                      <m:sSubPr>
                        <m:ctrlPr>
                          <a:rPr lang="en-US" altLang="hu-HU" sz="2000" i="1">
                            <a:latin typeface="Cambria Math"/>
                          </a:rPr>
                        </m:ctrlPr>
                      </m:sSubPr>
                      <m:e>
                        <m:r>
                          <a:rPr lang="en-US" altLang="hu-HU" sz="2000" i="1">
                            <a:latin typeface="Cambria Math"/>
                          </a:rPr>
                          <m:t>𝑋</m:t>
                        </m:r>
                      </m:e>
                      <m:sub>
                        <m:r>
                          <a:rPr lang="en-US" altLang="hu-HU" sz="2000" i="1">
                            <a:latin typeface="Cambria Math"/>
                          </a:rPr>
                          <m:t>2</m:t>
                        </m:r>
                      </m:sub>
                    </m:sSub>
                  </m:oMath>
                </a14:m>
                <a:r>
                  <a:rPr lang="en-US" altLang="hu-HU" sz="2000" dirty="0"/>
                  <a:t>,</a:t>
                </a:r>
                <a14:m>
                  <m:oMath xmlns:m="http://schemas.openxmlformats.org/officeDocument/2006/math">
                    <m:sSub>
                      <m:sSubPr>
                        <m:ctrlPr>
                          <a:rPr lang="en-US" altLang="hu-HU" sz="2000" i="1">
                            <a:latin typeface="Cambria Math"/>
                          </a:rPr>
                        </m:ctrlPr>
                      </m:sSubPr>
                      <m:e>
                        <m:r>
                          <a:rPr lang="en-US" altLang="hu-HU" sz="2000" i="1">
                            <a:latin typeface="Cambria Math"/>
                          </a:rPr>
                          <m:t>𝑌</m:t>
                        </m:r>
                      </m:e>
                      <m:sub>
                        <m:r>
                          <a:rPr lang="en-US" altLang="hu-HU" sz="2000" i="1">
                            <a:latin typeface="Cambria Math"/>
                          </a:rPr>
                          <m:t>2</m:t>
                        </m:r>
                      </m:sub>
                    </m:sSub>
                    <m:r>
                      <a:rPr lang="en-US" altLang="hu-HU" sz="2000" i="1">
                        <a:latin typeface="Cambria Math"/>
                      </a:rPr>
                      <m:t>,</m:t>
                    </m:r>
                    <m:sSub>
                      <m:sSubPr>
                        <m:ctrlPr>
                          <a:rPr lang="en-US" altLang="hu-HU" sz="2000" i="1">
                            <a:latin typeface="Cambria Math"/>
                          </a:rPr>
                        </m:ctrlPr>
                      </m:sSubPr>
                      <m:e>
                        <m:r>
                          <a:rPr lang="en-US" altLang="hu-HU" sz="2000" i="1">
                            <a:latin typeface="Cambria Math"/>
                          </a:rPr>
                          <m:t>𝑍</m:t>
                        </m:r>
                      </m:e>
                      <m:sub>
                        <m:r>
                          <a:rPr lang="en-US" altLang="hu-HU" sz="2000" i="1">
                            <a:latin typeface="Cambria Math"/>
                          </a:rPr>
                          <m:t>2</m:t>
                        </m:r>
                      </m:sub>
                    </m:sSub>
                    <m:r>
                      <a:rPr lang="en-US" altLang="hu-HU" sz="2000" i="1">
                        <a:latin typeface="Cambria Math"/>
                      </a:rPr>
                      <m:t>,</m:t>
                    </m:r>
                    <m:sSub>
                      <m:sSubPr>
                        <m:ctrlPr>
                          <a:rPr lang="en-US" altLang="hu-HU" sz="2000" i="1">
                            <a:latin typeface="Cambria Math"/>
                          </a:rPr>
                        </m:ctrlPr>
                      </m:sSubPr>
                      <m:e>
                        <m:r>
                          <a:rPr lang="hu-HU" altLang="hu-HU" sz="2000" b="0" i="1" smtClean="0">
                            <a:latin typeface="Cambria Math"/>
                          </a:rPr>
                          <m:t>𝑤</m:t>
                        </m:r>
                      </m:e>
                      <m:sub>
                        <m:r>
                          <a:rPr lang="en-US" altLang="hu-HU" sz="2000" i="1">
                            <a:latin typeface="Cambria Math"/>
                          </a:rPr>
                          <m:t>2</m:t>
                        </m:r>
                      </m:sub>
                    </m:sSub>
                    <m:r>
                      <a:rPr lang="en-US" altLang="hu-HU" sz="2000" i="1">
                        <a:latin typeface="Cambria Math"/>
                      </a:rPr>
                      <m:t>](</m:t>
                    </m:r>
                    <m:r>
                      <a:rPr lang="en-US" altLang="hu-HU" sz="2000" i="1">
                        <a:latin typeface="Cambria Math"/>
                      </a:rPr>
                      <m:t>1</m:t>
                    </m:r>
                    <m:r>
                      <a:rPr lang="en-US" altLang="hu-HU" sz="2000" i="1">
                        <a:latin typeface="Cambria Math"/>
                      </a:rPr>
                      <m:t>−</m:t>
                    </m:r>
                    <m:r>
                      <a:rPr lang="en-US" altLang="hu-HU" sz="2000" i="1">
                        <a:latin typeface="Cambria Math"/>
                      </a:rPr>
                      <m:t>𝑡</m:t>
                    </m:r>
                    <m:r>
                      <a:rPr lang="en-US" altLang="hu-HU" sz="2000" i="1">
                        <a:latin typeface="Cambria Math"/>
                      </a:rPr>
                      <m:t>)</m:t>
                    </m:r>
                  </m:oMath>
                </a14:m>
                <a:endParaRPr lang="hu-HU" altLang="hu-HU" sz="2000" dirty="0"/>
              </a:p>
              <a:p>
                <a:endParaRPr lang="en-US" altLang="hu-HU" sz="700" dirty="0"/>
              </a:p>
            </p:txBody>
          </p:sp>
        </mc:Choice>
        <mc:Fallback xmlns="">
          <p:sp>
            <p:nvSpPr>
              <p:cNvPr id="55" name="Téglalap 54"/>
              <p:cNvSpPr>
                <a:spLocks noRot="1" noChangeAspect="1" noMove="1" noResize="1" noEditPoints="1" noAdjustHandles="1" noChangeArrowheads="1" noChangeShapeType="1" noTextEdit="1"/>
              </p:cNvSpPr>
              <p:nvPr/>
            </p:nvSpPr>
            <p:spPr>
              <a:xfrm>
                <a:off x="193570" y="3759882"/>
                <a:ext cx="7201137" cy="507831"/>
              </a:xfrm>
              <a:prstGeom prst="rect">
                <a:avLst/>
              </a:prstGeom>
              <a:blipFill rotWithShape="1">
                <a:blip r:embed="rId17"/>
                <a:stretch>
                  <a:fillRect t="-6024"/>
                </a:stretch>
              </a:blipFill>
            </p:spPr>
            <p:txBody>
              <a:bodyPr/>
              <a:lstStyle/>
              <a:p>
                <a:r>
                  <a:rPr lang="en-US">
                    <a:noFill/>
                  </a:rPr>
                  <a:t> </a:t>
                </a:r>
              </a:p>
            </p:txBody>
          </p:sp>
        </mc:Fallback>
      </mc:AlternateContent>
    </p:spTree>
    <p:extLst>
      <p:ext uri="{BB962C8B-B14F-4D97-AF65-F5344CB8AC3E}">
        <p14:creationId xmlns:p14="http://schemas.microsoft.com/office/powerpoint/2010/main" val="26001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p:bldP spid="12" grpId="0" animBg="1"/>
      <p:bldP spid="13" grpId="0"/>
      <p:bldP spid="14" grpId="0" animBg="1"/>
      <p:bldP spid="15" grpId="0"/>
      <p:bldP spid="16" grpId="0" animBg="1"/>
      <p:bldP spid="17" grpId="0" animBg="1"/>
      <p:bldP spid="18" grpId="0" animBg="1"/>
      <p:bldP spid="21"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animBg="1"/>
      <p:bldP spid="44" grpId="0" animBg="1"/>
      <p:bldP spid="45" grpId="0" animBg="1"/>
      <p:bldP spid="46" grpId="0"/>
      <p:bldP spid="47" grpId="0"/>
      <p:bldP spid="48" grpId="0"/>
      <p:bldP spid="49" grpId="0"/>
      <p:bldP spid="50" grpId="0" animBg="1"/>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bbra nyíl 3"/>
          <p:cNvSpPr/>
          <p:nvPr/>
        </p:nvSpPr>
        <p:spPr>
          <a:xfrm rot="21406693">
            <a:off x="3992106" y="882182"/>
            <a:ext cx="1156798" cy="513083"/>
          </a:xfrm>
          <a:prstGeom prs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abadkézi sokszög 4"/>
          <p:cNvSpPr/>
          <p:nvPr/>
        </p:nvSpPr>
        <p:spPr>
          <a:xfrm>
            <a:off x="6439530" y="779371"/>
            <a:ext cx="1979525" cy="1165609"/>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25" h="1165609">
                <a:moveTo>
                  <a:pt x="0" y="1165609"/>
                </a:moveTo>
                <a:lnTo>
                  <a:pt x="1868993" y="733530"/>
                </a:lnTo>
                <a:lnTo>
                  <a:pt x="1979525" y="0"/>
                </a:lnTo>
                <a:lnTo>
                  <a:pt x="80387" y="462225"/>
                </a:lnTo>
                <a:lnTo>
                  <a:pt x="0" y="1165609"/>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églalap 5"/>
          <p:cNvSpPr/>
          <p:nvPr/>
        </p:nvSpPr>
        <p:spPr>
          <a:xfrm>
            <a:off x="2334379" y="1395808"/>
            <a:ext cx="1404156" cy="1065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abadkézi sokszög 6"/>
          <p:cNvSpPr/>
          <p:nvPr/>
        </p:nvSpPr>
        <p:spPr>
          <a:xfrm>
            <a:off x="4567322" y="1222680"/>
            <a:ext cx="1979525" cy="1165609"/>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25" h="1165609">
                <a:moveTo>
                  <a:pt x="0" y="1165609"/>
                </a:moveTo>
                <a:lnTo>
                  <a:pt x="1868993" y="733530"/>
                </a:lnTo>
                <a:lnTo>
                  <a:pt x="1979525" y="0"/>
                </a:lnTo>
                <a:lnTo>
                  <a:pt x="80387" y="462225"/>
                </a:lnTo>
                <a:lnTo>
                  <a:pt x="0" y="1165609"/>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930223" y="1395807"/>
            <a:ext cx="1404156" cy="1065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ím 1"/>
          <p:cNvSpPr>
            <a:spLocks noGrp="1"/>
          </p:cNvSpPr>
          <p:nvPr>
            <p:ph type="title"/>
          </p:nvPr>
        </p:nvSpPr>
        <p:spPr>
          <a:xfrm>
            <a:off x="0" y="301"/>
            <a:ext cx="9144000" cy="771249"/>
          </a:xfrm>
        </p:spPr>
        <p:txBody>
          <a:bodyPr>
            <a:noAutofit/>
          </a:bodyPr>
          <a:lstStyle/>
          <a:p>
            <a:r>
              <a:rPr lang="en-US" sz="3600" dirty="0" err="1" smtClean="0">
                <a:solidFill>
                  <a:srgbClr val="FF0000"/>
                </a:solidFill>
              </a:rPr>
              <a:t>Affin</a:t>
            </a:r>
            <a:r>
              <a:rPr lang="hu-HU" sz="3600" dirty="0" smtClean="0">
                <a:solidFill>
                  <a:srgbClr val="FF0000"/>
                </a:solidFill>
              </a:rPr>
              <a:t>e</a:t>
            </a:r>
            <a:r>
              <a:rPr lang="en-US" sz="3600" dirty="0" smtClean="0">
                <a:solidFill>
                  <a:srgbClr val="FF0000"/>
                </a:solidFill>
              </a:rPr>
              <a:t> trans</a:t>
            </a:r>
            <a:r>
              <a:rPr lang="hu-HU" sz="3600" dirty="0" err="1" smtClean="0">
                <a:solidFill>
                  <a:srgbClr val="FF0000"/>
                </a:solidFill>
              </a:rPr>
              <a:t>formations</a:t>
            </a:r>
            <a:r>
              <a:rPr lang="hu-HU" sz="3600" dirty="0" smtClean="0">
                <a:solidFill>
                  <a:srgbClr val="FF0000"/>
                </a:solidFill>
              </a:rPr>
              <a:t>: </a:t>
            </a:r>
            <a:r>
              <a:rPr lang="hu-HU" sz="3600" dirty="0" err="1" smtClean="0">
                <a:solidFill>
                  <a:srgbClr val="FF0000"/>
                </a:solidFill>
              </a:rPr>
              <a:t>preserves</a:t>
            </a:r>
            <a:r>
              <a:rPr lang="hu-HU" sz="3600" dirty="0" smtClean="0">
                <a:solidFill>
                  <a:srgbClr val="FF0000"/>
                </a:solidFill>
              </a:rPr>
              <a:t> parallel </a:t>
            </a:r>
            <a:r>
              <a:rPr lang="hu-HU" sz="3600" dirty="0" err="1" smtClean="0">
                <a:solidFill>
                  <a:srgbClr val="FF0000"/>
                </a:solidFill>
              </a:rPr>
              <a:t>lines</a:t>
            </a:r>
            <a:endParaRPr lang="en-US" sz="3600" dirty="0">
              <a:solidFill>
                <a:srgbClr val="FF0000"/>
              </a:solidFill>
            </a:endParaRPr>
          </a:p>
        </p:txBody>
      </p:sp>
      <p:cxnSp>
        <p:nvCxnSpPr>
          <p:cNvPr id="11" name="Egyenes összekötő nyíllal 10"/>
          <p:cNvCxnSpPr/>
          <p:nvPr/>
        </p:nvCxnSpPr>
        <p:spPr>
          <a:xfrm flipV="1">
            <a:off x="930223" y="1394972"/>
            <a:ext cx="0" cy="106504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930223" y="2460013"/>
            <a:ext cx="1404156" cy="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2226367" y="128779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Szövegdoboz 13"/>
              <p:cNvSpPr txBox="1"/>
              <p:nvPr/>
            </p:nvSpPr>
            <p:spPr>
              <a:xfrm>
                <a:off x="2010343" y="778355"/>
                <a:ext cx="1168846" cy="523220"/>
              </a:xfrm>
              <a:prstGeom prst="rect">
                <a:avLst/>
              </a:prstGeom>
              <a:noFill/>
            </p:spPr>
            <p:txBody>
              <a:bodyPr wrap="none" rtlCol="0">
                <a:spAutoFit/>
              </a:bodyPr>
              <a:lstStyle/>
              <a:p>
                <a:r>
                  <a:rPr lang="en-US" b="0" dirty="0" smtClean="0"/>
                  <a:t>=(</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𝑦</m:t>
                    </m:r>
                  </m:oMath>
                </a14:m>
                <a:r>
                  <a:rPr lang="en-US" b="0" dirty="0" smtClean="0"/>
                  <a:t>)</a:t>
                </a:r>
                <a:endParaRPr lang="en-US" b="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2010343" y="778355"/>
                <a:ext cx="1168846" cy="523220"/>
              </a:xfrm>
              <a:prstGeom prst="rect">
                <a:avLst/>
              </a:prstGeom>
              <a:blipFill rotWithShape="1">
                <a:blip r:embed="rId3"/>
                <a:stretch>
                  <a:fillRect l="-8333" t="-9302"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doboz 14"/>
              <p:cNvSpPr txBox="1"/>
              <p:nvPr/>
            </p:nvSpPr>
            <p:spPr>
              <a:xfrm>
                <a:off x="6388958" y="631634"/>
                <a:ext cx="1404744" cy="523220"/>
              </a:xfrm>
              <a:prstGeom prst="rect">
                <a:avLst/>
              </a:prstGeom>
              <a:noFill/>
            </p:spPr>
            <p:txBody>
              <a:bodyPr wrap="none" rtlCol="0">
                <a:spAutoFit/>
              </a:bodyPr>
              <a:lstStyle/>
              <a:p>
                <a:r>
                  <a:rPr lang="en-US" b="0" dirty="0" smtClean="0"/>
                  <a:t>=(</a:t>
                </a:r>
                <a14:m>
                  <m:oMath xmlns:m="http://schemas.openxmlformats.org/officeDocument/2006/math">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oMath>
                </a14:m>
                <a:r>
                  <a:rPr lang="en-US" b="0" dirty="0" smtClean="0"/>
                  <a:t>)</a:t>
                </a:r>
                <a:endParaRPr lang="en-US" b="0"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6388958" y="631634"/>
                <a:ext cx="1404744" cy="523220"/>
              </a:xfrm>
              <a:prstGeom prst="rect">
                <a:avLst/>
              </a:prstGeom>
              <a:blipFill rotWithShape="1">
                <a:blip r:embed="rId4"/>
                <a:stretch>
                  <a:fillRect l="-6522" t="-9412" b="-15294"/>
                </a:stretch>
              </a:blipFill>
            </p:spPr>
            <p:txBody>
              <a:bodyPr/>
              <a:lstStyle/>
              <a:p>
                <a:r>
                  <a:rPr lang="en-US">
                    <a:noFill/>
                  </a:rPr>
                  <a:t> </a:t>
                </a:r>
              </a:p>
            </p:txBody>
          </p:sp>
        </mc:Fallback>
      </mc:AlternateContent>
      <p:sp>
        <p:nvSpPr>
          <p:cNvPr id="16" name="Szövegdoboz 15"/>
          <p:cNvSpPr txBox="1"/>
          <p:nvPr/>
        </p:nvSpPr>
        <p:spPr>
          <a:xfrm>
            <a:off x="282151" y="2424845"/>
            <a:ext cx="675185" cy="400110"/>
          </a:xfrm>
          <a:prstGeom prst="rect">
            <a:avLst/>
          </a:prstGeom>
          <a:noFill/>
        </p:spPr>
        <p:txBody>
          <a:bodyPr wrap="none" rtlCol="0">
            <a:spAutoFit/>
          </a:bodyPr>
          <a:lstStyle/>
          <a:p>
            <a:r>
              <a:rPr lang="en-US" sz="2000" dirty="0" smtClean="0"/>
              <a:t>(0,0)</a:t>
            </a:r>
            <a:endParaRPr lang="en-US" sz="2000" dirty="0"/>
          </a:p>
        </p:txBody>
      </p:sp>
      <p:sp>
        <p:nvSpPr>
          <p:cNvPr id="17" name="Szövegdoboz 16"/>
          <p:cNvSpPr txBox="1"/>
          <p:nvPr/>
        </p:nvSpPr>
        <p:spPr>
          <a:xfrm>
            <a:off x="255038" y="1567136"/>
            <a:ext cx="675185" cy="400110"/>
          </a:xfrm>
          <a:prstGeom prst="rect">
            <a:avLst/>
          </a:prstGeom>
          <a:noFill/>
        </p:spPr>
        <p:txBody>
          <a:bodyPr wrap="none" rtlCol="0">
            <a:spAutoFit/>
          </a:bodyPr>
          <a:lstStyle/>
          <a:p>
            <a:r>
              <a:rPr lang="en-US" sz="2000" b="0" dirty="0" smtClean="0"/>
              <a:t>(0,1)</a:t>
            </a:r>
            <a:endParaRPr lang="en-US" sz="2000" b="0" dirty="0"/>
          </a:p>
        </p:txBody>
      </p:sp>
      <p:sp>
        <p:nvSpPr>
          <p:cNvPr id="18" name="Ellipszis 17"/>
          <p:cNvSpPr/>
          <p:nvPr/>
        </p:nvSpPr>
        <p:spPr>
          <a:xfrm>
            <a:off x="1578295" y="2400746"/>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zis 18"/>
          <p:cNvSpPr/>
          <p:nvPr/>
        </p:nvSpPr>
        <p:spPr>
          <a:xfrm>
            <a:off x="865358" y="1704765"/>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zövegdoboz 19"/>
          <p:cNvSpPr txBox="1"/>
          <p:nvPr/>
        </p:nvSpPr>
        <p:spPr>
          <a:xfrm>
            <a:off x="1362271" y="2505978"/>
            <a:ext cx="675185" cy="400110"/>
          </a:xfrm>
          <a:prstGeom prst="rect">
            <a:avLst/>
          </a:prstGeom>
          <a:noFill/>
        </p:spPr>
        <p:txBody>
          <a:bodyPr wrap="none" rtlCol="0">
            <a:spAutoFit/>
          </a:bodyPr>
          <a:lstStyle/>
          <a:p>
            <a:r>
              <a:rPr lang="en-US" sz="2000" b="0" dirty="0" smtClean="0"/>
              <a:t>(1,0)</a:t>
            </a:r>
            <a:endParaRPr lang="en-US" sz="2000" b="0" dirty="0"/>
          </a:p>
        </p:txBody>
      </p:sp>
      <p:cxnSp>
        <p:nvCxnSpPr>
          <p:cNvPr id="21" name="Egyenes összekötő nyíllal 20"/>
          <p:cNvCxnSpPr/>
          <p:nvPr/>
        </p:nvCxnSpPr>
        <p:spPr>
          <a:xfrm flipV="1">
            <a:off x="4555150" y="1684905"/>
            <a:ext cx="102084" cy="68477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2" name="Egyenes összekötő nyíllal 21"/>
          <p:cNvCxnSpPr/>
          <p:nvPr/>
        </p:nvCxnSpPr>
        <p:spPr>
          <a:xfrm flipV="1">
            <a:off x="4545625" y="1954505"/>
            <a:ext cx="1893905" cy="42469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3" name="Ellipszis 22"/>
          <p:cNvSpPr/>
          <p:nvPr/>
        </p:nvSpPr>
        <p:spPr>
          <a:xfrm>
            <a:off x="6413552" y="1106723"/>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5466727" y="2105247"/>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4557796" y="1910938"/>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zabadkézi sokszög 25"/>
          <p:cNvSpPr/>
          <p:nvPr/>
        </p:nvSpPr>
        <p:spPr>
          <a:xfrm rot="263878">
            <a:off x="6473343" y="1065183"/>
            <a:ext cx="665502" cy="907443"/>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 name="connsiteX0" fmla="*/ 0 w 1868994"/>
              <a:gd name="connsiteY0" fmla="*/ 907443 h 907443"/>
              <a:gd name="connsiteX1" fmla="*/ 1868993 w 1868994"/>
              <a:gd name="connsiteY1" fmla="*/ 475364 h 907443"/>
              <a:gd name="connsiteX2" fmla="*/ 939978 w 1868994"/>
              <a:gd name="connsiteY2" fmla="*/ 0 h 907443"/>
              <a:gd name="connsiteX3" fmla="*/ 80387 w 1868994"/>
              <a:gd name="connsiteY3" fmla="*/ 204059 h 907443"/>
              <a:gd name="connsiteX4" fmla="*/ 0 w 1868994"/>
              <a:gd name="connsiteY4" fmla="*/ 907443 h 907443"/>
              <a:gd name="connsiteX0" fmla="*/ 0 w 939979"/>
              <a:gd name="connsiteY0" fmla="*/ 907443 h 907443"/>
              <a:gd name="connsiteX1" fmla="*/ 914352 w 939979"/>
              <a:gd name="connsiteY1" fmla="*/ 728907 h 907443"/>
              <a:gd name="connsiteX2" fmla="*/ 939978 w 939979"/>
              <a:gd name="connsiteY2" fmla="*/ 0 h 907443"/>
              <a:gd name="connsiteX3" fmla="*/ 80387 w 939979"/>
              <a:gd name="connsiteY3" fmla="*/ 204059 h 907443"/>
              <a:gd name="connsiteX4" fmla="*/ 0 w 939979"/>
              <a:gd name="connsiteY4" fmla="*/ 907443 h 907443"/>
              <a:gd name="connsiteX0" fmla="*/ 0 w 939978"/>
              <a:gd name="connsiteY0" fmla="*/ 907443 h 907443"/>
              <a:gd name="connsiteX1" fmla="*/ 843598 w 939978"/>
              <a:gd name="connsiteY1" fmla="*/ 732760 h 907443"/>
              <a:gd name="connsiteX2" fmla="*/ 939978 w 939978"/>
              <a:gd name="connsiteY2" fmla="*/ 0 h 907443"/>
              <a:gd name="connsiteX3" fmla="*/ 80387 w 939978"/>
              <a:gd name="connsiteY3" fmla="*/ 204059 h 907443"/>
              <a:gd name="connsiteX4" fmla="*/ 0 w 939978"/>
              <a:gd name="connsiteY4" fmla="*/ 907443 h 907443"/>
              <a:gd name="connsiteX0" fmla="*/ 0 w 939978"/>
              <a:gd name="connsiteY0" fmla="*/ 907443 h 907443"/>
              <a:gd name="connsiteX1" fmla="*/ 886050 w 939978"/>
              <a:gd name="connsiteY1" fmla="*/ 730448 h 907443"/>
              <a:gd name="connsiteX2" fmla="*/ 939978 w 939978"/>
              <a:gd name="connsiteY2" fmla="*/ 0 h 907443"/>
              <a:gd name="connsiteX3" fmla="*/ 80387 w 939978"/>
              <a:gd name="connsiteY3" fmla="*/ 204059 h 907443"/>
              <a:gd name="connsiteX4" fmla="*/ 0 w 939978"/>
              <a:gd name="connsiteY4" fmla="*/ 907443 h 90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978" h="907443">
                <a:moveTo>
                  <a:pt x="0" y="907443"/>
                </a:moveTo>
                <a:lnTo>
                  <a:pt x="886050" y="730448"/>
                </a:lnTo>
                <a:lnTo>
                  <a:pt x="939978" y="0"/>
                </a:lnTo>
                <a:lnTo>
                  <a:pt x="80387" y="204059"/>
                </a:lnTo>
                <a:lnTo>
                  <a:pt x="0" y="907443"/>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gyenes összekötő 26"/>
          <p:cNvCxnSpPr/>
          <p:nvPr/>
        </p:nvCxnSpPr>
        <p:spPr>
          <a:xfrm>
            <a:off x="549847" y="1105888"/>
            <a:ext cx="2090644" cy="1596572"/>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083490" y="1188104"/>
            <a:ext cx="2090644" cy="1596572"/>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a:off x="3954559" y="1539472"/>
            <a:ext cx="3783498" cy="623506"/>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a:xfrm>
            <a:off x="6258815" y="1018194"/>
            <a:ext cx="1008112" cy="968196"/>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sp>
        <p:nvSpPr>
          <p:cNvPr id="31" name="Szövegdoboz 30"/>
          <p:cNvSpPr txBox="1"/>
          <p:nvPr/>
        </p:nvSpPr>
        <p:spPr>
          <a:xfrm>
            <a:off x="2010343" y="2505978"/>
            <a:ext cx="675185" cy="400110"/>
          </a:xfrm>
          <a:prstGeom prst="rect">
            <a:avLst/>
          </a:prstGeom>
          <a:noFill/>
        </p:spPr>
        <p:txBody>
          <a:bodyPr wrap="none" rtlCol="0">
            <a:spAutoFit/>
          </a:bodyPr>
          <a:lstStyle/>
          <a:p>
            <a:r>
              <a:rPr lang="en-US" sz="2000" b="0" dirty="0" smtClean="0"/>
              <a:t>(</a:t>
            </a:r>
            <a:r>
              <a:rPr lang="hu-HU" sz="2000" b="0" i="1" dirty="0" smtClean="0"/>
              <a:t>x</a:t>
            </a:r>
            <a:r>
              <a:rPr lang="en-US" sz="2000" b="0" dirty="0" smtClean="0"/>
              <a:t>,0)</a:t>
            </a:r>
            <a:endParaRPr lang="en-US" sz="2000" b="0" dirty="0"/>
          </a:p>
        </p:txBody>
      </p:sp>
      <p:sp>
        <p:nvSpPr>
          <p:cNvPr id="32" name="Szövegdoboz 31"/>
          <p:cNvSpPr txBox="1"/>
          <p:nvPr/>
        </p:nvSpPr>
        <p:spPr>
          <a:xfrm>
            <a:off x="210143" y="1236713"/>
            <a:ext cx="724878" cy="400110"/>
          </a:xfrm>
          <a:prstGeom prst="rect">
            <a:avLst/>
          </a:prstGeom>
          <a:noFill/>
        </p:spPr>
        <p:txBody>
          <a:bodyPr wrap="none" rtlCol="0">
            <a:spAutoFit/>
          </a:bodyPr>
          <a:lstStyle/>
          <a:p>
            <a:r>
              <a:rPr lang="en-US" sz="2000" b="0" dirty="0" smtClean="0"/>
              <a:t>(</a:t>
            </a:r>
            <a:r>
              <a:rPr lang="hu-HU" sz="2000" b="0" dirty="0" smtClean="0"/>
              <a:t>0, </a:t>
            </a:r>
            <a:r>
              <a:rPr lang="hu-HU" sz="2000" b="0" i="1" dirty="0" smtClean="0"/>
              <a:t>y</a:t>
            </a:r>
            <a:r>
              <a:rPr lang="en-US" sz="2000" b="0" dirty="0" smtClean="0"/>
              <a:t>)</a:t>
            </a:r>
            <a:endParaRPr lang="en-US" sz="2000" b="0" dirty="0"/>
          </a:p>
        </p:txBody>
      </p:sp>
      <p:sp>
        <p:nvSpPr>
          <p:cNvPr id="33" name="Szövegdoboz 32"/>
          <p:cNvSpPr txBox="1"/>
          <p:nvPr/>
        </p:nvSpPr>
        <p:spPr>
          <a:xfrm>
            <a:off x="4098575" y="2420779"/>
            <a:ext cx="846707" cy="400110"/>
          </a:xfrm>
          <a:prstGeom prst="rect">
            <a:avLst/>
          </a:prstGeom>
          <a:noFill/>
        </p:spPr>
        <p:txBody>
          <a:bodyPr wrap="none" rtlCol="0">
            <a:spAutoFit/>
          </a:bodyPr>
          <a:lstStyle/>
          <a:p>
            <a:r>
              <a:rPr lang="hu-HU" sz="2000" i="1" dirty="0" smtClean="0"/>
              <a:t>T</a:t>
            </a:r>
            <a:r>
              <a:rPr lang="en-US" sz="2000" b="0" dirty="0" smtClean="0"/>
              <a:t>(0,0)</a:t>
            </a:r>
            <a:endParaRPr lang="en-US" sz="2000" b="0" dirty="0"/>
          </a:p>
        </p:txBody>
      </p:sp>
      <p:sp>
        <p:nvSpPr>
          <p:cNvPr id="34" name="Szövegdoboz 33"/>
          <p:cNvSpPr txBox="1"/>
          <p:nvPr/>
        </p:nvSpPr>
        <p:spPr>
          <a:xfrm>
            <a:off x="5232476" y="2187624"/>
            <a:ext cx="832279" cy="400110"/>
          </a:xfrm>
          <a:prstGeom prst="rect">
            <a:avLst/>
          </a:prstGeom>
          <a:noFill/>
        </p:spPr>
        <p:txBody>
          <a:bodyPr wrap="none" rtlCol="0">
            <a:spAutoFit/>
          </a:bodyPr>
          <a:lstStyle/>
          <a:p>
            <a:r>
              <a:rPr lang="hu-HU" sz="2000" i="1" dirty="0" smtClean="0"/>
              <a:t>T</a:t>
            </a:r>
            <a:r>
              <a:rPr lang="en-US" sz="2000" b="0" dirty="0" smtClean="0"/>
              <a:t>(</a:t>
            </a:r>
            <a:r>
              <a:rPr lang="hu-HU" sz="2000" b="0" dirty="0" smtClean="0"/>
              <a:t>1</a:t>
            </a:r>
            <a:r>
              <a:rPr lang="en-US" sz="2000" b="0" dirty="0" smtClean="0"/>
              <a:t>,0)</a:t>
            </a:r>
            <a:endParaRPr lang="en-US" sz="2000" b="0" dirty="0"/>
          </a:p>
        </p:txBody>
      </p:sp>
      <p:sp>
        <p:nvSpPr>
          <p:cNvPr id="35" name="Szövegdoboz 34"/>
          <p:cNvSpPr txBox="1"/>
          <p:nvPr/>
        </p:nvSpPr>
        <p:spPr>
          <a:xfrm>
            <a:off x="6042791" y="2028801"/>
            <a:ext cx="832279" cy="400110"/>
          </a:xfrm>
          <a:prstGeom prst="rect">
            <a:avLst/>
          </a:prstGeom>
          <a:noFill/>
        </p:spPr>
        <p:txBody>
          <a:bodyPr wrap="none" rtlCol="0">
            <a:spAutoFit/>
          </a:bodyPr>
          <a:lstStyle/>
          <a:p>
            <a:r>
              <a:rPr lang="hu-HU" sz="2000" i="1" dirty="0" smtClean="0"/>
              <a:t>T</a:t>
            </a:r>
            <a:r>
              <a:rPr lang="en-US" sz="2000" b="0" dirty="0" smtClean="0"/>
              <a:t>(</a:t>
            </a:r>
            <a:r>
              <a:rPr lang="hu-HU" sz="2000" b="0" i="1" dirty="0" smtClean="0"/>
              <a:t>x</a:t>
            </a:r>
            <a:r>
              <a:rPr lang="en-US" sz="2000" b="0" dirty="0" smtClean="0"/>
              <a:t>,0)</a:t>
            </a:r>
            <a:endParaRPr lang="en-US" sz="2000" b="0" dirty="0"/>
          </a:p>
        </p:txBody>
      </p:sp>
      <p:sp>
        <p:nvSpPr>
          <p:cNvPr id="36" name="Szövegdoboz 35"/>
          <p:cNvSpPr txBox="1"/>
          <p:nvPr/>
        </p:nvSpPr>
        <p:spPr>
          <a:xfrm>
            <a:off x="3827932" y="1812777"/>
            <a:ext cx="846707" cy="400110"/>
          </a:xfrm>
          <a:prstGeom prst="rect">
            <a:avLst/>
          </a:prstGeom>
          <a:noFill/>
        </p:spPr>
        <p:txBody>
          <a:bodyPr wrap="none" rtlCol="0">
            <a:spAutoFit/>
          </a:bodyPr>
          <a:lstStyle/>
          <a:p>
            <a:r>
              <a:rPr lang="hu-HU" sz="2000" i="1" dirty="0" smtClean="0"/>
              <a:t>T</a:t>
            </a:r>
            <a:r>
              <a:rPr lang="en-US" sz="2000" b="0" dirty="0" smtClean="0"/>
              <a:t>(0,</a:t>
            </a:r>
            <a:r>
              <a:rPr lang="hu-HU" sz="2000" b="0" dirty="0" smtClean="0"/>
              <a:t>1</a:t>
            </a:r>
            <a:r>
              <a:rPr lang="en-US" sz="2000" b="0" dirty="0" smtClean="0"/>
              <a:t>)</a:t>
            </a:r>
            <a:endParaRPr lang="en-US" sz="2000" b="0" dirty="0"/>
          </a:p>
        </p:txBody>
      </p:sp>
      <p:sp>
        <p:nvSpPr>
          <p:cNvPr id="37" name="Szövegdoboz 36"/>
          <p:cNvSpPr txBox="1"/>
          <p:nvPr/>
        </p:nvSpPr>
        <p:spPr>
          <a:xfrm>
            <a:off x="3882551" y="1556683"/>
            <a:ext cx="832279" cy="400110"/>
          </a:xfrm>
          <a:prstGeom prst="rect">
            <a:avLst/>
          </a:prstGeom>
          <a:noFill/>
        </p:spPr>
        <p:txBody>
          <a:bodyPr wrap="none" rtlCol="0">
            <a:spAutoFit/>
          </a:bodyPr>
          <a:lstStyle/>
          <a:p>
            <a:r>
              <a:rPr lang="hu-HU" sz="2000" i="1" dirty="0" smtClean="0"/>
              <a:t>T</a:t>
            </a:r>
            <a:r>
              <a:rPr lang="en-US" sz="2000" b="0" dirty="0" smtClean="0"/>
              <a:t>(0,</a:t>
            </a:r>
            <a:r>
              <a:rPr lang="hu-HU" sz="2000" b="0" i="1" dirty="0" smtClean="0"/>
              <a:t>y</a:t>
            </a:r>
            <a:r>
              <a:rPr lang="en-US" sz="2000" b="0" dirty="0" smtClean="0"/>
              <a:t>)</a:t>
            </a:r>
            <a:endParaRPr lang="en-US" sz="2000" b="0" dirty="0"/>
          </a:p>
        </p:txBody>
      </p:sp>
      <mc:AlternateContent xmlns:mc="http://schemas.openxmlformats.org/markup-compatibility/2006" xmlns:a14="http://schemas.microsoft.com/office/drawing/2010/main">
        <mc:Choice Requires="a14">
          <p:sp>
            <p:nvSpPr>
              <p:cNvPr id="38" name="Szövegdoboz 56"/>
              <p:cNvSpPr txBox="1"/>
              <p:nvPr/>
            </p:nvSpPr>
            <p:spPr>
              <a:xfrm>
                <a:off x="1040654" y="4587974"/>
                <a:ext cx="2576988" cy="430887"/>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latin typeface="Cambria Math"/>
                            </a:rPr>
                          </m:ctrlPr>
                        </m:dPr>
                        <m:e>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m:t>
                              </m:r>
                            </m:sup>
                          </m:sSup>
                          <m:r>
                            <a:rPr lang="en-US" sz="2200" b="0" i="1" smtClean="0">
                              <a:latin typeface="Cambria Math"/>
                            </a:rPr>
                            <m:t>,</m:t>
                          </m:r>
                          <m:sSup>
                            <m:sSupPr>
                              <m:ctrlPr>
                                <a:rPr lang="en-US" sz="2200" b="0" i="1" smtClean="0">
                                  <a:latin typeface="Cambria Math"/>
                                </a:rPr>
                              </m:ctrlPr>
                            </m:sSupPr>
                            <m:e>
                              <m:r>
                                <a:rPr lang="en-US" sz="2200" b="0" i="1" smtClean="0">
                                  <a:latin typeface="Cambria Math"/>
                                </a:rPr>
                                <m:t>𝑦</m:t>
                              </m:r>
                            </m:e>
                            <m:sup>
                              <m:r>
                                <a:rPr lang="en-US" sz="2200" b="0" i="1" smtClean="0">
                                  <a:latin typeface="Cambria Math"/>
                                </a:rPr>
                                <m:t>′</m:t>
                              </m:r>
                            </m:sup>
                          </m:sSup>
                          <m:r>
                            <a:rPr lang="en-US" sz="2200" b="0" i="1" smtClean="0">
                              <a:latin typeface="Cambria Math"/>
                            </a:rPr>
                            <m:t>,1</m:t>
                          </m:r>
                        </m:e>
                      </m:d>
                      <m:r>
                        <a:rPr lang="en-US" sz="2200" b="0" i="1" smtClean="0">
                          <a:latin typeface="Cambria Math"/>
                        </a:rPr>
                        <m:t>=</m:t>
                      </m:r>
                      <m:r>
                        <a:rPr lang="en-US" sz="2200" b="1" i="1" smtClean="0">
                          <a:latin typeface="Cambria Math"/>
                        </a:rPr>
                        <m:t>[</m:t>
                      </m:r>
                      <m:r>
                        <a:rPr lang="en-US" sz="2200" b="0" i="1" smtClean="0">
                          <a:latin typeface="Cambria Math"/>
                        </a:rPr>
                        <m:t>𝑥</m:t>
                      </m:r>
                      <m:r>
                        <a:rPr lang="en-US" sz="2200" b="0" i="1" smtClean="0">
                          <a:latin typeface="Cambria Math"/>
                        </a:rPr>
                        <m:t>,</m:t>
                      </m:r>
                      <m:r>
                        <a:rPr lang="en-US" sz="2200" b="0" i="1" smtClean="0">
                          <a:latin typeface="Cambria Math"/>
                        </a:rPr>
                        <m:t>𝑦</m:t>
                      </m:r>
                      <m:r>
                        <a:rPr lang="en-US" sz="2200" b="0" i="1" smtClean="0">
                          <a:latin typeface="Cambria Math"/>
                        </a:rPr>
                        <m:t>,1</m:t>
                      </m:r>
                      <m:r>
                        <a:rPr lang="en-US" sz="2200" b="1" i="1" smtClean="0">
                          <a:latin typeface="Cambria Math"/>
                        </a:rPr>
                        <m:t>]</m:t>
                      </m:r>
                    </m:oMath>
                  </m:oMathPara>
                </a14:m>
                <a:endParaRPr lang="en-US" sz="2200" dirty="0"/>
              </a:p>
            </p:txBody>
          </p:sp>
        </mc:Choice>
        <mc:Fallback xmlns="">
          <p:sp>
            <p:nvSpPr>
              <p:cNvPr id="38" name="Szövegdoboz 56"/>
              <p:cNvSpPr txBox="1">
                <a:spLocks noRot="1" noChangeAspect="1" noMove="1" noResize="1" noEditPoints="1" noAdjustHandles="1" noChangeArrowheads="1" noChangeShapeType="1" noTextEdit="1"/>
              </p:cNvSpPr>
              <p:nvPr/>
            </p:nvSpPr>
            <p:spPr>
              <a:xfrm>
                <a:off x="1040654" y="4587974"/>
                <a:ext cx="2576988" cy="430887"/>
              </a:xfrm>
              <a:prstGeom prst="rect">
                <a:avLst/>
              </a:prstGeom>
              <a:blipFill rotWithShape="1">
                <a:blip r:embed="rId5"/>
                <a:stretch>
                  <a:fillRect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3457386" y="3764873"/>
                <a:ext cx="1966436" cy="133959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a:rPr>
                          </m:ctrlPr>
                        </m:dPr>
                        <m:e>
                          <m:m>
                            <m:mPr>
                              <m:mcs>
                                <m:mc>
                                  <m:mcPr>
                                    <m:count m:val="3"/>
                                    <m:mcJc m:val="center"/>
                                  </m:mcPr>
                                </m:mc>
                              </m:mcs>
                              <m:ctrlPr>
                                <a:rPr lang="en-US" sz="2200" i="1">
                                  <a:latin typeface="Cambria Math"/>
                                </a:rPr>
                              </m:ctrlPr>
                            </m:mPr>
                            <m:mr>
                              <m:e>
                                <m:sSubSup>
                                  <m:sSubSupPr>
                                    <m:ctrlPr>
                                      <a:rPr lang="en-US" sz="2200" i="1">
                                        <a:latin typeface="Cambria Math"/>
                                      </a:rPr>
                                    </m:ctrlPr>
                                  </m:sSubSupPr>
                                  <m:e>
                                    <m:r>
                                      <a:rPr lang="en-US" sz="2200" i="1">
                                        <a:latin typeface="Cambria Math"/>
                                      </a:rPr>
                                      <m:t>𝒊</m:t>
                                    </m:r>
                                    <m:r>
                                      <a:rPr lang="en-US" sz="2200" i="1">
                                        <a:latin typeface="Cambria Math"/>
                                      </a:rPr>
                                      <m:t>′</m:t>
                                    </m:r>
                                  </m:e>
                                  <m:sub>
                                    <m:r>
                                      <a:rPr lang="en-US" sz="2200" b="0" i="1">
                                        <a:latin typeface="Cambria Math"/>
                                      </a:rPr>
                                      <m:t>𝑥</m:t>
                                    </m:r>
                                  </m:sub>
                                  <m:sup/>
                                </m:sSubSup>
                              </m:e>
                              <m:e>
                                <m:sSubSup>
                                  <m:sSubSupPr>
                                    <m:ctrlPr>
                                      <a:rPr lang="en-US" sz="2200" i="1">
                                        <a:latin typeface="Cambria Math"/>
                                      </a:rPr>
                                    </m:ctrlPr>
                                  </m:sSubSupPr>
                                  <m:e>
                                    <m:r>
                                      <a:rPr lang="en-US" sz="2200" i="1">
                                        <a:latin typeface="Cambria Math"/>
                                      </a:rPr>
                                      <m:t>𝒊</m:t>
                                    </m:r>
                                    <m:r>
                                      <a:rPr lang="en-US" sz="2200" i="1">
                                        <a:latin typeface="Cambria Math"/>
                                      </a:rPr>
                                      <m:t>′</m:t>
                                    </m:r>
                                  </m:e>
                                  <m:sub>
                                    <m:r>
                                      <a:rPr lang="en-US" sz="2200" b="0" i="1">
                                        <a:latin typeface="Cambria Math"/>
                                      </a:rPr>
                                      <m:t>𝑦</m:t>
                                    </m:r>
                                  </m:sub>
                                  <m:sup/>
                                </m:sSubSup>
                              </m:e>
                              <m:e>
                                <m:r>
                                  <a:rPr lang="en-US" sz="2200" b="0">
                                    <a:latin typeface="Cambria Math"/>
                                  </a:rPr>
                                  <m:t>0</m:t>
                                </m:r>
                              </m:e>
                            </m:mr>
                            <m:mr>
                              <m:e>
                                <m:sSubSup>
                                  <m:sSubSupPr>
                                    <m:ctrlPr>
                                      <a:rPr lang="en-US" sz="2200" i="1">
                                        <a:latin typeface="Cambria Math"/>
                                      </a:rPr>
                                    </m:ctrlPr>
                                  </m:sSubSupPr>
                                  <m:e>
                                    <m:r>
                                      <a:rPr lang="en-US" sz="2200" i="1">
                                        <a:latin typeface="Cambria Math"/>
                                      </a:rPr>
                                      <m:t>𝒋</m:t>
                                    </m:r>
                                    <m:r>
                                      <a:rPr lang="en-US" sz="2200" i="1">
                                        <a:latin typeface="Cambria Math"/>
                                      </a:rPr>
                                      <m:t>′</m:t>
                                    </m:r>
                                  </m:e>
                                  <m:sub>
                                    <m:r>
                                      <a:rPr lang="en-US" sz="2200" b="0" i="1">
                                        <a:latin typeface="Cambria Math"/>
                                      </a:rPr>
                                      <m:t>𝑥</m:t>
                                    </m:r>
                                  </m:sub>
                                  <m:sup/>
                                </m:sSubSup>
                              </m:e>
                              <m:e>
                                <m:sSubSup>
                                  <m:sSubSupPr>
                                    <m:ctrlPr>
                                      <a:rPr lang="en-US" sz="2200" i="1">
                                        <a:latin typeface="Cambria Math"/>
                                      </a:rPr>
                                    </m:ctrlPr>
                                  </m:sSubSupPr>
                                  <m:e>
                                    <m:r>
                                      <a:rPr lang="en-US" sz="2200" i="1">
                                        <a:latin typeface="Cambria Math"/>
                                      </a:rPr>
                                      <m:t>𝒋</m:t>
                                    </m:r>
                                    <m:r>
                                      <a:rPr lang="en-US" sz="2200" i="1">
                                        <a:latin typeface="Cambria Math"/>
                                      </a:rPr>
                                      <m:t>′</m:t>
                                    </m:r>
                                  </m:e>
                                  <m:sub>
                                    <m:r>
                                      <a:rPr lang="en-US" sz="2200" b="0" i="1">
                                        <a:latin typeface="Cambria Math"/>
                                      </a:rPr>
                                      <m:t>𝑦</m:t>
                                    </m:r>
                                  </m:sub>
                                  <m:sup/>
                                </m:sSubSup>
                              </m:e>
                              <m:e>
                                <m:r>
                                  <a:rPr lang="en-US" sz="2200" b="0" i="1">
                                    <a:latin typeface="Cambria Math"/>
                                  </a:rPr>
                                  <m:t>0</m:t>
                                </m:r>
                              </m:e>
                            </m:mr>
                            <m:mr>
                              <m:e>
                                <m:sSubSup>
                                  <m:sSubSupPr>
                                    <m:ctrlPr>
                                      <a:rPr lang="en-US" sz="2200" i="1">
                                        <a:latin typeface="Cambria Math"/>
                                      </a:rPr>
                                    </m:ctrlPr>
                                  </m:sSubSupPr>
                                  <m:e>
                                    <m:r>
                                      <a:rPr lang="en-US" sz="2200" i="1">
                                        <a:latin typeface="Cambria Math"/>
                                      </a:rPr>
                                      <m:t>𝒐</m:t>
                                    </m:r>
                                    <m:r>
                                      <a:rPr lang="en-US" sz="2200" i="1">
                                        <a:latin typeface="Cambria Math"/>
                                      </a:rPr>
                                      <m:t>′</m:t>
                                    </m:r>
                                  </m:e>
                                  <m:sub>
                                    <m:r>
                                      <a:rPr lang="en-US" sz="2200" b="0" i="1">
                                        <a:latin typeface="Cambria Math"/>
                                      </a:rPr>
                                      <m:t>𝑥</m:t>
                                    </m:r>
                                  </m:sub>
                                  <m:sup/>
                                </m:sSubSup>
                              </m:e>
                              <m:e>
                                <m:sSubSup>
                                  <m:sSubSupPr>
                                    <m:ctrlPr>
                                      <a:rPr lang="en-US" sz="2200" i="1">
                                        <a:latin typeface="Cambria Math"/>
                                      </a:rPr>
                                    </m:ctrlPr>
                                  </m:sSubSupPr>
                                  <m:e>
                                    <m:r>
                                      <a:rPr lang="en-US" sz="2200" i="1">
                                        <a:latin typeface="Cambria Math"/>
                                      </a:rPr>
                                      <m:t>𝒐</m:t>
                                    </m:r>
                                    <m:r>
                                      <a:rPr lang="en-US" sz="2200" i="1">
                                        <a:latin typeface="Cambria Math"/>
                                      </a:rPr>
                                      <m:t>′</m:t>
                                    </m:r>
                                  </m:e>
                                  <m:sub>
                                    <m:r>
                                      <a:rPr lang="en-US" sz="2200" b="0" i="1">
                                        <a:latin typeface="Cambria Math"/>
                                      </a:rPr>
                                      <m:t>𝑦</m:t>
                                    </m:r>
                                  </m:sub>
                                  <m:sup/>
                                </m:sSubSup>
                              </m:e>
                              <m:e>
                                <m:r>
                                  <a:rPr lang="en-US" sz="2200" b="0" i="1">
                                    <a:latin typeface="Cambria Math"/>
                                  </a:rPr>
                                  <m:t>1</m:t>
                                </m:r>
                              </m:e>
                            </m:mr>
                          </m:m>
                        </m:e>
                      </m:d>
                    </m:oMath>
                  </m:oMathPara>
                </a14:m>
                <a:endParaRPr lang="en-US" sz="2200" dirty="0"/>
              </a:p>
            </p:txBody>
          </p:sp>
        </mc:Choice>
        <mc:Fallback xmlns="">
          <p:sp>
            <p:nvSpPr>
              <p:cNvPr id="39" name="Téglalap 38"/>
              <p:cNvSpPr>
                <a:spLocks noRot="1" noChangeAspect="1" noMove="1" noResize="1" noEditPoints="1" noAdjustHandles="1" noChangeArrowheads="1" noChangeShapeType="1" noTextEdit="1"/>
              </p:cNvSpPr>
              <p:nvPr/>
            </p:nvSpPr>
            <p:spPr>
              <a:xfrm>
                <a:off x="3457386" y="3764873"/>
                <a:ext cx="1966436" cy="1339597"/>
              </a:xfrm>
              <a:prstGeom prst="rect">
                <a:avLst/>
              </a:prstGeom>
              <a:blipFill rotWithShape="1">
                <a:blip r:embed="rId6"/>
                <a:stretch>
                  <a:fillRect/>
                </a:stretch>
              </a:blipFill>
            </p:spPr>
            <p:txBody>
              <a:bodyPr/>
              <a:lstStyle/>
              <a:p>
                <a:r>
                  <a:rPr lang="en-US">
                    <a:noFill/>
                  </a:rPr>
                  <a:t> </a:t>
                </a:r>
              </a:p>
            </p:txBody>
          </p:sp>
        </mc:Fallback>
      </mc:AlternateContent>
      <p:sp>
        <p:nvSpPr>
          <p:cNvPr id="40" name="Téglalap 39"/>
          <p:cNvSpPr/>
          <p:nvPr/>
        </p:nvSpPr>
        <p:spPr>
          <a:xfrm>
            <a:off x="1007604" y="3764873"/>
            <a:ext cx="4513726" cy="1339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800" b="1" kern="1200">
                <a:solidFill>
                  <a:schemeClr val="lt1"/>
                </a:solidFill>
                <a:latin typeface="+mn-lt"/>
                <a:ea typeface="+mn-ea"/>
                <a:cs typeface="+mn-cs"/>
              </a:defRPr>
            </a:lvl1pPr>
            <a:lvl2pPr marL="457200" algn="l" rtl="0" eaLnBrk="0" fontAlgn="base" hangingPunct="0">
              <a:spcBef>
                <a:spcPct val="0"/>
              </a:spcBef>
              <a:spcAft>
                <a:spcPct val="0"/>
              </a:spcAft>
              <a:defRPr sz="2800" b="1" kern="1200">
                <a:solidFill>
                  <a:schemeClr val="lt1"/>
                </a:solidFill>
                <a:latin typeface="+mn-lt"/>
                <a:ea typeface="+mn-ea"/>
                <a:cs typeface="+mn-cs"/>
              </a:defRPr>
            </a:lvl2pPr>
            <a:lvl3pPr marL="914400" algn="l" rtl="0" eaLnBrk="0" fontAlgn="base" hangingPunct="0">
              <a:spcBef>
                <a:spcPct val="0"/>
              </a:spcBef>
              <a:spcAft>
                <a:spcPct val="0"/>
              </a:spcAft>
              <a:defRPr sz="2800" b="1" kern="1200">
                <a:solidFill>
                  <a:schemeClr val="lt1"/>
                </a:solidFill>
                <a:latin typeface="+mn-lt"/>
                <a:ea typeface="+mn-ea"/>
                <a:cs typeface="+mn-cs"/>
              </a:defRPr>
            </a:lvl3pPr>
            <a:lvl4pPr marL="1371600" algn="l" rtl="0" eaLnBrk="0" fontAlgn="base" hangingPunct="0">
              <a:spcBef>
                <a:spcPct val="0"/>
              </a:spcBef>
              <a:spcAft>
                <a:spcPct val="0"/>
              </a:spcAft>
              <a:defRPr sz="2800" b="1" kern="1200">
                <a:solidFill>
                  <a:schemeClr val="lt1"/>
                </a:solidFill>
                <a:latin typeface="+mn-lt"/>
                <a:ea typeface="+mn-ea"/>
                <a:cs typeface="+mn-cs"/>
              </a:defRPr>
            </a:lvl4pPr>
            <a:lvl5pPr marL="1828800" algn="l" rtl="0" eaLnBrk="0" fontAlgn="base" hangingPunct="0">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41" name="Téglalap 40"/>
              <p:cNvSpPr/>
              <p:nvPr/>
            </p:nvSpPr>
            <p:spPr>
              <a:xfrm>
                <a:off x="1706791" y="755960"/>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smtClean="0">
                          <a:latin typeface="Cambria Math" panose="02040503050406030204" pitchFamily="18" charset="0"/>
                        </a:rPr>
                        <m:t>𝒑</m:t>
                      </m:r>
                    </m:oMath>
                  </m:oMathPara>
                </a14:m>
                <a:endParaRPr lang="en-US" b="1" dirty="0"/>
              </a:p>
            </p:txBody>
          </p:sp>
        </mc:Choice>
        <mc:Fallback xmlns="">
          <p:sp>
            <p:nvSpPr>
              <p:cNvPr id="41" name="Téglalap 40"/>
              <p:cNvSpPr>
                <a:spLocks noRot="1" noChangeAspect="1" noMove="1" noResize="1" noEditPoints="1" noAdjustHandles="1" noChangeArrowheads="1" noChangeShapeType="1" noTextEdit="1"/>
              </p:cNvSpPr>
              <p:nvPr/>
            </p:nvSpPr>
            <p:spPr>
              <a:xfrm>
                <a:off x="1706791" y="755960"/>
                <a:ext cx="452368" cy="461665"/>
              </a:xfrm>
              <a:prstGeom prst="rect">
                <a:avLst/>
              </a:prstGeom>
              <a:blipFill rotWithShape="1">
                <a:blip r:embed="rId7"/>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5718755" y="612568"/>
                <a:ext cx="9012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𝑇</m:t>
                      </m:r>
                      <m:r>
                        <a:rPr lang="hu-HU" b="1" i="1" smtClean="0">
                          <a:latin typeface="Cambria Math" panose="02040503050406030204" pitchFamily="18" charset="0"/>
                        </a:rPr>
                        <m:t>(</m:t>
                      </m:r>
                      <m:r>
                        <a:rPr lang="hu-HU" b="1" i="1" smtClean="0">
                          <a:latin typeface="Cambria Math" panose="02040503050406030204" pitchFamily="18" charset="0"/>
                        </a:rPr>
                        <m:t>𝒑</m:t>
                      </m:r>
                      <m:r>
                        <a:rPr lang="hu-HU" b="1" i="1" smtClean="0">
                          <a:latin typeface="Cambria Math" panose="02040503050406030204" pitchFamily="18" charset="0"/>
                        </a:rPr>
                        <m:t>)</m:t>
                      </m:r>
                    </m:oMath>
                  </m:oMathPara>
                </a14:m>
                <a:endParaRPr lang="en-US" b="1" dirty="0"/>
              </a:p>
            </p:txBody>
          </p:sp>
        </mc:Choice>
        <mc:Fallback xmlns="">
          <p:sp>
            <p:nvSpPr>
              <p:cNvPr id="42" name="Téglalap 41"/>
              <p:cNvSpPr>
                <a:spLocks noRot="1" noChangeAspect="1" noMove="1" noResize="1" noEditPoints="1" noAdjustHandles="1" noChangeArrowheads="1" noChangeShapeType="1" noTextEdit="1"/>
              </p:cNvSpPr>
              <p:nvPr/>
            </p:nvSpPr>
            <p:spPr>
              <a:xfrm>
                <a:off x="5718755" y="612568"/>
                <a:ext cx="901209" cy="461665"/>
              </a:xfrm>
              <a:prstGeom prst="rect">
                <a:avLst/>
              </a:prstGeom>
              <a:blipFill rotWithShape="1">
                <a:blip r:embed="rId8"/>
                <a:stretch>
                  <a:fillRect r="-1351"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Szövegdoboz 42"/>
              <p:cNvSpPr txBox="1"/>
              <p:nvPr/>
            </p:nvSpPr>
            <p:spPr>
              <a:xfrm>
                <a:off x="143508" y="2844816"/>
                <a:ext cx="6418680"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𝑇</m:t>
                      </m:r>
                      <m:d>
                        <m:dPr>
                          <m:ctrlPr>
                            <a:rPr lang="hu-HU" sz="2000" b="0" i="1" smtClean="0">
                              <a:latin typeface="Cambria Math"/>
                            </a:rPr>
                          </m:ctrlPr>
                        </m:dPr>
                        <m:e>
                          <m:r>
                            <a:rPr lang="hu-HU" sz="2000" b="1" i="1" smtClean="0">
                              <a:latin typeface="Cambria Math" panose="02040503050406030204" pitchFamily="18" charset="0"/>
                            </a:rPr>
                            <m:t>𝒑</m:t>
                          </m:r>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r>
                        <a:rPr lang="en-US" sz="2000" b="0" i="1" smtClean="0">
                          <a:latin typeface="Cambria Math" panose="02040503050406030204" pitchFamily="18" charset="0"/>
                        </a:rPr>
                        <m:t>+</m:t>
                      </m:r>
                      <m:d>
                        <m:dPr>
                          <m:ctrlPr>
                            <a:rPr lang="en-US" sz="2000" b="0" i="1" smtClean="0">
                              <a:latin typeface="Cambria Math"/>
                            </a:rPr>
                          </m:ctrlPr>
                        </m:dPr>
                        <m:e>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,0</m:t>
                              </m:r>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m:t>
                          </m:r>
                          <m:r>
                            <a:rPr lang="en-US" sz="2000" b="0" i="1" smtClean="0">
                              <a:latin typeface="Cambria Math" panose="02040503050406030204" pitchFamily="18" charset="0"/>
                            </a:rPr>
                            <m:t>𝑦</m:t>
                          </m:r>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r>
                        <a:rPr lang="en-US" sz="2000" b="0" i="1" smtClean="0">
                          <a:latin typeface="Cambria Math" panose="02040503050406030204" pitchFamily="18" charset="0"/>
                        </a:rPr>
                        <m:t>)</m:t>
                      </m:r>
                    </m:oMath>
                  </m:oMathPara>
                </a14:m>
                <a:endParaRPr lang="hu-HU" sz="2000" dirty="0"/>
              </a:p>
            </p:txBody>
          </p:sp>
        </mc:Choice>
        <mc:Fallback xmlns="">
          <p:sp>
            <p:nvSpPr>
              <p:cNvPr id="43" name="Szövegdoboz 42"/>
              <p:cNvSpPr txBox="1">
                <a:spLocks noRot="1" noChangeAspect="1" noMove="1" noResize="1" noEditPoints="1" noAdjustHandles="1" noChangeArrowheads="1" noChangeShapeType="1" noTextEdit="1"/>
              </p:cNvSpPr>
              <p:nvPr/>
            </p:nvSpPr>
            <p:spPr>
              <a:xfrm>
                <a:off x="143508" y="2844816"/>
                <a:ext cx="6418680" cy="439736"/>
              </a:xfrm>
              <a:prstGeom prst="rect">
                <a:avLst/>
              </a:prstGeom>
              <a:blipFill rotWithShape="1">
                <a:blip r:embed="rId9"/>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Szövegdoboz 43"/>
              <p:cNvSpPr txBox="1"/>
              <p:nvPr/>
            </p:nvSpPr>
            <p:spPr>
              <a:xfrm>
                <a:off x="812689" y="3248138"/>
                <a:ext cx="6017738"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r>
                        <a:rPr lang="en-US" sz="2000" b="0" i="1" smtClean="0">
                          <a:latin typeface="Cambria Math" panose="02040503050406030204" pitchFamily="18" charset="0"/>
                        </a:rPr>
                        <m:t>+</m:t>
                      </m:r>
                      <m:r>
                        <a:rPr lang="en-US" sz="2000" b="0" i="1" smtClean="0">
                          <a:latin typeface="Cambria Math" panose="02040503050406030204" pitchFamily="18" charset="0"/>
                        </a:rPr>
                        <m:t>𝑥</m:t>
                      </m:r>
                      <m:d>
                        <m:dPr>
                          <m:ctrlPr>
                            <a:rPr lang="en-US" sz="2000" b="0" i="1" smtClean="0">
                              <a:latin typeface="Cambria Math"/>
                            </a:rPr>
                          </m:ctrlPr>
                        </m:dPr>
                        <m:e>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1,0</m:t>
                              </m:r>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e>
                      </m:d>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0,1</m:t>
                          </m:r>
                        </m:e>
                      </m:d>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a:rPr>
                          </m:ctrlPr>
                        </m:dPr>
                        <m:e>
                          <m:r>
                            <a:rPr lang="en-US" sz="2000" b="0" i="1" smtClean="0">
                              <a:latin typeface="Cambria Math" panose="02040503050406030204" pitchFamily="18" charset="0"/>
                            </a:rPr>
                            <m:t>0,0</m:t>
                          </m:r>
                        </m:e>
                      </m:d>
                      <m:r>
                        <a:rPr lang="en-US" sz="2000" b="0" i="1" smtClean="0">
                          <a:latin typeface="Cambria Math" panose="02040503050406030204" pitchFamily="18" charset="0"/>
                        </a:rPr>
                        <m:t>)</m:t>
                      </m:r>
                    </m:oMath>
                  </m:oMathPara>
                </a14:m>
                <a:endParaRPr lang="hu-HU" sz="2000" dirty="0"/>
              </a:p>
            </p:txBody>
          </p:sp>
        </mc:Choice>
        <mc:Fallback xmlns="">
          <p:sp>
            <p:nvSpPr>
              <p:cNvPr id="44" name="Szövegdoboz 43"/>
              <p:cNvSpPr txBox="1">
                <a:spLocks noRot="1" noChangeAspect="1" noMove="1" noResize="1" noEditPoints="1" noAdjustHandles="1" noChangeArrowheads="1" noChangeShapeType="1" noTextEdit="1"/>
              </p:cNvSpPr>
              <p:nvPr/>
            </p:nvSpPr>
            <p:spPr>
              <a:xfrm>
                <a:off x="812689" y="3248138"/>
                <a:ext cx="6017738" cy="439736"/>
              </a:xfrm>
              <a:prstGeom prst="rect">
                <a:avLst/>
              </a:prstGeom>
              <a:blipFill rotWithShape="1">
                <a:blip r:embed="rId10"/>
                <a:stretch>
                  <a:fillRect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Szövegdoboz 44"/>
              <p:cNvSpPr txBox="1"/>
              <p:nvPr/>
            </p:nvSpPr>
            <p:spPr>
              <a:xfrm>
                <a:off x="6696236" y="3240860"/>
                <a:ext cx="19442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1" i="1" smtClean="0">
                          <a:latin typeface="Cambria Math" panose="02040503050406030204" pitchFamily="18" charset="0"/>
                        </a:rPr>
                        <m:t>𝒐</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1" i="1" smtClean="0">
                          <a:latin typeface="Cambria Math" panose="02040503050406030204" pitchFamily="18" charset="0"/>
                        </a:rPr>
                        <m:t>𝒊</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1" i="1" smtClean="0">
                          <a:latin typeface="Cambria Math" panose="02040503050406030204" pitchFamily="18" charset="0"/>
                        </a:rPr>
                        <m:t>𝒋</m:t>
                      </m:r>
                      <m:r>
                        <a:rPr lang="en-US" sz="2000" b="0" i="1" smtClean="0">
                          <a:latin typeface="Cambria Math" panose="02040503050406030204" pitchFamily="18" charset="0"/>
                        </a:rPr>
                        <m:t>′</m:t>
                      </m:r>
                    </m:oMath>
                  </m:oMathPara>
                </a14:m>
                <a:endParaRPr lang="hu-HU" sz="2000" dirty="0"/>
              </a:p>
            </p:txBody>
          </p:sp>
        </mc:Choice>
        <mc:Fallback xmlns="">
          <p:sp>
            <p:nvSpPr>
              <p:cNvPr id="45" name="Szövegdoboz 44"/>
              <p:cNvSpPr txBox="1">
                <a:spLocks noRot="1" noChangeAspect="1" noMove="1" noResize="1" noEditPoints="1" noAdjustHandles="1" noChangeArrowheads="1" noChangeShapeType="1" noTextEdit="1"/>
              </p:cNvSpPr>
              <p:nvPr/>
            </p:nvSpPr>
            <p:spPr>
              <a:xfrm>
                <a:off x="6696236" y="3240860"/>
                <a:ext cx="1944250" cy="400110"/>
              </a:xfrm>
              <a:prstGeom prst="rect">
                <a:avLst/>
              </a:prstGeom>
              <a:blipFill rotWithShape="1">
                <a:blip r:embed="rId11"/>
                <a:stretch>
                  <a:fillRect b="-16923"/>
                </a:stretch>
              </a:blipFill>
            </p:spPr>
            <p:txBody>
              <a:bodyPr/>
              <a:lstStyle/>
              <a:p>
                <a:r>
                  <a:rPr lang="en-US">
                    <a:noFill/>
                  </a:rPr>
                  <a:t> </a:t>
                </a:r>
              </a:p>
            </p:txBody>
          </p:sp>
        </mc:Fallback>
      </mc:AlternateContent>
      <p:cxnSp>
        <p:nvCxnSpPr>
          <p:cNvPr id="46" name="Egyenes összekötő nyíllal 45"/>
          <p:cNvCxnSpPr>
            <a:endCxn id="8" idx="2"/>
          </p:cNvCxnSpPr>
          <p:nvPr/>
        </p:nvCxnSpPr>
        <p:spPr>
          <a:xfrm>
            <a:off x="917151" y="2459465"/>
            <a:ext cx="715150" cy="13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a:endCxn id="17" idx="3"/>
          </p:cNvCxnSpPr>
          <p:nvPr/>
        </p:nvCxnSpPr>
        <p:spPr>
          <a:xfrm flipV="1">
            <a:off x="912706" y="1767191"/>
            <a:ext cx="17517" cy="687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Ellipszis 47"/>
          <p:cNvSpPr/>
          <p:nvPr/>
        </p:nvSpPr>
        <p:spPr>
          <a:xfrm>
            <a:off x="786207" y="2352837"/>
            <a:ext cx="261889" cy="2160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gyenes összekötő nyíllal 48"/>
          <p:cNvCxnSpPr/>
          <p:nvPr/>
        </p:nvCxnSpPr>
        <p:spPr>
          <a:xfrm flipV="1">
            <a:off x="4546142" y="1931676"/>
            <a:ext cx="87054" cy="5100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Egyenes összekötő nyíllal 49"/>
          <p:cNvCxnSpPr/>
          <p:nvPr/>
        </p:nvCxnSpPr>
        <p:spPr>
          <a:xfrm flipV="1">
            <a:off x="4545923" y="2189649"/>
            <a:ext cx="966940" cy="2123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Ellipszis 50"/>
          <p:cNvSpPr/>
          <p:nvPr/>
        </p:nvSpPr>
        <p:spPr>
          <a:xfrm>
            <a:off x="4484758" y="2333673"/>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14"/>
              <p:cNvSpPr txBox="1">
                <a:spLocks noChangeArrowheads="1"/>
              </p:cNvSpPr>
              <p:nvPr/>
            </p:nvSpPr>
            <p:spPr bwMode="auto">
              <a:xfrm>
                <a:off x="6098466" y="4049950"/>
                <a:ext cx="2336922" cy="769441"/>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i="1">
                              <a:latin typeface="Cambria Math"/>
                            </a:rPr>
                            <m:t>𝑥</m:t>
                          </m:r>
                        </m:e>
                        <m:sup>
                          <m:r>
                            <a:rPr lang="en-US" sz="2200" i="1">
                              <a:latin typeface="Cambria Math"/>
                            </a:rPr>
                            <m:t>′</m:t>
                          </m:r>
                        </m:sup>
                      </m:sSup>
                      <m:r>
                        <a:rPr lang="en-US" sz="2200" b="0" i="1" smtClean="0">
                          <a:latin typeface="Cambria Math" panose="02040503050406030204" pitchFamily="18" charset="0"/>
                        </a:rPr>
                        <m:t>=</m:t>
                      </m:r>
                      <m:r>
                        <a:rPr lang="en-US" sz="2200" b="0" i="1" smtClean="0">
                          <a:latin typeface="Cambria Math" panose="02040503050406030204" pitchFamily="18" charset="0"/>
                        </a:rPr>
                        <m:t>𝑎𝑥</m:t>
                      </m:r>
                      <m:r>
                        <a:rPr lang="en-US" sz="2200" b="0" i="1" smtClean="0">
                          <a:latin typeface="Cambria Math" panose="02040503050406030204" pitchFamily="18" charset="0"/>
                        </a:rPr>
                        <m:t>+</m:t>
                      </m:r>
                      <m:r>
                        <a:rPr lang="en-US" sz="2200" b="0" i="1" smtClean="0">
                          <a:latin typeface="Cambria Math" panose="02040503050406030204" pitchFamily="18" charset="0"/>
                        </a:rPr>
                        <m:t>𝑏𝑦</m:t>
                      </m:r>
                      <m:r>
                        <a:rPr lang="en-US" sz="2200" b="0" i="1" smtClean="0">
                          <a:latin typeface="Cambria Math" panose="02040503050406030204" pitchFamily="18" charset="0"/>
                        </a:rPr>
                        <m:t>+</m:t>
                      </m:r>
                      <m:r>
                        <a:rPr lang="en-US" sz="2200" b="0" i="1" smtClean="0">
                          <a:latin typeface="Cambria Math" panose="02040503050406030204" pitchFamily="18" charset="0"/>
                        </a:rPr>
                        <m:t>𝑐</m:t>
                      </m:r>
                    </m:oMath>
                  </m:oMathPara>
                </a14:m>
                <a:endParaRPr lang="en-US" sz="22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200" i="1">
                              <a:latin typeface="Cambria Math"/>
                            </a:rPr>
                          </m:ctrlPr>
                        </m:sSupPr>
                        <m:e>
                          <m:r>
                            <a:rPr lang="en-US" sz="2200" i="1">
                              <a:latin typeface="Cambria Math"/>
                            </a:rPr>
                            <m:t>𝑦</m:t>
                          </m:r>
                        </m:e>
                        <m:sup>
                          <m:r>
                            <a:rPr lang="en-US" sz="2200" i="1">
                              <a:latin typeface="Cambria Math"/>
                            </a:rPr>
                            <m:t>′</m:t>
                          </m:r>
                        </m:sup>
                      </m:sSup>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r>
                        <a:rPr lang="en-US" sz="2200" b="0" i="1" smtClean="0">
                          <a:latin typeface="Cambria Math" panose="02040503050406030204" pitchFamily="18" charset="0"/>
                        </a:rPr>
                        <m:t>𝑒𝑦</m:t>
                      </m:r>
                      <m:r>
                        <a:rPr lang="en-US" sz="2200" b="0" i="1" smtClean="0">
                          <a:latin typeface="Cambria Math" panose="02040503050406030204" pitchFamily="18" charset="0"/>
                        </a:rPr>
                        <m:t>+</m:t>
                      </m:r>
                      <m:r>
                        <a:rPr lang="en-US" sz="2200" b="0" i="1" smtClean="0">
                          <a:latin typeface="Cambria Math" panose="02040503050406030204" pitchFamily="18" charset="0"/>
                        </a:rPr>
                        <m:t>𝑓</m:t>
                      </m:r>
                    </m:oMath>
                  </m:oMathPara>
                </a14:m>
                <a:endParaRPr lang="en-US" altLang="hu-HU" sz="2200" i="1" dirty="0"/>
              </a:p>
            </p:txBody>
          </p:sp>
        </mc:Choice>
        <mc:Fallback xmlns="">
          <p:sp>
            <p:nvSpPr>
              <p:cNvPr id="52" name="TextBox 14"/>
              <p:cNvSpPr txBox="1">
                <a:spLocks noRot="1" noChangeAspect="1" noMove="1" noResize="1" noEditPoints="1" noAdjustHandles="1" noChangeArrowheads="1" noChangeShapeType="1" noTextEdit="1"/>
              </p:cNvSpPr>
              <p:nvPr/>
            </p:nvSpPr>
            <p:spPr bwMode="auto">
              <a:xfrm>
                <a:off x="6098466" y="4049950"/>
                <a:ext cx="2336922" cy="769441"/>
              </a:xfrm>
              <a:prstGeom prst="rect">
                <a:avLst/>
              </a:prstGeom>
              <a:blipFill rotWithShape="1">
                <a:blip r:embed="rId12"/>
                <a:stretch>
                  <a:fillRect b="-7752"/>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extLst>
      <p:ext uri="{BB962C8B-B14F-4D97-AF65-F5344CB8AC3E}">
        <p14:creationId xmlns:p14="http://schemas.microsoft.com/office/powerpoint/2010/main" val="15237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4.72222E-6 2.22222E-6 L -0.00468 0.84629 " pathEditMode="relative" rAng="0" ptsTypes="AA">
                                      <p:cBhvr>
                                        <p:cTn id="87" dur="1000" fill="hold"/>
                                        <p:tgtEl>
                                          <p:spTgt spid="26"/>
                                        </p:tgtEl>
                                        <p:attrNameLst>
                                          <p:attrName>ppt_x</p:attrName>
                                          <p:attrName>ppt_y</p:attrName>
                                        </p:attrNameLst>
                                      </p:cBhvr>
                                      <p:rCtr x="-243" y="42315"/>
                                    </p:animMotion>
                                  </p:childTnLst>
                                </p:cTn>
                              </p:par>
                            </p:childTnLst>
                          </p:cTn>
                        </p:par>
                        <p:par>
                          <p:cTn id="88" fill="hold">
                            <p:stCondLst>
                              <p:cond delay="1000"/>
                            </p:stCondLst>
                            <p:childTnLst>
                              <p:par>
                                <p:cTn id="89" presetID="1" presetClass="exit" presetSubtype="0" fill="hold" nodeType="after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0"/>
                                        </p:tgtEl>
                                        <p:attrNameLst>
                                          <p:attrName>style.visibility</p:attrName>
                                        </p:attrNameLst>
                                      </p:cBhvr>
                                      <p:to>
                                        <p:strVal val="hidden"/>
                                      </p:to>
                                    </p:set>
                                  </p:childTnLst>
                                </p:cTn>
                              </p:par>
                            </p:childTnLst>
                          </p:cTn>
                        </p:par>
                        <p:par>
                          <p:cTn id="97" fill="hold">
                            <p:stCondLst>
                              <p:cond delay="100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additive="base">
                                        <p:cTn id="112" dur="500" fill="hold"/>
                                        <p:tgtEl>
                                          <p:spTgt spid="38"/>
                                        </p:tgtEl>
                                        <p:attrNameLst>
                                          <p:attrName>ppt_x</p:attrName>
                                        </p:attrNameLst>
                                      </p:cBhvr>
                                      <p:tavLst>
                                        <p:tav tm="0">
                                          <p:val>
                                            <p:strVal val="1+#ppt_w/2"/>
                                          </p:val>
                                        </p:tav>
                                        <p:tav tm="100000">
                                          <p:val>
                                            <p:strVal val="#ppt_x"/>
                                          </p:val>
                                        </p:tav>
                                      </p:tavLst>
                                    </p:anim>
                                    <p:anim calcmode="lin" valueType="num">
                                      <p:cBhvr additive="base">
                                        <p:cTn id="113" dur="500" fill="hold"/>
                                        <p:tgtEl>
                                          <p:spTgt spid="38"/>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1+#ppt_w/2"/>
                                          </p:val>
                                        </p:tav>
                                        <p:tav tm="100000">
                                          <p:val>
                                            <p:strVal val="#ppt_x"/>
                                          </p:val>
                                        </p:tav>
                                      </p:tavLst>
                                    </p:anim>
                                    <p:anim calcmode="lin" valueType="num">
                                      <p:cBhvr additive="base">
                                        <p:cTn id="117" dur="500" fill="hold"/>
                                        <p:tgtEl>
                                          <p:spTgt spid="39"/>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1+#ppt_w/2"/>
                                          </p:val>
                                        </p:tav>
                                        <p:tav tm="100000">
                                          <p:val>
                                            <p:strVal val="#ppt_x"/>
                                          </p:val>
                                        </p:tav>
                                      </p:tavLst>
                                    </p:anim>
                                    <p:anim calcmode="lin" valueType="num">
                                      <p:cBhvr additive="base">
                                        <p:cTn id="1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5" grpId="0" animBg="1"/>
      <p:bldP spid="16" grpId="0"/>
      <p:bldP spid="17" grpId="0"/>
      <p:bldP spid="18" grpId="0" animBg="1"/>
      <p:bldP spid="19" grpId="0" animBg="1"/>
      <p:bldP spid="20" grpId="0"/>
      <p:bldP spid="24" grpId="0" animBg="1"/>
      <p:bldP spid="25" grpId="0" animBg="1"/>
      <p:bldP spid="26" grpId="0" animBg="1"/>
      <p:bldP spid="26" grpId="1" animBg="1"/>
      <p:bldP spid="31" grpId="0"/>
      <p:bldP spid="32" grpId="0"/>
      <p:bldP spid="33" grpId="0"/>
      <p:bldP spid="34" grpId="0"/>
      <p:bldP spid="35" grpId="0"/>
      <p:bldP spid="36" grpId="0"/>
      <p:bldP spid="37" grpId="0"/>
      <p:bldP spid="38" grpId="0" animBg="1"/>
      <p:bldP spid="39" grpId="0" animBg="1"/>
      <p:bldP spid="40" grpId="0" animBg="1"/>
      <p:bldP spid="43" grpId="0"/>
      <p:bldP spid="44" grpId="0"/>
      <p:bldP spid="45" grpId="0"/>
      <p:bldP spid="48"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5633" y="0"/>
            <a:ext cx="9144000" cy="1143000"/>
          </a:xfrm>
        </p:spPr>
        <p:txBody>
          <a:bodyPr>
            <a:normAutofit/>
          </a:bodyPr>
          <a:lstStyle/>
          <a:p>
            <a:r>
              <a:rPr lang="en-US" dirty="0" smtClean="0">
                <a:solidFill>
                  <a:srgbClr val="FF0000"/>
                </a:solidFill>
              </a:rPr>
              <a:t>2D </a:t>
            </a:r>
            <a:r>
              <a:rPr lang="hu-HU" dirty="0" err="1" smtClean="0">
                <a:solidFill>
                  <a:srgbClr val="FF0000"/>
                </a:solidFill>
              </a:rPr>
              <a:t>rotation</a:t>
            </a:r>
            <a:endParaRPr lang="en-US" dirty="0">
              <a:solidFill>
                <a:srgbClr val="FF0000"/>
              </a:solidFill>
            </a:endParaRPr>
          </a:p>
        </p:txBody>
      </p:sp>
      <p:sp>
        <p:nvSpPr>
          <p:cNvPr id="5" name="Line 5"/>
          <p:cNvSpPr>
            <a:spLocks noChangeShapeType="1"/>
          </p:cNvSpPr>
          <p:nvPr/>
        </p:nvSpPr>
        <p:spPr bwMode="auto">
          <a:xfrm>
            <a:off x="2225227" y="1324894"/>
            <a:ext cx="0" cy="142982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6" name="Line 6"/>
          <p:cNvSpPr>
            <a:spLocks noChangeShapeType="1"/>
          </p:cNvSpPr>
          <p:nvPr/>
        </p:nvSpPr>
        <p:spPr bwMode="auto">
          <a:xfrm flipH="1">
            <a:off x="2225227" y="2754715"/>
            <a:ext cx="144016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7" name="Line 7"/>
          <p:cNvSpPr>
            <a:spLocks noChangeShapeType="1"/>
          </p:cNvSpPr>
          <p:nvPr/>
        </p:nvSpPr>
        <p:spPr bwMode="auto">
          <a:xfrm flipH="1">
            <a:off x="2225524" y="2008590"/>
            <a:ext cx="1218228" cy="748357"/>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8" name="Rectangle 12"/>
              <p:cNvSpPr>
                <a:spLocks noChangeArrowheads="1"/>
              </p:cNvSpPr>
              <p:nvPr/>
            </p:nvSpPr>
            <p:spPr bwMode="auto">
              <a:xfrm>
                <a:off x="2674969" y="2271337"/>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8" name="Rectangle 12"/>
              <p:cNvSpPr>
                <a:spLocks noRot="1" noChangeAspect="1" noMove="1" noResize="1" noEditPoints="1" noAdjustHandles="1" noChangeArrowheads="1" noChangeShapeType="1" noTextEdit="1"/>
              </p:cNvSpPr>
              <p:nvPr/>
            </p:nvSpPr>
            <p:spPr bwMode="auto">
              <a:xfrm>
                <a:off x="2674969" y="2271337"/>
                <a:ext cx="476605" cy="461665"/>
              </a:xfrm>
              <a:prstGeom prst="rect">
                <a:avLst/>
              </a:prstGeom>
              <a:blipFill rotWithShape="1">
                <a:blip r:embed="rId2"/>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9" name="AutoShape 26"/>
          <p:cNvSpPr>
            <a:spLocks noChangeArrowheads="1"/>
          </p:cNvSpPr>
          <p:nvPr/>
        </p:nvSpPr>
        <p:spPr bwMode="auto">
          <a:xfrm rot="5400000" flipH="1">
            <a:off x="1865163" y="2368952"/>
            <a:ext cx="863600"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10" name="Ellipszis 9"/>
          <p:cNvSpPr/>
          <p:nvPr/>
        </p:nvSpPr>
        <p:spPr>
          <a:xfrm>
            <a:off x="785067" y="1324894"/>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7"/>
          <p:cNvSpPr>
            <a:spLocks noChangeShapeType="1"/>
          </p:cNvSpPr>
          <p:nvPr/>
        </p:nvSpPr>
        <p:spPr bwMode="auto">
          <a:xfrm>
            <a:off x="1391525" y="1577583"/>
            <a:ext cx="833702" cy="11793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12" name="Rectangle 12"/>
              <p:cNvSpPr>
                <a:spLocks noChangeArrowheads="1"/>
              </p:cNvSpPr>
              <p:nvPr/>
            </p:nvSpPr>
            <p:spPr bwMode="auto">
              <a:xfrm>
                <a:off x="1793179" y="1779990"/>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12" name="Rectangle 12"/>
              <p:cNvSpPr>
                <a:spLocks noRot="1" noChangeAspect="1" noMove="1" noResize="1" noEditPoints="1" noAdjustHandles="1" noChangeArrowheads="1" noChangeShapeType="1" noTextEdit="1"/>
              </p:cNvSpPr>
              <p:nvPr/>
            </p:nvSpPr>
            <p:spPr bwMode="auto">
              <a:xfrm>
                <a:off x="1793179" y="1779990"/>
                <a:ext cx="476605" cy="461665"/>
              </a:xfrm>
              <a:prstGeom prst="rect">
                <a:avLst/>
              </a:prstGeom>
              <a:blipFill rotWithShape="1">
                <a:blip r:embed="rId3"/>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13" name="Egyenes összekötő 12"/>
          <p:cNvCxnSpPr>
            <a:stCxn id="7" idx="0"/>
          </p:cNvCxnSpPr>
          <p:nvPr/>
        </p:nvCxnSpPr>
        <p:spPr>
          <a:xfrm>
            <a:off x="3443752" y="2008590"/>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409354" y="1577583"/>
            <a:ext cx="81697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églalap 14"/>
              <p:cNvSpPr/>
              <p:nvPr/>
            </p:nvSpPr>
            <p:spPr>
              <a:xfrm>
                <a:off x="2495681" y="2777127"/>
                <a:ext cx="11658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b="0" i="0" smtClean="0">
                          <a:latin typeface="Cambria Math" panose="02040503050406030204" pitchFamily="18" charset="0"/>
                        </a:rPr>
                        <m:t>cos</m:t>
                      </m:r>
                      <m:r>
                        <a:rPr lang="hu-HU" altLang="hu-HU" b="0" i="1" smtClean="0">
                          <a:latin typeface="Cambria Math" panose="02040503050406030204" pitchFamily="18" charset="0"/>
                        </a:rPr>
                        <m:t>⁡(</m:t>
                      </m:r>
                      <m:r>
                        <a:rPr lang="hu-HU" altLang="hu-HU" b="0" i="1" smtClean="0">
                          <a:latin typeface="Cambria Math" panose="02040503050406030204" pitchFamily="18" charset="0"/>
                          <a:ea typeface="Cambria Math" panose="02040503050406030204" pitchFamily="18" charset="0"/>
                        </a:rPr>
                        <m:t>𝜑</m:t>
                      </m:r>
                      <m:r>
                        <a:rPr lang="hu-HU" altLang="hu-HU"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2495681" y="2777127"/>
                <a:ext cx="1165896" cy="461665"/>
              </a:xfrm>
              <a:prstGeom prst="rect">
                <a:avLst/>
              </a:prstGeom>
              <a:blipFill rotWithShape="1">
                <a:blip r:embed="rId4"/>
                <a:stretch>
                  <a:fillRect r="-521" b="-20000"/>
                </a:stretch>
              </a:blipFill>
            </p:spPr>
            <p:txBody>
              <a:bodyPr/>
              <a:lstStyle/>
              <a:p>
                <a:r>
                  <a:rPr lang="en-US">
                    <a:noFill/>
                  </a:rPr>
                  <a:t> </a:t>
                </a:r>
              </a:p>
            </p:txBody>
          </p:sp>
        </mc:Fallback>
      </mc:AlternateContent>
      <p:cxnSp>
        <p:nvCxnSpPr>
          <p:cNvPr id="16" name="Egyenes összekötő nyíllal 15"/>
          <p:cNvCxnSpPr>
            <a:stCxn id="20" idx="2"/>
          </p:cNvCxnSpPr>
          <p:nvPr/>
        </p:nvCxnSpPr>
        <p:spPr>
          <a:xfrm>
            <a:off x="1621041" y="1017191"/>
            <a:ext cx="262386" cy="560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Line 6"/>
          <p:cNvSpPr>
            <a:spLocks noChangeShapeType="1"/>
          </p:cNvSpPr>
          <p:nvPr/>
        </p:nvSpPr>
        <p:spPr bwMode="auto">
          <a:xfrm>
            <a:off x="785067" y="2756947"/>
            <a:ext cx="1501076"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18" name="Téglalap 17"/>
              <p:cNvSpPr/>
              <p:nvPr/>
            </p:nvSpPr>
            <p:spPr>
              <a:xfrm>
                <a:off x="5049208" y="3685003"/>
                <a:ext cx="3931397" cy="1283941"/>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m>
                            <m:mPr>
                              <m:mcs>
                                <m:mc>
                                  <m:mcPr>
                                    <m:count m:val="3"/>
                                    <m:mcJc m:val="center"/>
                                  </m:mcPr>
                                </m:mc>
                              </m:mcs>
                              <m:ctrlPr>
                                <a:rPr lang="en-US" b="0" i="1">
                                  <a:latin typeface="Cambria Math"/>
                                </a:rPr>
                              </m:ctrlPr>
                            </m:mPr>
                            <m:mr>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a:rPr lang="en-US" b="0">
                                    <a:latin typeface="Cambria Math"/>
                                  </a:rPr>
                                  <m:t>0</m:t>
                                </m:r>
                              </m:e>
                            </m:mr>
                            <m:mr>
                              <m:e>
                                <m:r>
                                  <a:rPr lang="en-US" altLang="hu-HU" b="0">
                                    <a:latin typeface="Cambria Math" panose="02040503050406030204" pitchFamily="18" charset="0"/>
                                  </a:rPr>
                                  <m:t>−</m:t>
                                </m:r>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e>
                              <m:e>
                                <m:r>
                                  <a:rPr lang="en-US" b="0" i="1">
                                    <a:latin typeface="Cambria Math"/>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a:latin typeface="Cambria Math"/>
                                  </a:rPr>
                                  <m:t>1</m:t>
                                </m:r>
                              </m:e>
                            </m:mr>
                          </m:m>
                        </m:e>
                      </m:d>
                    </m:oMath>
                  </m:oMathPara>
                </a14:m>
                <a:endParaRPr lang="en-US" sz="3200" dirty="0"/>
              </a:p>
            </p:txBody>
          </p:sp>
        </mc:Choice>
        <mc:Fallback xmlns="">
          <p:sp>
            <p:nvSpPr>
              <p:cNvPr id="18" name="Téglalap 17"/>
              <p:cNvSpPr>
                <a:spLocks noRot="1" noChangeAspect="1" noMove="1" noResize="1" noEditPoints="1" noAdjustHandles="1" noChangeArrowheads="1" noChangeShapeType="1" noTextEdit="1"/>
              </p:cNvSpPr>
              <p:nvPr/>
            </p:nvSpPr>
            <p:spPr>
              <a:xfrm>
                <a:off x="5049208" y="3685003"/>
                <a:ext cx="3931397" cy="12839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3443752" y="2058880"/>
                <a:ext cx="11226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b="0" i="0" smtClean="0">
                          <a:latin typeface="Cambria Math" panose="02040503050406030204" pitchFamily="18" charset="0"/>
                        </a:rPr>
                        <m:t>sin</m:t>
                      </m:r>
                      <m:r>
                        <a:rPr lang="hu-HU" altLang="hu-HU" b="0" i="1" smtClean="0">
                          <a:latin typeface="Cambria Math" panose="02040503050406030204" pitchFamily="18" charset="0"/>
                        </a:rPr>
                        <m:t>⁡(</m:t>
                      </m:r>
                      <m:r>
                        <a:rPr lang="hu-HU" altLang="hu-HU" b="0" i="1" smtClean="0">
                          <a:latin typeface="Cambria Math" panose="02040503050406030204" pitchFamily="18" charset="0"/>
                          <a:ea typeface="Cambria Math" panose="02040503050406030204" pitchFamily="18" charset="0"/>
                        </a:rPr>
                        <m:t>𝜑</m:t>
                      </m:r>
                      <m:r>
                        <a:rPr lang="hu-HU" altLang="hu-HU"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9" name="Téglalap 18"/>
              <p:cNvSpPr>
                <a:spLocks noRot="1" noChangeAspect="1" noMove="1" noResize="1" noEditPoints="1" noAdjustHandles="1" noChangeArrowheads="1" noChangeShapeType="1" noTextEdit="1"/>
              </p:cNvSpPr>
              <p:nvPr/>
            </p:nvSpPr>
            <p:spPr>
              <a:xfrm>
                <a:off x="3443752" y="2058880"/>
                <a:ext cx="1122615" cy="461665"/>
              </a:xfrm>
              <a:prstGeom prst="rect">
                <a:avLst/>
              </a:prstGeom>
              <a:blipFill rotWithShape="1">
                <a:blip r:embed="rId6"/>
                <a:stretch>
                  <a:fillRect r="-54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945118" y="555526"/>
                <a:ext cx="13518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0" i="0" smtClean="0">
                          <a:latin typeface="Cambria Math" panose="02040503050406030204" pitchFamily="18" charset="0"/>
                        </a:rPr>
                        <m:t>−</m:t>
                      </m:r>
                      <m:r>
                        <m:rPr>
                          <m:sty m:val="p"/>
                        </m:rPr>
                        <a:rPr lang="hu-HU" altLang="hu-HU" b="0" i="0" smtClean="0">
                          <a:latin typeface="Cambria Math" panose="02040503050406030204" pitchFamily="18" charset="0"/>
                        </a:rPr>
                        <m:t>sin</m:t>
                      </m:r>
                      <m:r>
                        <a:rPr lang="hu-HU" altLang="hu-HU" b="0" i="1" smtClean="0">
                          <a:latin typeface="Cambria Math" panose="02040503050406030204" pitchFamily="18" charset="0"/>
                        </a:rPr>
                        <m:t>⁡(</m:t>
                      </m:r>
                      <m:r>
                        <a:rPr lang="hu-HU" altLang="hu-HU" b="0" i="1" smtClean="0">
                          <a:latin typeface="Cambria Math" panose="02040503050406030204" pitchFamily="18" charset="0"/>
                          <a:ea typeface="Cambria Math" panose="02040503050406030204" pitchFamily="18" charset="0"/>
                        </a:rPr>
                        <m:t>𝜑</m:t>
                      </m:r>
                      <m:r>
                        <a:rPr lang="hu-HU" altLang="hu-HU"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0" name="Téglalap 19"/>
              <p:cNvSpPr>
                <a:spLocks noRot="1" noChangeAspect="1" noMove="1" noResize="1" noEditPoints="1" noAdjustHandles="1" noChangeArrowheads="1" noChangeShapeType="1" noTextEdit="1"/>
              </p:cNvSpPr>
              <p:nvPr/>
            </p:nvSpPr>
            <p:spPr>
              <a:xfrm>
                <a:off x="945118" y="555526"/>
                <a:ext cx="1351845" cy="461665"/>
              </a:xfrm>
              <a:prstGeom prst="rect">
                <a:avLst/>
              </a:prstGeom>
              <a:blipFill rotWithShape="1">
                <a:blip r:embed="rId7"/>
                <a:stretch>
                  <a:fillRect r="-901"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églalap 20"/>
              <p:cNvSpPr/>
              <p:nvPr/>
            </p:nvSpPr>
            <p:spPr>
              <a:xfrm>
                <a:off x="3705485" y="2539717"/>
                <a:ext cx="3754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oMath>
                  </m:oMathPara>
                </a14:m>
                <a:endParaRPr lang="hu-HU" dirty="0"/>
              </a:p>
            </p:txBody>
          </p:sp>
        </mc:Choice>
        <mc:Fallback xmlns="">
          <p:sp>
            <p:nvSpPr>
              <p:cNvPr id="21" name="Téglalap 20"/>
              <p:cNvSpPr>
                <a:spLocks noRot="1" noChangeAspect="1" noMove="1" noResize="1" noEditPoints="1" noAdjustHandles="1" noChangeArrowheads="1" noChangeShapeType="1" noTextEdit="1"/>
              </p:cNvSpPr>
              <p:nvPr/>
            </p:nvSpPr>
            <p:spPr>
              <a:xfrm>
                <a:off x="3705485" y="2539717"/>
                <a:ext cx="375424"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églalap 21"/>
              <p:cNvSpPr/>
              <p:nvPr/>
            </p:nvSpPr>
            <p:spPr>
              <a:xfrm>
                <a:off x="179512" y="2520545"/>
                <a:ext cx="6046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a:rPr>
                        <m:t>𝒊</m:t>
                      </m:r>
                    </m:oMath>
                  </m:oMathPara>
                </a14:m>
                <a:endParaRPr lang="hu-HU" dirty="0"/>
              </a:p>
            </p:txBody>
          </p:sp>
        </mc:Choice>
        <mc:Fallback xmlns="">
          <p:sp>
            <p:nvSpPr>
              <p:cNvPr id="22" name="Téglalap 21"/>
              <p:cNvSpPr>
                <a:spLocks noRot="1" noChangeAspect="1" noMove="1" noResize="1" noEditPoints="1" noAdjustHandles="1" noChangeArrowheads="1" noChangeShapeType="1" noTextEdit="1"/>
              </p:cNvSpPr>
              <p:nvPr/>
            </p:nvSpPr>
            <p:spPr>
              <a:xfrm>
                <a:off x="179512" y="2520545"/>
                <a:ext cx="604653"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églalap 22"/>
              <p:cNvSpPr/>
              <p:nvPr/>
            </p:nvSpPr>
            <p:spPr>
              <a:xfrm>
                <a:off x="2078866" y="874229"/>
                <a:ext cx="3818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oMath>
                  </m:oMathPara>
                </a14:m>
                <a:endParaRPr lang="hu-HU" dirty="0"/>
              </a:p>
            </p:txBody>
          </p:sp>
        </mc:Choice>
        <mc:Fallback xmlns="">
          <p:sp>
            <p:nvSpPr>
              <p:cNvPr id="23" name="Téglalap 22"/>
              <p:cNvSpPr>
                <a:spLocks noRot="1" noChangeAspect="1" noMove="1" noResize="1" noEditPoints="1" noAdjustHandles="1" noChangeArrowheads="1" noChangeShapeType="1" noTextEdit="1"/>
              </p:cNvSpPr>
              <p:nvPr/>
            </p:nvSpPr>
            <p:spPr>
              <a:xfrm>
                <a:off x="2078866" y="874229"/>
                <a:ext cx="381836" cy="461665"/>
              </a:xfrm>
              <a:prstGeom prst="rect">
                <a:avLst/>
              </a:prstGeom>
              <a:blipFill rotWithShape="1">
                <a:blip r:embed="rId10"/>
                <a:stretch>
                  <a:fillRect r="-3175"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938454" y="1199861"/>
                <a:ext cx="461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r>
                        <a:rPr lang="en-US" i="1">
                          <a:latin typeface="Cambria Math"/>
                        </a:rPr>
                        <m:t>′</m:t>
                      </m:r>
                    </m:oMath>
                  </m:oMathPara>
                </a14:m>
                <a:endParaRPr lang="hu-HU" dirty="0"/>
              </a:p>
            </p:txBody>
          </p:sp>
        </mc:Choice>
        <mc:Fallback xmlns="">
          <p:sp>
            <p:nvSpPr>
              <p:cNvPr id="24" name="Téglalap 23"/>
              <p:cNvSpPr>
                <a:spLocks noRot="1" noChangeAspect="1" noMove="1" noResize="1" noEditPoints="1" noAdjustHandles="1" noChangeArrowheads="1" noChangeShapeType="1" noTextEdit="1"/>
              </p:cNvSpPr>
              <p:nvPr/>
            </p:nvSpPr>
            <p:spPr>
              <a:xfrm>
                <a:off x="938454" y="1199861"/>
                <a:ext cx="461985" cy="461665"/>
              </a:xfrm>
              <a:prstGeom prst="rect">
                <a:avLst/>
              </a:prstGeom>
              <a:blipFill rotWithShape="1">
                <a:blip r:embed="rId11"/>
                <a:stretch>
                  <a:fillRect l="-3947" r="-3947"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3433790" y="1622822"/>
                <a:ext cx="4555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r>
                        <a:rPr lang="en-US" i="1">
                          <a:latin typeface="Cambria Math"/>
                        </a:rPr>
                        <m:t>′</m:t>
                      </m:r>
                    </m:oMath>
                  </m:oMathPara>
                </a14:m>
                <a:endParaRPr lang="hu-HU" dirty="0"/>
              </a:p>
            </p:txBody>
          </p:sp>
        </mc:Choice>
        <mc:Fallback xmlns="">
          <p:sp>
            <p:nvSpPr>
              <p:cNvPr id="25" name="Téglalap 24"/>
              <p:cNvSpPr>
                <a:spLocks noRot="1" noChangeAspect="1" noMove="1" noResize="1" noEditPoints="1" noAdjustHandles="1" noChangeArrowheads="1" noChangeShapeType="1" noTextEdit="1"/>
              </p:cNvSpPr>
              <p:nvPr/>
            </p:nvSpPr>
            <p:spPr>
              <a:xfrm>
                <a:off x="3433790" y="1622822"/>
                <a:ext cx="455573" cy="46166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Szövegdoboz 56"/>
              <p:cNvSpPr txBox="1"/>
              <p:nvPr/>
            </p:nvSpPr>
            <p:spPr>
              <a:xfrm>
                <a:off x="2091838" y="4431695"/>
                <a:ext cx="3227294"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𝑥</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m:t>
                              </m:r>
                            </m:sup>
                          </m:sSup>
                          <m:r>
                            <a:rPr lang="en-US" b="0" i="1" smtClean="0">
                              <a:latin typeface="Cambria Math"/>
                            </a:rPr>
                            <m:t>,1</m:t>
                          </m:r>
                        </m:e>
                      </m:d>
                      <m:r>
                        <a:rPr lang="en-US" b="0" i="1" smtClean="0">
                          <a:latin typeface="Cambria Math"/>
                        </a:rPr>
                        <m:t>=</m:t>
                      </m:r>
                      <m:r>
                        <a:rPr lang="en-US" b="1"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,1</m:t>
                      </m:r>
                      <m:r>
                        <a:rPr lang="en-US" b="1" i="1" smtClean="0">
                          <a:latin typeface="Cambria Math"/>
                        </a:rPr>
                        <m:t>]</m:t>
                      </m:r>
                    </m:oMath>
                  </m:oMathPara>
                </a14:m>
                <a:endParaRPr lang="en-US" dirty="0"/>
              </a:p>
            </p:txBody>
          </p:sp>
        </mc:Choice>
        <mc:Fallback xmlns="">
          <p:sp>
            <p:nvSpPr>
              <p:cNvPr id="26" name="Szövegdoboz 56"/>
              <p:cNvSpPr txBox="1">
                <a:spLocks noRot="1" noChangeAspect="1" noMove="1" noResize="1" noEditPoints="1" noAdjustHandles="1" noChangeArrowheads="1" noChangeShapeType="1" noTextEdit="1"/>
              </p:cNvSpPr>
              <p:nvPr/>
            </p:nvSpPr>
            <p:spPr>
              <a:xfrm>
                <a:off x="2091838" y="4431695"/>
                <a:ext cx="3227294" cy="523220"/>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80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20538"/>
            <a:ext cx="9144000" cy="1143000"/>
          </a:xfrm>
        </p:spPr>
        <p:txBody>
          <a:bodyPr/>
          <a:lstStyle/>
          <a:p>
            <a:pPr>
              <a:defRPr/>
            </a:pPr>
            <a:r>
              <a:rPr lang="en-US" dirty="0" smtClean="0">
                <a:solidFill>
                  <a:srgbClr val="FF0000"/>
                </a:solidFill>
              </a:rPr>
              <a:t>3D </a:t>
            </a:r>
            <a:r>
              <a:rPr lang="hu-HU" dirty="0" err="1" smtClean="0">
                <a:solidFill>
                  <a:srgbClr val="FF0000"/>
                </a:solidFill>
              </a:rPr>
              <a:t>translation</a:t>
            </a:r>
            <a:endParaRPr lang="en-US" dirty="0" smtClean="0">
              <a:solidFill>
                <a:srgbClr val="FF0000"/>
              </a:solidFill>
            </a:endParaRPr>
          </a:p>
        </p:txBody>
      </p:sp>
      <p:sp>
        <p:nvSpPr>
          <p:cNvPr id="5" name="AutoShape 16"/>
          <p:cNvSpPr>
            <a:spLocks noChangeArrowheads="1"/>
          </p:cNvSpPr>
          <p:nvPr/>
        </p:nvSpPr>
        <p:spPr bwMode="auto">
          <a:xfrm>
            <a:off x="596179" y="2540893"/>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6" name="AutoShape 16"/>
          <p:cNvSpPr>
            <a:spLocks noChangeArrowheads="1"/>
          </p:cNvSpPr>
          <p:nvPr/>
        </p:nvSpPr>
        <p:spPr bwMode="auto">
          <a:xfrm>
            <a:off x="2901229" y="1410593"/>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 name="Jobbra nyíl 21"/>
          <p:cNvSpPr>
            <a:spLocks noChangeArrowheads="1"/>
          </p:cNvSpPr>
          <p:nvPr/>
        </p:nvSpPr>
        <p:spPr bwMode="auto">
          <a:xfrm rot="-1617978">
            <a:off x="1520104" y="2348805"/>
            <a:ext cx="1439863" cy="287338"/>
          </a:xfrm>
          <a:prstGeom prst="rightArrow">
            <a:avLst>
              <a:gd name="adj1" fmla="val 50000"/>
              <a:gd name="adj2" fmla="val 50110"/>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8" name="Téglalap 7"/>
              <p:cNvSpPr/>
              <p:nvPr/>
            </p:nvSpPr>
            <p:spPr>
              <a:xfrm>
                <a:off x="4932040" y="2504447"/>
                <a:ext cx="3375218" cy="194360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latin typeface="Cambria Math"/>
                            </a:rPr>
                          </m:ctrlPr>
                        </m:dPr>
                        <m:e>
                          <m:m>
                            <m:mPr>
                              <m:mcs>
                                <m:mc>
                                  <m:mcPr>
                                    <m:count m:val="2"/>
                                    <m:mcJc m:val="center"/>
                                  </m:mcPr>
                                </m:mc>
                              </m:mcs>
                              <m:ctrlPr>
                                <a:rPr lang="en-US" sz="3200" b="0" i="1" smtClean="0">
                                  <a:latin typeface="Cambria Math"/>
                                </a:rPr>
                              </m:ctrlPr>
                            </m:mPr>
                            <m:mr>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1</m:t>
                                      </m:r>
                                    </m:e>
                                    <m:e>
                                      <m:r>
                                        <a:rPr lang="en-US" sz="3200" b="0" i="1" smtClean="0">
                                          <a:latin typeface="Cambria Math" panose="02040503050406030204" pitchFamily="18" charset="0"/>
                                        </a:rPr>
                                        <m:t> 0</m:t>
                                      </m:r>
                                    </m:e>
                                  </m:mr>
                                  <m:mr>
                                    <m:e>
                                      <m:r>
                                        <a:rPr lang="en-US" sz="3200" b="0" i="1" smtClean="0">
                                          <a:latin typeface="Cambria Math" panose="02040503050406030204" pitchFamily="18" charset="0"/>
                                        </a:rPr>
                                        <m:t>0</m:t>
                                      </m:r>
                                    </m:e>
                                    <m:e>
                                      <m:r>
                                        <a:rPr lang="en-US" sz="3200" b="0" i="1" smtClean="0">
                                          <a:latin typeface="Cambria Math" panose="02040503050406030204" pitchFamily="18" charset="0"/>
                                        </a:rPr>
                                        <m:t> 1</m:t>
                                      </m:r>
                                    </m:e>
                                  </m:mr>
                                </m:m>
                              </m:e>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0</m:t>
                                      </m:r>
                                    </m:e>
                                    <m:e>
                                      <m:r>
                                        <a:rPr lang="en-US" sz="3200" b="0" i="1" smtClean="0">
                                          <a:latin typeface="Cambria Math" panose="02040503050406030204" pitchFamily="18" charset="0"/>
                                        </a:rPr>
                                        <m:t> 0</m:t>
                                      </m:r>
                                    </m:e>
                                  </m:mr>
                                  <m:mr>
                                    <m:e>
                                      <m:r>
                                        <a:rPr lang="en-US" sz="3200" b="0" i="1" smtClean="0">
                                          <a:latin typeface="Cambria Math" panose="02040503050406030204" pitchFamily="18" charset="0"/>
                                        </a:rPr>
                                        <m:t>0</m:t>
                                      </m:r>
                                    </m:e>
                                    <m:e>
                                      <m:r>
                                        <a:rPr lang="en-US" sz="3200" b="0" i="1" smtClean="0">
                                          <a:latin typeface="Cambria Math" panose="02040503050406030204" pitchFamily="18" charset="0"/>
                                        </a:rPr>
                                        <m:t> 0</m:t>
                                      </m:r>
                                    </m:e>
                                  </m:mr>
                                </m:m>
                              </m:e>
                            </m:mr>
                            <m:mr>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 </m:t>
                                      </m:r>
                                      <m:r>
                                        <a:rPr lang="en-US" sz="3200" b="0" i="1" smtClean="0">
                                          <a:latin typeface="Cambria Math" panose="02040503050406030204" pitchFamily="18" charset="0"/>
                                        </a:rPr>
                                        <m:t> 0</m:t>
                                      </m:r>
                                    </m:e>
                                    <m:e>
                                      <m:r>
                                        <a:rPr lang="en-US" sz="3200" b="0" i="1" smtClean="0">
                                          <a:latin typeface="Cambria Math" panose="02040503050406030204" pitchFamily="18" charset="0"/>
                                        </a:rPr>
                                        <m:t>0</m:t>
                                      </m:r>
                                    </m:e>
                                  </m:mr>
                                  <m:mr>
                                    <m:e>
                                      <m:sSub>
                                        <m:sSubPr>
                                          <m:ctrlPr>
                                            <a:rPr lang="en-US" sz="3200" b="0" i="1" smtClean="0">
                                              <a:latin typeface="Cambria Math"/>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𝑥</m:t>
                                          </m:r>
                                        </m:sub>
                                      </m:sSub>
                                    </m:e>
                                    <m:e>
                                      <m:sSub>
                                        <m:sSubPr>
                                          <m:ctrlPr>
                                            <a:rPr lang="en-US" sz="3200" b="0" i="1">
                                              <a:latin typeface="Cambria Math"/>
                                            </a:rPr>
                                          </m:ctrlPr>
                                        </m:sSubPr>
                                        <m:e>
                                          <m:r>
                                            <a:rPr lang="en-US" sz="3200" b="0" i="1">
                                              <a:latin typeface="Cambria Math" panose="02040503050406030204" pitchFamily="18" charset="0"/>
                                            </a:rPr>
                                            <m:t>𝑣</m:t>
                                          </m:r>
                                        </m:e>
                                        <m:sub>
                                          <m:r>
                                            <a:rPr lang="en-US" sz="3200" b="0" i="1" smtClean="0">
                                              <a:latin typeface="Cambria Math" panose="02040503050406030204" pitchFamily="18" charset="0"/>
                                            </a:rPr>
                                            <m:t>𝑦</m:t>
                                          </m:r>
                                        </m:sub>
                                      </m:sSub>
                                    </m:e>
                                  </m:mr>
                                </m:m>
                              </m:e>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1</m:t>
                                      </m:r>
                                    </m:e>
                                    <m:e>
                                      <m:r>
                                        <a:rPr lang="en-US" sz="3200" b="0" i="1" smtClean="0">
                                          <a:latin typeface="Cambria Math" panose="02040503050406030204" pitchFamily="18" charset="0"/>
                                        </a:rPr>
                                        <m:t>0</m:t>
                                      </m:r>
                                    </m:e>
                                  </m:mr>
                                  <m:mr>
                                    <m:e>
                                      <m:sSub>
                                        <m:sSubPr>
                                          <m:ctrlPr>
                                            <a:rPr lang="en-US" sz="3200" b="0" i="1">
                                              <a:latin typeface="Cambria Math"/>
                                            </a:rPr>
                                          </m:ctrlPr>
                                        </m:sSubPr>
                                        <m:e>
                                          <m:r>
                                            <a:rPr lang="en-US" sz="3200" b="0" i="1">
                                              <a:latin typeface="Cambria Math" panose="02040503050406030204" pitchFamily="18" charset="0"/>
                                            </a:rPr>
                                            <m:t>𝑣</m:t>
                                          </m:r>
                                        </m:e>
                                        <m:sub>
                                          <m:r>
                                            <a:rPr lang="en-US" sz="3200" b="0" i="1" smtClean="0">
                                              <a:latin typeface="Cambria Math" panose="02040503050406030204" pitchFamily="18" charset="0"/>
                                            </a:rPr>
                                            <m:t>𝑧</m:t>
                                          </m:r>
                                        </m:sub>
                                      </m:sSub>
                                    </m:e>
                                    <m:e>
                                      <m:r>
                                        <a:rPr lang="en-US" sz="3200" b="0" i="1" smtClean="0">
                                          <a:latin typeface="Cambria Math" panose="02040503050406030204" pitchFamily="18" charset="0"/>
                                        </a:rPr>
                                        <m:t>1</m:t>
                                      </m:r>
                                    </m:e>
                                  </m:mr>
                                </m:m>
                              </m:e>
                            </m:mr>
                          </m:m>
                        </m:e>
                      </m:d>
                    </m:oMath>
                  </m:oMathPara>
                </a14:m>
                <a:endParaRPr lang="en-US" sz="3200" b="0" dirty="0"/>
              </a:p>
            </p:txBody>
          </p:sp>
        </mc:Choice>
        <mc:Fallback xmlns="">
          <p:sp>
            <p:nvSpPr>
              <p:cNvPr id="8" name="Téglalap 7"/>
              <p:cNvSpPr>
                <a:spLocks noRot="1" noChangeAspect="1" noMove="1" noResize="1" noEditPoints="1" noAdjustHandles="1" noChangeArrowheads="1" noChangeShapeType="1" noTextEdit="1"/>
              </p:cNvSpPr>
              <p:nvPr/>
            </p:nvSpPr>
            <p:spPr>
              <a:xfrm>
                <a:off x="4932040" y="2504447"/>
                <a:ext cx="3375218" cy="194360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56"/>
              <p:cNvSpPr txBox="1"/>
              <p:nvPr/>
            </p:nvSpPr>
            <p:spPr>
              <a:xfrm>
                <a:off x="1287508" y="3880708"/>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𝑥</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m:t>
                              </m:r>
                            </m:sup>
                          </m:sSup>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′,1</m:t>
                          </m:r>
                        </m:e>
                      </m:d>
                      <m:r>
                        <a:rPr lang="en-US" b="0" i="1" smtClean="0">
                          <a:latin typeface="Cambria Math"/>
                        </a:rPr>
                        <m:t>=</m:t>
                      </m:r>
                      <m:r>
                        <a:rPr lang="en-US" b="1"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panose="02040503050406030204" pitchFamily="18" charset="0"/>
                        </a:rPr>
                        <m:t>𝑧</m:t>
                      </m:r>
                      <m:r>
                        <a:rPr lang="en-US" b="0" i="1" smtClean="0">
                          <a:latin typeface="Cambria Math" panose="02040503050406030204" pitchFamily="18" charset="0"/>
                        </a:rPr>
                        <m:t>,1</m:t>
                      </m:r>
                      <m:r>
                        <a:rPr lang="en-US" b="1" i="1" smtClean="0">
                          <a:latin typeface="Cambria Math"/>
                        </a:rPr>
                        <m:t>]</m:t>
                      </m:r>
                    </m:oMath>
                  </m:oMathPara>
                </a14:m>
                <a:endParaRPr lang="en-US" dirty="0"/>
              </a:p>
            </p:txBody>
          </p:sp>
        </mc:Choice>
        <mc:Fallback xmlns="">
          <p:sp>
            <p:nvSpPr>
              <p:cNvPr id="9" name="Szövegdoboz 56"/>
              <p:cNvSpPr txBox="1">
                <a:spLocks noRot="1" noChangeAspect="1" noMove="1" noResize="1" noEditPoints="1" noAdjustHandles="1" noChangeArrowheads="1" noChangeShapeType="1" noTextEdit="1"/>
              </p:cNvSpPr>
              <p:nvPr/>
            </p:nvSpPr>
            <p:spPr>
              <a:xfrm>
                <a:off x="1287508" y="3880708"/>
                <a:ext cx="3939796"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2123728" y="2541959"/>
                <a:ext cx="5341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𝒗</m:t>
                      </m:r>
                    </m:oMath>
                  </m:oMathPara>
                </a14:m>
                <a:endParaRPr lang="hu-HU" sz="3200" b="1" dirty="0"/>
              </a:p>
            </p:txBody>
          </p:sp>
        </mc:Choice>
        <mc:Fallback xmlns="">
          <p:sp>
            <p:nvSpPr>
              <p:cNvPr id="10" name="Téglalap 9"/>
              <p:cNvSpPr>
                <a:spLocks noRot="1" noChangeAspect="1" noMove="1" noResize="1" noEditPoints="1" noAdjustHandles="1" noChangeArrowheads="1" noChangeShapeType="1" noTextEdit="1"/>
              </p:cNvSpPr>
              <p:nvPr/>
            </p:nvSpPr>
            <p:spPr>
              <a:xfrm>
                <a:off x="2123728" y="2541959"/>
                <a:ext cx="534121" cy="58477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677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p:spPr>
        <p:txBody>
          <a:bodyPr/>
          <a:lstStyle/>
          <a:p>
            <a:pPr>
              <a:defRPr/>
            </a:pPr>
            <a:r>
              <a:rPr lang="en-US" dirty="0" smtClean="0">
                <a:solidFill>
                  <a:srgbClr val="FF0000"/>
                </a:solidFill>
              </a:rPr>
              <a:t>3D </a:t>
            </a:r>
            <a:r>
              <a:rPr lang="hu-HU" dirty="0" err="1" smtClean="0">
                <a:solidFill>
                  <a:srgbClr val="FF0000"/>
                </a:solidFill>
              </a:rPr>
              <a:t>scaling</a:t>
            </a:r>
            <a:endParaRPr lang="en-US" dirty="0" smtClean="0">
              <a:solidFill>
                <a:srgbClr val="FF0000"/>
              </a:solidFill>
            </a:endParaRPr>
          </a:p>
        </p:txBody>
      </p:sp>
      <p:sp>
        <p:nvSpPr>
          <p:cNvPr id="5" name="AutoShape 16"/>
          <p:cNvSpPr>
            <a:spLocks noChangeArrowheads="1"/>
          </p:cNvSpPr>
          <p:nvPr/>
        </p:nvSpPr>
        <p:spPr bwMode="auto">
          <a:xfrm>
            <a:off x="829432" y="2700151"/>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6" name="AutoShape 16"/>
          <p:cNvSpPr>
            <a:spLocks noChangeArrowheads="1"/>
          </p:cNvSpPr>
          <p:nvPr/>
        </p:nvSpPr>
        <p:spPr bwMode="auto">
          <a:xfrm>
            <a:off x="2126420" y="1549213"/>
            <a:ext cx="17780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7" name="Jobbra nyíl 11"/>
          <p:cNvSpPr>
            <a:spLocks noChangeArrowheads="1"/>
          </p:cNvSpPr>
          <p:nvPr/>
        </p:nvSpPr>
        <p:spPr bwMode="auto">
          <a:xfrm rot="-1617978">
            <a:off x="1767645" y="2568388"/>
            <a:ext cx="776287" cy="382588"/>
          </a:xfrm>
          <a:prstGeom prst="rightArrow">
            <a:avLst>
              <a:gd name="adj1" fmla="val 50000"/>
              <a:gd name="adj2" fmla="val 50172"/>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8" name="Téglalap 7"/>
              <p:cNvSpPr/>
              <p:nvPr/>
            </p:nvSpPr>
            <p:spPr>
              <a:xfrm>
                <a:off x="4835387" y="2631172"/>
                <a:ext cx="3237168" cy="196675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latin typeface="Cambria Math"/>
                            </a:rPr>
                          </m:ctrlPr>
                        </m:dPr>
                        <m:e>
                          <m:m>
                            <m:mPr>
                              <m:mcs>
                                <m:mc>
                                  <m:mcPr>
                                    <m:count m:val="2"/>
                                    <m:mcJc m:val="center"/>
                                  </m:mcPr>
                                </m:mc>
                              </m:mcs>
                              <m:ctrlPr>
                                <a:rPr lang="en-US" sz="3200" b="0" i="1" smtClean="0">
                                  <a:latin typeface="Cambria Math"/>
                                </a:rPr>
                              </m:ctrlPr>
                            </m:mPr>
                            <m:mr>
                              <m:e>
                                <m:m>
                                  <m:mPr>
                                    <m:mcs>
                                      <m:mc>
                                        <m:mcPr>
                                          <m:count m:val="2"/>
                                          <m:mcJc m:val="center"/>
                                        </m:mcPr>
                                      </m:mc>
                                    </m:mcs>
                                    <m:ctrlPr>
                                      <a:rPr lang="en-US" sz="3200" b="0" i="1" smtClean="0">
                                        <a:latin typeface="Cambria Math"/>
                                      </a:rPr>
                                    </m:ctrlPr>
                                  </m:mPr>
                                  <m:mr>
                                    <m:e>
                                      <m:sSub>
                                        <m:sSubPr>
                                          <m:ctrlPr>
                                            <a:rPr lang="en-US" sz="3200" b="0" i="1">
                                              <a:latin typeface="Cambria Math"/>
                                            </a:rPr>
                                          </m:ctrlPr>
                                        </m:sSubPr>
                                        <m:e>
                                          <m:r>
                                            <a:rPr lang="en-US" sz="3200" b="0" i="1" smtClean="0">
                                              <a:latin typeface="Cambria Math" panose="02040503050406030204" pitchFamily="18" charset="0"/>
                                            </a:rPr>
                                            <m:t>𝑠</m:t>
                                          </m:r>
                                        </m:e>
                                        <m:sub>
                                          <m:r>
                                            <a:rPr lang="en-US" sz="3200" b="0" i="1">
                                              <a:latin typeface="Cambria Math" panose="02040503050406030204" pitchFamily="18" charset="0"/>
                                            </a:rPr>
                                            <m:t>𝑥</m:t>
                                          </m:r>
                                        </m:sub>
                                      </m:sSub>
                                    </m:e>
                                    <m:e>
                                      <m:r>
                                        <a:rPr lang="en-US" sz="3200" b="0" i="1" smtClean="0">
                                          <a:latin typeface="Cambria Math" panose="02040503050406030204" pitchFamily="18" charset="0"/>
                                        </a:rPr>
                                        <m:t>0</m:t>
                                      </m:r>
                                    </m:e>
                                  </m:mr>
                                  <m:mr>
                                    <m:e>
                                      <m:r>
                                        <a:rPr lang="en-US" sz="3200" b="0" i="1" smtClean="0">
                                          <a:latin typeface="Cambria Math" panose="02040503050406030204" pitchFamily="18" charset="0"/>
                                        </a:rPr>
                                        <m:t>  0</m:t>
                                      </m:r>
                                    </m:e>
                                    <m:e>
                                      <m:sSub>
                                        <m:sSubPr>
                                          <m:ctrlPr>
                                            <a:rPr lang="en-US" sz="3200" b="0" i="1">
                                              <a:latin typeface="Cambria Math"/>
                                            </a:rPr>
                                          </m:ctrlPr>
                                        </m:sSubPr>
                                        <m:e>
                                          <m:r>
                                            <a:rPr lang="en-US" sz="3200" b="0" i="1" smtClean="0">
                                              <a:latin typeface="Cambria Math" panose="02040503050406030204" pitchFamily="18" charset="0"/>
                                            </a:rPr>
                                            <m:t>𝑠</m:t>
                                          </m:r>
                                        </m:e>
                                        <m:sub>
                                          <m:r>
                                            <a:rPr lang="en-US" sz="3200" b="0" i="1">
                                              <a:latin typeface="Cambria Math" panose="02040503050406030204" pitchFamily="18" charset="0"/>
                                            </a:rPr>
                                            <m:t>𝑦</m:t>
                                          </m:r>
                                        </m:sub>
                                      </m:sSub>
                                    </m:e>
                                  </m:mr>
                                </m:m>
                              </m:e>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0</m:t>
                                      </m:r>
                                    </m:e>
                                    <m:e>
                                      <m:r>
                                        <a:rPr lang="en-US" sz="3200" b="0" i="1" smtClean="0">
                                          <a:latin typeface="Cambria Math" panose="02040503050406030204" pitchFamily="18" charset="0"/>
                                        </a:rPr>
                                        <m:t> 0</m:t>
                                      </m:r>
                                    </m:e>
                                  </m:mr>
                                  <m:mr>
                                    <m:e>
                                      <m:r>
                                        <a:rPr lang="en-US" sz="3200" b="0" i="1" smtClean="0">
                                          <a:latin typeface="Cambria Math" panose="02040503050406030204" pitchFamily="18" charset="0"/>
                                        </a:rPr>
                                        <m:t>0</m:t>
                                      </m:r>
                                    </m:e>
                                    <m:e>
                                      <m:r>
                                        <a:rPr lang="en-US" sz="3200" b="0" i="1" smtClean="0">
                                          <a:latin typeface="Cambria Math" panose="02040503050406030204" pitchFamily="18" charset="0"/>
                                        </a:rPr>
                                        <m:t> 0</m:t>
                                      </m:r>
                                    </m:e>
                                  </m:mr>
                                </m:m>
                              </m:e>
                            </m:mr>
                            <m:mr>
                              <m:e>
                                <m:m>
                                  <m:mPr>
                                    <m:mcs>
                                      <m:mc>
                                        <m:mcPr>
                                          <m:count m:val="2"/>
                                          <m:mcJc m:val="center"/>
                                        </m:mcPr>
                                      </m:mc>
                                    </m:mcs>
                                    <m:ctrlPr>
                                      <a:rPr lang="en-US" sz="3200" b="0" i="1" smtClean="0">
                                        <a:latin typeface="Cambria Math"/>
                                      </a:rPr>
                                    </m:ctrlPr>
                                  </m:mPr>
                                  <m:mr>
                                    <m:e>
                                      <m:r>
                                        <m:rPr>
                                          <m:brk m:alnAt="7"/>
                                        </m:rPr>
                                        <a:rPr lang="en-US" sz="3200" b="0" i="1" smtClean="0">
                                          <a:latin typeface="Cambria Math" panose="02040503050406030204" pitchFamily="18" charset="0"/>
                                        </a:rPr>
                                        <m:t> </m:t>
                                      </m:r>
                                      <m:r>
                                        <a:rPr lang="en-US" sz="3200" b="0" i="1" smtClean="0">
                                          <a:latin typeface="Cambria Math" panose="02040503050406030204" pitchFamily="18" charset="0"/>
                                        </a:rPr>
                                        <m:t>0</m:t>
                                      </m:r>
                                    </m:e>
                                    <m:e>
                                      <m:r>
                                        <a:rPr lang="en-US" sz="3200" b="0" i="1" smtClean="0">
                                          <a:latin typeface="Cambria Math" panose="02040503050406030204" pitchFamily="18" charset="0"/>
                                        </a:rPr>
                                        <m:t> 0</m:t>
                                      </m:r>
                                    </m:e>
                                  </m:mr>
                                  <m:mr>
                                    <m:e>
                                      <m:r>
                                        <a:rPr lang="en-US" sz="3200" b="0" i="1" smtClean="0">
                                          <a:latin typeface="Cambria Math" panose="02040503050406030204" pitchFamily="18" charset="0"/>
                                        </a:rPr>
                                        <m:t> 0</m:t>
                                      </m:r>
                                    </m:e>
                                    <m:e>
                                      <m:r>
                                        <a:rPr lang="en-US" sz="3200" b="0" i="1" smtClean="0">
                                          <a:latin typeface="Cambria Math" panose="02040503050406030204" pitchFamily="18" charset="0"/>
                                        </a:rPr>
                                        <m:t> 0</m:t>
                                      </m:r>
                                    </m:e>
                                  </m:mr>
                                </m:m>
                              </m:e>
                              <m:e>
                                <m:m>
                                  <m:mPr>
                                    <m:mcs>
                                      <m:mc>
                                        <m:mcPr>
                                          <m:count m:val="2"/>
                                          <m:mcJc m:val="center"/>
                                        </m:mcPr>
                                      </m:mc>
                                    </m:mcs>
                                    <m:ctrlPr>
                                      <a:rPr lang="en-US" sz="3200" b="0" i="1" smtClean="0">
                                        <a:latin typeface="Cambria Math"/>
                                      </a:rPr>
                                    </m:ctrlPr>
                                  </m:mPr>
                                  <m:mr>
                                    <m:e>
                                      <m:sSub>
                                        <m:sSubPr>
                                          <m:ctrlPr>
                                            <a:rPr lang="en-US" sz="3200" b="0" i="1">
                                              <a:latin typeface="Cambria Math"/>
                                            </a:rPr>
                                          </m:ctrlPr>
                                        </m:sSubPr>
                                        <m:e>
                                          <m:r>
                                            <a:rPr lang="en-US" sz="3200" b="0" i="1" smtClean="0">
                                              <a:latin typeface="Cambria Math" panose="02040503050406030204" pitchFamily="18" charset="0"/>
                                            </a:rPr>
                                            <m:t>𝑠</m:t>
                                          </m:r>
                                        </m:e>
                                        <m:sub>
                                          <m:r>
                                            <a:rPr lang="en-US" sz="3200" b="0" i="1">
                                              <a:latin typeface="Cambria Math" panose="02040503050406030204" pitchFamily="18" charset="0"/>
                                            </a:rPr>
                                            <m:t>𝑧</m:t>
                                          </m:r>
                                        </m:sub>
                                      </m:sSub>
                                    </m:e>
                                    <m:e>
                                      <m:r>
                                        <a:rPr lang="en-US" sz="3200" b="0" i="1" smtClean="0">
                                          <a:latin typeface="Cambria Math" panose="02040503050406030204" pitchFamily="18" charset="0"/>
                                        </a:rPr>
                                        <m:t>0</m:t>
                                      </m:r>
                                    </m:e>
                                  </m:mr>
                                  <m:mr>
                                    <m:e>
                                      <m:r>
                                        <a:rPr lang="en-US" sz="3200" b="0" i="1" smtClean="0">
                                          <a:latin typeface="Cambria Math" panose="02040503050406030204" pitchFamily="18" charset="0"/>
                                        </a:rPr>
                                        <m:t>0</m:t>
                                      </m:r>
                                    </m:e>
                                    <m:e>
                                      <m:r>
                                        <a:rPr lang="en-US" sz="3200" b="0" i="1" smtClean="0">
                                          <a:latin typeface="Cambria Math" panose="02040503050406030204" pitchFamily="18" charset="0"/>
                                        </a:rPr>
                                        <m:t>1</m:t>
                                      </m:r>
                                    </m:e>
                                  </m:mr>
                                </m:m>
                              </m:e>
                            </m:mr>
                          </m:m>
                        </m:e>
                      </m:d>
                    </m:oMath>
                  </m:oMathPara>
                </a14:m>
                <a:endParaRPr lang="en-US" sz="3200" b="0" dirty="0"/>
              </a:p>
            </p:txBody>
          </p:sp>
        </mc:Choice>
        <mc:Fallback xmlns="">
          <p:sp>
            <p:nvSpPr>
              <p:cNvPr id="8" name="Téglalap 7"/>
              <p:cNvSpPr>
                <a:spLocks noRot="1" noChangeAspect="1" noMove="1" noResize="1" noEditPoints="1" noAdjustHandles="1" noChangeArrowheads="1" noChangeShapeType="1" noTextEdit="1"/>
              </p:cNvSpPr>
              <p:nvPr/>
            </p:nvSpPr>
            <p:spPr>
              <a:xfrm>
                <a:off x="4835387" y="2631172"/>
                <a:ext cx="3237168" cy="196675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56"/>
              <p:cNvSpPr txBox="1"/>
              <p:nvPr/>
            </p:nvSpPr>
            <p:spPr>
              <a:xfrm>
                <a:off x="1190855" y="4007433"/>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𝑥</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m:t>
                              </m:r>
                            </m:sup>
                          </m:sSup>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′,1</m:t>
                          </m:r>
                        </m:e>
                      </m:d>
                      <m:r>
                        <a:rPr lang="en-US" b="0" i="1" smtClean="0">
                          <a:latin typeface="Cambria Math"/>
                        </a:rPr>
                        <m:t>=</m:t>
                      </m:r>
                      <m:r>
                        <a:rPr lang="en-US" b="1"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panose="02040503050406030204" pitchFamily="18" charset="0"/>
                        </a:rPr>
                        <m:t>𝑧</m:t>
                      </m:r>
                      <m:r>
                        <a:rPr lang="en-US" b="0" i="1" smtClean="0">
                          <a:latin typeface="Cambria Math" panose="02040503050406030204" pitchFamily="18" charset="0"/>
                        </a:rPr>
                        <m:t>,1</m:t>
                      </m:r>
                      <m:r>
                        <a:rPr lang="en-US" b="1" i="1" smtClean="0">
                          <a:latin typeface="Cambria Math"/>
                        </a:rPr>
                        <m:t>]</m:t>
                      </m:r>
                    </m:oMath>
                  </m:oMathPara>
                </a14:m>
                <a:endParaRPr lang="en-US" dirty="0"/>
              </a:p>
            </p:txBody>
          </p:sp>
        </mc:Choice>
        <mc:Fallback xmlns="">
          <p:sp>
            <p:nvSpPr>
              <p:cNvPr id="9" name="Szövegdoboz 56"/>
              <p:cNvSpPr txBox="1">
                <a:spLocks noRot="1" noChangeAspect="1" noMove="1" noResize="1" noEditPoints="1" noAdjustHandles="1" noChangeArrowheads="1" noChangeShapeType="1" noTextEdit="1"/>
              </p:cNvSpPr>
              <p:nvPr/>
            </p:nvSpPr>
            <p:spPr>
              <a:xfrm>
                <a:off x="1190855" y="4007433"/>
                <a:ext cx="3939796"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114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02" y="0"/>
            <a:ext cx="8126161" cy="1143000"/>
          </a:xfrm>
        </p:spPr>
        <p:txBody>
          <a:bodyPr>
            <a:noAutofit/>
          </a:bodyPr>
          <a:lstStyle/>
          <a:p>
            <a:pPr>
              <a:defRPr/>
            </a:pPr>
            <a:r>
              <a:rPr lang="hu-HU" sz="3600" dirty="0" err="1" smtClean="0">
                <a:solidFill>
                  <a:srgbClr val="FF0000"/>
                </a:solidFill>
              </a:rPr>
              <a:t>Rotation</a:t>
            </a:r>
            <a:r>
              <a:rPr lang="hu-HU" sz="3600" dirty="0" smtClean="0">
                <a:solidFill>
                  <a:srgbClr val="FF0000"/>
                </a:solidFill>
              </a:rPr>
              <a:t> </a:t>
            </a:r>
            <a:r>
              <a:rPr lang="hu-HU" sz="3600" dirty="0" err="1" smtClean="0">
                <a:solidFill>
                  <a:srgbClr val="FF0000"/>
                </a:solidFill>
              </a:rPr>
              <a:t>around</a:t>
            </a:r>
            <a:r>
              <a:rPr lang="hu-HU" sz="3600" dirty="0" smtClean="0">
                <a:solidFill>
                  <a:srgbClr val="FF0000"/>
                </a:solidFill>
              </a:rPr>
              <a:t> </a:t>
            </a:r>
            <a:r>
              <a:rPr lang="hu-HU" sz="3600" dirty="0" err="1" smtClean="0">
                <a:solidFill>
                  <a:srgbClr val="FF0000"/>
                </a:solidFill>
              </a:rPr>
              <a:t>axis</a:t>
            </a:r>
            <a:r>
              <a:rPr lang="hu-HU" sz="3600" dirty="0" smtClean="0">
                <a:solidFill>
                  <a:srgbClr val="FF0000"/>
                </a:solidFill>
              </a:rPr>
              <a:t> </a:t>
            </a:r>
            <a:r>
              <a:rPr lang="en-US" sz="3600" b="1" i="1" dirty="0" smtClean="0">
                <a:solidFill>
                  <a:srgbClr val="FF0000"/>
                </a:solidFill>
              </a:rPr>
              <a:t>d</a:t>
            </a:r>
            <a:r>
              <a:rPr lang="hu-HU" sz="3600" b="1" i="1" dirty="0" smtClean="0">
                <a:solidFill>
                  <a:srgbClr val="FF0000"/>
                </a:solidFill>
              </a:rPr>
              <a:t>: </a:t>
            </a:r>
            <a:r>
              <a:rPr lang="hu-HU" sz="3600" dirty="0" err="1" smtClean="0">
                <a:solidFill>
                  <a:srgbClr val="FF0000"/>
                </a:solidFill>
              </a:rPr>
              <a:t>Rodri</a:t>
            </a:r>
            <a:r>
              <a:rPr lang="en-US" sz="3600" dirty="0" smtClean="0">
                <a:solidFill>
                  <a:srgbClr val="FF0000"/>
                </a:solidFill>
              </a:rPr>
              <a:t>g</a:t>
            </a:r>
            <a:r>
              <a:rPr lang="hu-HU" sz="3600" dirty="0" err="1" smtClean="0">
                <a:solidFill>
                  <a:srgbClr val="FF0000"/>
                </a:solidFill>
              </a:rPr>
              <a:t>ue</a:t>
            </a:r>
            <a:r>
              <a:rPr lang="en-US" sz="3600" dirty="0" smtClean="0">
                <a:solidFill>
                  <a:srgbClr val="FF0000"/>
                </a:solidFill>
              </a:rPr>
              <a:t>s</a:t>
            </a:r>
            <a:r>
              <a:rPr lang="hu-HU" sz="3600" dirty="0">
                <a:solidFill>
                  <a:srgbClr val="FF0000"/>
                </a:solidFill>
              </a:rPr>
              <a:t> </a:t>
            </a:r>
            <a:r>
              <a:rPr lang="hu-HU" sz="3600" dirty="0" smtClean="0">
                <a:solidFill>
                  <a:srgbClr val="FF0000"/>
                </a:solidFill>
              </a:rPr>
              <a:t>formula</a:t>
            </a:r>
          </a:p>
        </p:txBody>
      </p:sp>
      <p:sp>
        <p:nvSpPr>
          <p:cNvPr id="5" name="Line 8"/>
          <p:cNvSpPr>
            <a:spLocks noChangeShapeType="1"/>
          </p:cNvSpPr>
          <p:nvPr/>
        </p:nvSpPr>
        <p:spPr bwMode="auto">
          <a:xfrm flipV="1">
            <a:off x="1731505" y="1144947"/>
            <a:ext cx="0" cy="2016125"/>
          </a:xfrm>
          <a:prstGeom prst="line">
            <a:avLst/>
          </a:prstGeom>
          <a:noFill/>
          <a:ln w="38100">
            <a:solidFill>
              <a:srgbClr val="92D05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6" name="Line 10"/>
          <p:cNvSpPr>
            <a:spLocks noChangeShapeType="1"/>
          </p:cNvSpPr>
          <p:nvPr/>
        </p:nvSpPr>
        <p:spPr bwMode="auto">
          <a:xfrm flipH="1">
            <a:off x="507543" y="3161072"/>
            <a:ext cx="1223962" cy="576262"/>
          </a:xfrm>
          <a:prstGeom prst="line">
            <a:avLst/>
          </a:prstGeom>
          <a:noFill/>
          <a:ln w="38100">
            <a:solidFill>
              <a:srgbClr val="0070C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7" name="Rectangle 11"/>
              <p:cNvSpPr>
                <a:spLocks noChangeArrowheads="1"/>
              </p:cNvSpPr>
              <p:nvPr/>
            </p:nvSpPr>
            <p:spPr bwMode="auto">
              <a:xfrm>
                <a:off x="320298" y="920323"/>
                <a:ext cx="303028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err="1">
                    <a:latin typeface="+mn-lt"/>
                    <a:sym typeface="Symbol" pitchFamily="18" charset="2"/>
                  </a:rPr>
                  <a:t>Axis</a:t>
                </a:r>
                <a:r>
                  <a:rPr lang="hu-HU" altLang="hu-HU" dirty="0">
                    <a:latin typeface="+mn-lt"/>
                    <a:sym typeface="Symbol" pitchFamily="18" charset="2"/>
                  </a:rPr>
                  <a:t> </a:t>
                </a:r>
                <a14:m>
                  <m:oMath xmlns:m="http://schemas.openxmlformats.org/officeDocument/2006/math">
                    <m:r>
                      <a:rPr lang="en-US" altLang="hu-HU" b="1" i="1" dirty="0" smtClean="0">
                        <a:latin typeface="Cambria Math"/>
                        <a:sym typeface="Symbol" pitchFamily="18" charset="2"/>
                      </a:rPr>
                      <m:t>𝒅</m:t>
                    </m:r>
                  </m:oMath>
                </a14:m>
                <a:r>
                  <a:rPr lang="en-GB" altLang="hu-HU" dirty="0">
                    <a:latin typeface="+mn-lt"/>
                    <a:sym typeface="Symbol" pitchFamily="18" charset="2"/>
                  </a:rPr>
                  <a:t>:</a:t>
                </a:r>
                <a:r>
                  <a:rPr lang="hu-HU" altLang="hu-HU" dirty="0">
                    <a:latin typeface="+mn-lt"/>
                    <a:sym typeface="Symbol" pitchFamily="18" charset="2"/>
                  </a:rPr>
                  <a:t> unit </a:t>
                </a:r>
                <a:r>
                  <a:rPr lang="hu-HU" altLang="hu-HU" dirty="0" err="1">
                    <a:latin typeface="+mn-lt"/>
                    <a:sym typeface="Symbol" pitchFamily="18" charset="2"/>
                  </a:rPr>
                  <a:t>vector</a:t>
                </a:r>
                <a:endParaRPr lang="hu-HU" altLang="hu-HU" dirty="0">
                  <a:latin typeface="+mn-lt"/>
                  <a:sym typeface="Symbol" pitchFamily="18" charset="2"/>
                </a:endParaRPr>
              </a:p>
            </p:txBody>
          </p:sp>
        </mc:Choice>
        <mc:Fallback xmlns="">
          <p:sp>
            <p:nvSpPr>
              <p:cNvPr id="7" name="Rectangle 11"/>
              <p:cNvSpPr>
                <a:spLocks noRot="1" noChangeAspect="1" noMove="1" noResize="1" noEditPoints="1" noAdjustHandles="1" noChangeArrowheads="1" noChangeShapeType="1" noTextEdit="1"/>
              </p:cNvSpPr>
              <p:nvPr/>
            </p:nvSpPr>
            <p:spPr bwMode="auto">
              <a:xfrm>
                <a:off x="320298" y="920323"/>
                <a:ext cx="3030283" cy="461665"/>
              </a:xfrm>
              <a:prstGeom prst="rect">
                <a:avLst/>
              </a:prstGeom>
              <a:blipFill rotWithShape="1">
                <a:blip r:embed="rId19"/>
                <a:stretch>
                  <a:fillRect l="-3219"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3"/>
              <p:cNvSpPr>
                <a:spLocks noChangeArrowheads="1"/>
              </p:cNvSpPr>
              <p:nvPr/>
            </p:nvSpPr>
            <p:spPr bwMode="auto">
              <a:xfrm>
                <a:off x="2519578" y="3802700"/>
                <a:ext cx="1851272" cy="83099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smtClean="0">
                          <a:solidFill>
                            <a:srgbClr val="0070C0"/>
                          </a:solidFill>
                          <a:latin typeface="Cambria Math"/>
                          <a:sym typeface="Symbol" pitchFamily="18" charset="2"/>
                        </a:rPr>
                        <m:t></m:t>
                      </m:r>
                      <m:r>
                        <a:rPr lang="en-US" altLang="hu-HU" i="1" baseline="-25000" dirty="0">
                          <a:solidFill>
                            <a:srgbClr val="0070C0"/>
                          </a:solidFill>
                          <a:latin typeface="Cambria Math"/>
                          <a:sym typeface="Symbol" pitchFamily="18" charset="2"/>
                        </a:rPr>
                        <m:t>  </m:t>
                      </m:r>
                      <m:r>
                        <a:rPr lang="en-US" altLang="hu-HU" i="1" dirty="0" smtClean="0">
                          <a:solidFill>
                            <a:srgbClr val="0070C0"/>
                          </a:solidFill>
                          <a:latin typeface="Cambria Math"/>
                          <a:sym typeface="Symbol" pitchFamily="18" charset="2"/>
                        </a:rPr>
                        <m:t>=</m:t>
                      </m:r>
                      <m:r>
                        <a:rPr lang="en-US" altLang="hu-HU" b="1" i="1" dirty="0" smtClean="0">
                          <a:solidFill>
                            <a:srgbClr val="0070C0"/>
                          </a:solidFill>
                          <a:latin typeface="Cambria Math"/>
                          <a:sym typeface="Symbol" pitchFamily="18" charset="2"/>
                        </a:rPr>
                        <m:t> </m:t>
                      </m:r>
                    </m:oMath>
                  </m:oMathPara>
                </a14:m>
                <a:endParaRPr lang="en-US" altLang="hu-HU" b="1" i="1" dirty="0">
                  <a:solidFill>
                    <a:srgbClr val="0070C0"/>
                  </a:solidFill>
                  <a:sym typeface="Symbol" pitchFamily="18" charset="2"/>
                </a:endParaRPr>
              </a:p>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𝒅</m:t>
                      </m:r>
                      <m:r>
                        <a:rPr lang="en-GB" altLang="hu-HU" i="1" dirty="0" smtClean="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m:t>
                      </m:r>
                      <m:r>
                        <a:rPr lang="en-US" altLang="hu-HU" i="1" dirty="0" smtClean="0">
                          <a:solidFill>
                            <a:srgbClr val="0070C0"/>
                          </a:solidFill>
                          <a:latin typeface="Cambria Math"/>
                          <a:sym typeface="Symbol" pitchFamily="18" charset="2"/>
                        </a:rPr>
                        <m:t>=</m:t>
                      </m:r>
                      <m:r>
                        <a:rPr lang="en-US" altLang="hu-HU" b="1" i="1" dirty="0" smtClean="0">
                          <a:solidFill>
                            <a:srgbClr val="0070C0"/>
                          </a:solidFill>
                          <a:latin typeface="Cambria Math"/>
                          <a:sym typeface="Symbol" pitchFamily="18" charset="2"/>
                        </a:rPr>
                        <m:t>𝒅</m:t>
                      </m:r>
                      <m:r>
                        <a:rPr lang="en-GB" altLang="hu-HU" i="1" dirty="0" smtClean="0">
                          <a:solidFill>
                            <a:srgbClr val="0070C0"/>
                          </a:solidFill>
                          <a:latin typeface="Cambria Math"/>
                          <a:sym typeface="Symbol" pitchFamily="18" charset="2"/>
                        </a:rPr>
                        <m:t></m:t>
                      </m:r>
                      <m:r>
                        <a:rPr lang="hu-HU" altLang="hu-HU" b="1" i="1" dirty="0" smtClean="0">
                          <a:solidFill>
                            <a:srgbClr val="0070C0"/>
                          </a:solidFill>
                          <a:latin typeface="Cambria Math"/>
                          <a:sym typeface="Symbol" pitchFamily="18" charset="2"/>
                        </a:rPr>
                        <m:t>𝒓</m:t>
                      </m:r>
                    </m:oMath>
                  </m:oMathPara>
                </a14:m>
                <a:endParaRPr lang="hu-HU" altLang="hu-HU" b="1" i="1" dirty="0">
                  <a:solidFill>
                    <a:srgbClr val="0070C0"/>
                  </a:solidFill>
                  <a:sym typeface="Symbol" pitchFamily="18" charset="2"/>
                </a:endParaRPr>
              </a:p>
            </p:txBody>
          </p:sp>
        </mc:Choice>
        <mc:Fallback xmlns="">
          <p:sp>
            <p:nvSpPr>
              <p:cNvPr id="8" name="Rectangle 13"/>
              <p:cNvSpPr>
                <a:spLocks noRot="1" noChangeAspect="1" noMove="1" noResize="1" noEditPoints="1" noAdjustHandles="1" noChangeArrowheads="1" noChangeShapeType="1" noTextEdit="1"/>
              </p:cNvSpPr>
              <p:nvPr/>
            </p:nvSpPr>
            <p:spPr bwMode="auto">
              <a:xfrm>
                <a:off x="2519578" y="3802700"/>
                <a:ext cx="1851272" cy="830997"/>
              </a:xfrm>
              <a:prstGeom prst="rect">
                <a:avLst/>
              </a:prstGeom>
              <a:blipFill rotWithShape="1">
                <a:blip r:embed="rId20"/>
                <a:stretch>
                  <a:fillRect l="-987" b="-22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9" name="Line 14"/>
          <p:cNvSpPr>
            <a:spLocks noChangeShapeType="1"/>
          </p:cNvSpPr>
          <p:nvPr/>
        </p:nvSpPr>
        <p:spPr bwMode="auto">
          <a:xfrm>
            <a:off x="1731505" y="3161072"/>
            <a:ext cx="431800" cy="9747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0" name="Line 15"/>
          <p:cNvSpPr>
            <a:spLocks noChangeShapeType="1"/>
          </p:cNvSpPr>
          <p:nvPr/>
        </p:nvSpPr>
        <p:spPr bwMode="auto">
          <a:xfrm flipH="1" flipV="1">
            <a:off x="1079043" y="3504765"/>
            <a:ext cx="1084262" cy="63103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sp>
        <p:nvSpPr>
          <p:cNvPr id="11" name="Oval 16"/>
          <p:cNvSpPr>
            <a:spLocks noChangeArrowheads="1"/>
          </p:cNvSpPr>
          <p:nvPr/>
        </p:nvSpPr>
        <p:spPr bwMode="auto">
          <a:xfrm>
            <a:off x="291643" y="2408597"/>
            <a:ext cx="2879725" cy="176053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000"/>
          </a:p>
        </p:txBody>
      </p:sp>
      <p:sp>
        <p:nvSpPr>
          <p:cNvPr id="12" name="Line 17"/>
          <p:cNvSpPr>
            <a:spLocks noChangeShapeType="1"/>
          </p:cNvSpPr>
          <p:nvPr/>
        </p:nvSpPr>
        <p:spPr bwMode="auto">
          <a:xfrm flipH="1">
            <a:off x="2163305" y="3848459"/>
            <a:ext cx="504825" cy="287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sp>
        <p:nvSpPr>
          <p:cNvPr id="13" name="Freeform 20"/>
          <p:cNvSpPr>
            <a:spLocks/>
          </p:cNvSpPr>
          <p:nvPr/>
        </p:nvSpPr>
        <p:spPr bwMode="auto">
          <a:xfrm>
            <a:off x="1155243" y="1769681"/>
            <a:ext cx="792162" cy="182562"/>
          </a:xfrm>
          <a:custGeom>
            <a:avLst/>
            <a:gdLst>
              <a:gd name="T0" fmla="*/ 0 w 318"/>
              <a:gd name="T1" fmla="*/ 0 h 106"/>
              <a:gd name="T2" fmla="*/ 986670088 w 318"/>
              <a:gd name="T3" fmla="*/ 269930003 h 106"/>
              <a:gd name="T4" fmla="*/ 1973337684 w 318"/>
              <a:gd name="T5" fmla="*/ 269930003 h 106"/>
              <a:gd name="T6" fmla="*/ 0 60000 65536"/>
              <a:gd name="T7" fmla="*/ 0 60000 65536"/>
              <a:gd name="T8" fmla="*/ 0 60000 65536"/>
              <a:gd name="T9" fmla="*/ 0 w 318"/>
              <a:gd name="T10" fmla="*/ 0 h 106"/>
              <a:gd name="T11" fmla="*/ 318 w 318"/>
              <a:gd name="T12" fmla="*/ 106 h 106"/>
            </a:gdLst>
            <a:ahLst/>
            <a:cxnLst>
              <a:cxn ang="T6">
                <a:pos x="T0" y="T1"/>
              </a:cxn>
              <a:cxn ang="T7">
                <a:pos x="T2" y="T3"/>
              </a:cxn>
              <a:cxn ang="T8">
                <a:pos x="T4" y="T5"/>
              </a:cxn>
            </a:cxnLst>
            <a:rect l="T9" t="T10" r="T11" b="T12"/>
            <a:pathLst>
              <a:path w="318" h="106">
                <a:moveTo>
                  <a:pt x="0" y="0"/>
                </a:moveTo>
                <a:cubicBezTo>
                  <a:pt x="53" y="38"/>
                  <a:pt x="106" y="76"/>
                  <a:pt x="159" y="91"/>
                </a:cubicBezTo>
                <a:cubicBezTo>
                  <a:pt x="212" y="106"/>
                  <a:pt x="265" y="98"/>
                  <a:pt x="318" y="91"/>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mc:AlternateContent xmlns:mc="http://schemas.openxmlformats.org/markup-compatibility/2006" xmlns:a14="http://schemas.microsoft.com/office/drawing/2010/main">
        <mc:Choice Requires="a14">
          <p:sp>
            <p:nvSpPr>
              <p:cNvPr id="14" name="Rectangle 21"/>
              <p:cNvSpPr>
                <a:spLocks noChangeArrowheads="1"/>
              </p:cNvSpPr>
              <p:nvPr/>
            </p:nvSpPr>
            <p:spPr bwMode="auto">
              <a:xfrm>
                <a:off x="1295636" y="1520443"/>
                <a:ext cx="42742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i="1" dirty="0">
                          <a:latin typeface="Cambria Math"/>
                          <a:ea typeface="Cambria Math"/>
                        </a:rPr>
                        <m:t>𝜑</m:t>
                      </m:r>
                    </m:oMath>
                  </m:oMathPara>
                </a14:m>
                <a:endParaRPr lang="hu-HU" altLang="hu-HU" sz="2000" dirty="0">
                  <a:sym typeface="Symbol" pitchFamily="18" charset="2"/>
                </a:endParaRPr>
              </a:p>
            </p:txBody>
          </p:sp>
        </mc:Choice>
        <mc:Fallback xmlns="">
          <p:sp>
            <p:nvSpPr>
              <p:cNvPr id="14" name="Rectangle 21"/>
              <p:cNvSpPr>
                <a:spLocks noRot="1" noChangeAspect="1" noMove="1" noResize="1" noEditPoints="1" noAdjustHandles="1" noChangeArrowheads="1" noChangeShapeType="1" noTextEdit="1"/>
              </p:cNvSpPr>
              <p:nvPr/>
            </p:nvSpPr>
            <p:spPr bwMode="auto">
              <a:xfrm>
                <a:off x="1295636" y="1520443"/>
                <a:ext cx="427425" cy="400110"/>
              </a:xfrm>
              <a:prstGeom prst="rect">
                <a:avLst/>
              </a:prstGeom>
              <a:blipFill rotWithShape="1">
                <a:blip r:embed="rId21"/>
                <a:stretch>
                  <a:fillRect b="-7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5" name="Line 8"/>
          <p:cNvSpPr>
            <a:spLocks noChangeShapeType="1"/>
          </p:cNvSpPr>
          <p:nvPr/>
        </p:nvSpPr>
        <p:spPr bwMode="auto">
          <a:xfrm flipH="1" flipV="1">
            <a:off x="507543" y="2010134"/>
            <a:ext cx="1223962" cy="1150938"/>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16" name="Rectangle 11"/>
              <p:cNvSpPr>
                <a:spLocks noChangeArrowheads="1"/>
              </p:cNvSpPr>
              <p:nvPr/>
            </p:nvSpPr>
            <p:spPr bwMode="auto">
              <a:xfrm>
                <a:off x="75743" y="1792647"/>
                <a:ext cx="4267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b="1" i="1" dirty="0" smtClean="0">
                          <a:solidFill>
                            <a:srgbClr val="FF0000"/>
                          </a:solidFill>
                          <a:latin typeface="Cambria Math"/>
                          <a:sym typeface="Symbol" pitchFamily="18" charset="2"/>
                        </a:rPr>
                        <m:t>𝒓</m:t>
                      </m:r>
                    </m:oMath>
                  </m:oMathPara>
                </a14:m>
                <a:endParaRPr lang="hu-HU" altLang="hu-HU" b="1" i="1" dirty="0">
                  <a:solidFill>
                    <a:srgbClr val="FF0000"/>
                  </a:solidFill>
                  <a:sym typeface="Symbol" pitchFamily="18" charset="2"/>
                </a:endParaRPr>
              </a:p>
            </p:txBody>
          </p:sp>
        </mc:Choice>
        <mc:Fallback xmlns="">
          <p:sp>
            <p:nvSpPr>
              <p:cNvPr id="16" name="Rectangle 11"/>
              <p:cNvSpPr>
                <a:spLocks noRot="1" noChangeAspect="1" noMove="1" noResize="1" noEditPoints="1" noAdjustHandles="1" noChangeArrowheads="1" noChangeShapeType="1" noTextEdit="1"/>
              </p:cNvSpPr>
              <p:nvPr/>
            </p:nvSpPr>
            <p:spPr bwMode="auto">
              <a:xfrm>
                <a:off x="75743" y="1792647"/>
                <a:ext cx="426720" cy="461665"/>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17" name="Egyenes összekötő 49"/>
          <p:cNvCxnSpPr>
            <a:cxnSpLocks noChangeShapeType="1"/>
          </p:cNvCxnSpPr>
          <p:nvPr/>
        </p:nvCxnSpPr>
        <p:spPr bwMode="auto">
          <a:xfrm flipV="1">
            <a:off x="507543" y="1505309"/>
            <a:ext cx="1152525" cy="5048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8" name="Rectangle 11"/>
              <p:cNvSpPr>
                <a:spLocks noChangeArrowheads="1"/>
              </p:cNvSpPr>
              <p:nvPr/>
            </p:nvSpPr>
            <p:spPr bwMode="auto">
              <a:xfrm>
                <a:off x="1763688" y="1370818"/>
                <a:ext cx="259282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C00000"/>
                          </a:solidFill>
                          <a:latin typeface="Cambria Math"/>
                          <a:sym typeface="Symbol" pitchFamily="18" charset="2"/>
                        </a:rPr>
                        <m:t>𝒓</m:t>
                      </m:r>
                      <m:r>
                        <a:rPr lang="en-US" altLang="hu-HU" b="1" i="1" baseline="-25000" dirty="0">
                          <a:solidFill>
                            <a:srgbClr val="C00000"/>
                          </a:solidFill>
                          <a:latin typeface="Cambria Math"/>
                          <a:sym typeface="Symbol" pitchFamily="18" charset="2"/>
                        </a:rPr>
                        <m:t>||</m:t>
                      </m:r>
                      <m:r>
                        <a:rPr lang="en-US" altLang="hu-HU" i="1" dirty="0">
                          <a:solidFill>
                            <a:srgbClr val="C00000"/>
                          </a:solidFill>
                          <a:latin typeface="Cambria Math"/>
                          <a:sym typeface="Symbol" pitchFamily="18" charset="2"/>
                        </a:rPr>
                        <m:t>=</m:t>
                      </m:r>
                      <m:r>
                        <a:rPr lang="en-US" altLang="hu-HU" b="1" i="1" dirty="0" smtClean="0">
                          <a:solidFill>
                            <a:srgbClr val="C00000"/>
                          </a:solidFill>
                          <a:latin typeface="Cambria Math"/>
                          <a:sym typeface="Symbol" pitchFamily="18" charset="2"/>
                        </a:rPr>
                        <m:t>𝒅</m:t>
                      </m:r>
                      <m:r>
                        <a:rPr lang="en-US" altLang="hu-HU" i="1" dirty="0" smtClean="0">
                          <a:solidFill>
                            <a:srgbClr val="C00000"/>
                          </a:solidFill>
                          <a:latin typeface="Cambria Math"/>
                          <a:sym typeface="Symbol" pitchFamily="18" charset="2"/>
                        </a:rPr>
                        <m:t>(</m:t>
                      </m:r>
                      <m:r>
                        <a:rPr lang="en-US" altLang="hu-HU" b="1" i="1" dirty="0" err="1" smtClean="0">
                          <a:solidFill>
                            <a:srgbClr val="C00000"/>
                          </a:solidFill>
                          <a:latin typeface="Cambria Math"/>
                          <a:sym typeface="Symbol" pitchFamily="18" charset="2"/>
                        </a:rPr>
                        <m:t>𝒓</m:t>
                      </m:r>
                      <m:r>
                        <a:rPr lang="en-US" altLang="hu-HU" b="1" i="1" dirty="0" err="1" smtClean="0">
                          <a:solidFill>
                            <a:srgbClr val="C00000"/>
                          </a:solidFill>
                          <a:latin typeface="Cambria Math"/>
                          <a:sym typeface="Symbol" pitchFamily="18" charset="2"/>
                        </a:rPr>
                        <m:t></m:t>
                      </m:r>
                      <m:r>
                        <a:rPr lang="en-US" altLang="hu-HU" b="1" i="1" dirty="0" err="1" smtClean="0">
                          <a:solidFill>
                            <a:srgbClr val="C00000"/>
                          </a:solidFill>
                          <a:latin typeface="Cambria Math"/>
                          <a:sym typeface="Symbol" pitchFamily="18" charset="2"/>
                        </a:rPr>
                        <m:t>𝒅</m:t>
                      </m:r>
                      <m:r>
                        <a:rPr lang="en-US" altLang="hu-HU" i="1" dirty="0" smtClean="0">
                          <a:solidFill>
                            <a:srgbClr val="C00000"/>
                          </a:solidFill>
                          <a:latin typeface="Cambria Math"/>
                          <a:sym typeface="Symbol" pitchFamily="18" charset="2"/>
                        </a:rPr>
                        <m:t>)=</m:t>
                      </m:r>
                      <m:r>
                        <a:rPr lang="en-US" altLang="hu-HU" b="1" i="1" dirty="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oMath>
                  </m:oMathPara>
                </a14:m>
                <a:endParaRPr lang="hu-HU" altLang="hu-HU" b="1" i="1" baseline="-25000" dirty="0">
                  <a:solidFill>
                    <a:srgbClr val="C00000"/>
                  </a:solidFill>
                  <a:sym typeface="Symbol" pitchFamily="18" charset="2"/>
                </a:endParaRPr>
              </a:p>
            </p:txBody>
          </p:sp>
        </mc:Choice>
        <mc:Fallback xmlns="">
          <p:sp>
            <p:nvSpPr>
              <p:cNvPr id="18" name="Rectangle 11"/>
              <p:cNvSpPr>
                <a:spLocks noRot="1" noChangeAspect="1" noMove="1" noResize="1" noEditPoints="1" noAdjustHandles="1" noChangeArrowheads="1" noChangeShapeType="1" noTextEdit="1"/>
              </p:cNvSpPr>
              <p:nvPr/>
            </p:nvSpPr>
            <p:spPr bwMode="auto">
              <a:xfrm>
                <a:off x="1763688" y="1370818"/>
                <a:ext cx="2592826" cy="453137"/>
              </a:xfrm>
              <a:prstGeom prst="rect">
                <a:avLst/>
              </a:prstGeom>
              <a:blipFill rotWithShape="1">
                <a:blip r:embed="rId8"/>
                <a:stretch>
                  <a:fillRect b="-378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9" name="Line 8"/>
          <p:cNvSpPr>
            <a:spLocks noChangeShapeType="1"/>
          </p:cNvSpPr>
          <p:nvPr/>
        </p:nvSpPr>
        <p:spPr bwMode="auto">
          <a:xfrm flipH="1" flipV="1">
            <a:off x="1731505" y="1505309"/>
            <a:ext cx="0" cy="1655763"/>
          </a:xfrm>
          <a:prstGeom prst="line">
            <a:avLst/>
          </a:prstGeom>
          <a:noFill/>
          <a:ln w="3810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20" name="Rectangle 11"/>
              <p:cNvSpPr>
                <a:spLocks noChangeArrowheads="1"/>
              </p:cNvSpPr>
              <p:nvPr/>
            </p:nvSpPr>
            <p:spPr bwMode="auto">
              <a:xfrm>
                <a:off x="35496" y="3632559"/>
                <a:ext cx="1696555" cy="8224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m:t>
                      </m:r>
                      <m:r>
                        <a:rPr lang="en-US" altLang="hu-HU" i="1" dirty="0">
                          <a:solidFill>
                            <a:srgbClr val="0070C0"/>
                          </a:solidFill>
                          <a:latin typeface="Cambria Math"/>
                          <a:sym typeface="Symbol" pitchFamily="18" charset="2"/>
                        </a:rPr>
                        <m:t>=</m:t>
                      </m:r>
                      <m:r>
                        <a:rPr lang="en-US" altLang="hu-HU" b="1" i="1" dirty="0">
                          <a:solidFill>
                            <a:srgbClr val="0070C0"/>
                          </a:solidFill>
                          <a:latin typeface="Cambria Math"/>
                          <a:sym typeface="Symbol" pitchFamily="18" charset="2"/>
                        </a:rPr>
                        <m:t> </m:t>
                      </m:r>
                    </m:oMath>
                  </m:oMathPara>
                </a14:m>
                <a:endParaRPr lang="en-US" altLang="hu-HU" b="1" i="1" dirty="0">
                  <a:solidFill>
                    <a:srgbClr val="0070C0"/>
                  </a:solidFill>
                  <a:sym typeface="Symbol" pitchFamily="18" charset="2"/>
                </a:endParaRPr>
              </a:p>
              <a:p>
                <a:pPr/>
                <a14:m>
                  <m:oMathPara xmlns:m="http://schemas.openxmlformats.org/officeDocument/2006/math">
                    <m:oMathParaPr>
                      <m:jc m:val="left"/>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dirty="0" smtClean="0">
                          <a:solidFill>
                            <a:srgbClr val="0070C0"/>
                          </a:solidFill>
                          <a:latin typeface="Cambria Math"/>
                          <a:sym typeface="Symbol" pitchFamily="18" charset="2"/>
                        </a:rPr>
                        <m:t>−</m:t>
                      </m:r>
                      <m:r>
                        <a:rPr lang="en-US" altLang="hu-HU" b="1" i="1" dirty="0" smtClean="0">
                          <a:solidFill>
                            <a:srgbClr val="0070C0"/>
                          </a:solidFill>
                          <a:latin typeface="Cambria Math"/>
                          <a:sym typeface="Symbol" pitchFamily="18" charset="2"/>
                        </a:rPr>
                        <m:t>𝒅</m:t>
                      </m:r>
                      <m:r>
                        <a:rPr lang="en-US" altLang="hu-HU" i="1" dirty="0" smtClean="0">
                          <a:solidFill>
                            <a:srgbClr val="0070C0"/>
                          </a:solidFill>
                          <a:latin typeface="Cambria Math"/>
                          <a:sym typeface="Symbol" pitchFamily="18" charset="2"/>
                        </a:rPr>
                        <m:t>(</m:t>
                      </m:r>
                      <m:r>
                        <a:rPr lang="en-US" altLang="hu-HU" b="1" i="1" dirty="0" err="1" smtClean="0">
                          <a:solidFill>
                            <a:srgbClr val="0070C0"/>
                          </a:solidFill>
                          <a:latin typeface="Cambria Math"/>
                          <a:sym typeface="Symbol" pitchFamily="18" charset="2"/>
                        </a:rPr>
                        <m:t>𝒓</m:t>
                      </m:r>
                      <m:r>
                        <a:rPr lang="en-US" altLang="hu-HU" b="1" i="1" dirty="0" err="1" smtClean="0">
                          <a:solidFill>
                            <a:srgbClr val="0070C0"/>
                          </a:solidFill>
                          <a:latin typeface="Cambria Math"/>
                          <a:sym typeface="Symbol" pitchFamily="18" charset="2"/>
                        </a:rPr>
                        <m:t></m:t>
                      </m:r>
                      <m:r>
                        <a:rPr lang="en-US" altLang="hu-HU" b="1" i="1" dirty="0" err="1" smtClean="0">
                          <a:solidFill>
                            <a:srgbClr val="0070C0"/>
                          </a:solidFill>
                          <a:latin typeface="Cambria Math"/>
                          <a:sym typeface="Symbol" pitchFamily="18" charset="2"/>
                        </a:rPr>
                        <m:t>𝒅</m:t>
                      </m:r>
                      <m:r>
                        <a:rPr lang="en-US" altLang="hu-HU" i="1" dirty="0" smtClean="0">
                          <a:solidFill>
                            <a:srgbClr val="0070C0"/>
                          </a:solidFill>
                          <a:latin typeface="Cambria Math"/>
                          <a:sym typeface="Symbol" pitchFamily="18" charset="2"/>
                        </a:rPr>
                        <m:t>)</m:t>
                      </m:r>
                    </m:oMath>
                  </m:oMathPara>
                </a14:m>
                <a:endParaRPr lang="hu-HU" altLang="hu-HU" b="1" i="1" baseline="-25000" dirty="0">
                  <a:solidFill>
                    <a:srgbClr val="0070C0"/>
                  </a:solidFill>
                  <a:sym typeface="Symbol" pitchFamily="18" charset="2"/>
                </a:endParaRPr>
              </a:p>
            </p:txBody>
          </p:sp>
        </mc:Choice>
        <mc:Fallback xmlns="">
          <p:sp>
            <p:nvSpPr>
              <p:cNvPr id="20" name="Rectangle 11"/>
              <p:cNvSpPr>
                <a:spLocks noRot="1" noChangeAspect="1" noMove="1" noResize="1" noEditPoints="1" noAdjustHandles="1" noChangeArrowheads="1" noChangeShapeType="1" noTextEdit="1"/>
              </p:cNvSpPr>
              <p:nvPr/>
            </p:nvSpPr>
            <p:spPr bwMode="auto">
              <a:xfrm>
                <a:off x="35496" y="3632559"/>
                <a:ext cx="1696555" cy="822469"/>
              </a:xfrm>
              <a:prstGeom prst="rect">
                <a:avLst/>
              </a:prstGeom>
              <a:blipFill rotWithShape="1">
                <a:blip r:embed="rId9"/>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21" name="Egyenes összekötő 55"/>
          <p:cNvCxnSpPr>
            <a:cxnSpLocks noChangeShapeType="1"/>
          </p:cNvCxnSpPr>
          <p:nvPr/>
        </p:nvCxnSpPr>
        <p:spPr bwMode="auto">
          <a:xfrm flipV="1">
            <a:off x="507543" y="2010134"/>
            <a:ext cx="0" cy="170180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2" name="Line 10"/>
          <p:cNvSpPr>
            <a:spLocks noChangeShapeType="1"/>
          </p:cNvSpPr>
          <p:nvPr/>
        </p:nvSpPr>
        <p:spPr bwMode="auto">
          <a:xfrm>
            <a:off x="1731505" y="3161072"/>
            <a:ext cx="1152525" cy="687387"/>
          </a:xfrm>
          <a:prstGeom prst="line">
            <a:avLst/>
          </a:prstGeom>
          <a:noFill/>
          <a:ln w="38100">
            <a:solidFill>
              <a:srgbClr val="00B0F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23" name="Rectangle 11"/>
              <p:cNvSpPr>
                <a:spLocks noChangeArrowheads="1"/>
              </p:cNvSpPr>
              <p:nvPr/>
            </p:nvSpPr>
            <p:spPr bwMode="auto">
              <a:xfrm>
                <a:off x="1660068" y="4135797"/>
                <a:ext cx="603050"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latin typeface="Cambria Math"/>
                          <a:sym typeface="Symbol" pitchFamily="18" charset="2"/>
                        </a:rPr>
                        <m:t>𝒓</m:t>
                      </m:r>
                      <m:r>
                        <a:rPr lang="en-US" altLang="hu-HU" i="1" dirty="0">
                          <a:latin typeface="Cambria Math"/>
                          <a:sym typeface="Symbol" pitchFamily="18" charset="2"/>
                        </a:rPr>
                        <m:t>’</m:t>
                      </m:r>
                      <m:r>
                        <a:rPr lang="en-US" altLang="hu-HU" i="1" baseline="-25000" dirty="0">
                          <a:latin typeface="Cambria Math"/>
                          <a:sym typeface="Symbol" pitchFamily="18" charset="2"/>
                        </a:rPr>
                        <m:t></m:t>
                      </m:r>
                    </m:oMath>
                  </m:oMathPara>
                </a14:m>
                <a:endParaRPr lang="hu-HU" altLang="hu-HU" b="1" i="1" baseline="-25000" dirty="0">
                  <a:sym typeface="Symbol" pitchFamily="18" charset="2"/>
                </a:endParaRPr>
              </a:p>
            </p:txBody>
          </p:sp>
        </mc:Choice>
        <mc:Fallback xmlns="">
          <p:sp>
            <p:nvSpPr>
              <p:cNvPr id="23" name="Rectangle 11"/>
              <p:cNvSpPr>
                <a:spLocks noRot="1" noChangeAspect="1" noMove="1" noResize="1" noEditPoints="1" noAdjustHandles="1" noChangeArrowheads="1" noChangeShapeType="1" noTextEdit="1"/>
              </p:cNvSpPr>
              <p:nvPr/>
            </p:nvSpPr>
            <p:spPr bwMode="auto">
              <a:xfrm>
                <a:off x="1660068" y="4135797"/>
                <a:ext cx="603050" cy="453137"/>
              </a:xfrm>
              <a:prstGeom prst="rect">
                <a:avLst/>
              </a:prstGeom>
              <a:blipFill rotWithShape="1">
                <a:blip r:embed="rId10"/>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24" name="Egyenes összekötő 68"/>
          <p:cNvCxnSpPr>
            <a:cxnSpLocks noChangeShapeType="1"/>
            <a:endCxn id="19" idx="1"/>
          </p:cNvCxnSpPr>
          <p:nvPr/>
        </p:nvCxnSpPr>
        <p:spPr bwMode="auto">
          <a:xfrm flipH="1" flipV="1">
            <a:off x="1731505" y="1505309"/>
            <a:ext cx="431800" cy="83026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 name="Egyenes összekötő 71"/>
          <p:cNvCxnSpPr>
            <a:cxnSpLocks noChangeShapeType="1"/>
          </p:cNvCxnSpPr>
          <p:nvPr/>
        </p:nvCxnSpPr>
        <p:spPr bwMode="auto">
          <a:xfrm flipV="1">
            <a:off x="2163305" y="2335572"/>
            <a:ext cx="0" cy="170180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6" name="Line 14"/>
          <p:cNvSpPr>
            <a:spLocks noChangeShapeType="1"/>
          </p:cNvSpPr>
          <p:nvPr/>
        </p:nvSpPr>
        <p:spPr bwMode="auto">
          <a:xfrm flipV="1">
            <a:off x="1731505" y="2335572"/>
            <a:ext cx="431800" cy="792162"/>
          </a:xfrm>
          <a:prstGeom prst="line">
            <a:avLst/>
          </a:prstGeom>
          <a:noFill/>
          <a:ln w="5715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27" name="Téglalap 75"/>
              <p:cNvSpPr>
                <a:spLocks noChangeArrowheads="1"/>
              </p:cNvSpPr>
              <p:nvPr/>
            </p:nvSpPr>
            <p:spPr bwMode="auto">
              <a:xfrm>
                <a:off x="2060162" y="1967057"/>
                <a:ext cx="494046"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7030A0"/>
                          </a:solidFill>
                          <a:latin typeface="Cambria Math"/>
                          <a:sym typeface="Symbol" pitchFamily="18" charset="2"/>
                        </a:rPr>
                        <m:t>𝒓</m:t>
                      </m:r>
                      <m:r>
                        <a:rPr lang="en-US" altLang="hu-HU" i="1" dirty="0" smtClean="0">
                          <a:solidFill>
                            <a:srgbClr val="7030A0"/>
                          </a:solidFill>
                          <a:latin typeface="Cambria Math"/>
                          <a:sym typeface="Symbol" pitchFamily="18" charset="2"/>
                        </a:rPr>
                        <m:t>’</m:t>
                      </m:r>
                    </m:oMath>
                  </m:oMathPara>
                </a14:m>
                <a:endParaRPr lang="hu-HU" altLang="hu-HU" b="1" i="1" dirty="0">
                  <a:solidFill>
                    <a:srgbClr val="7030A0"/>
                  </a:solidFill>
                  <a:sym typeface="Symbol" pitchFamily="18" charset="2"/>
                </a:endParaRPr>
              </a:p>
            </p:txBody>
          </p:sp>
        </mc:Choice>
        <mc:Fallback xmlns="">
          <p:sp>
            <p:nvSpPr>
              <p:cNvPr id="27" name="Téglalap 75"/>
              <p:cNvSpPr>
                <a:spLocks noRot="1" noChangeAspect="1" noMove="1" noResize="1" noEditPoints="1" noAdjustHandles="1" noChangeArrowheads="1" noChangeShapeType="1" noTextEdit="1"/>
              </p:cNvSpPr>
              <p:nvPr/>
            </p:nvSpPr>
            <p:spPr bwMode="auto">
              <a:xfrm>
                <a:off x="2060162" y="1967057"/>
                <a:ext cx="494046" cy="461665"/>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églalap 76"/>
              <p:cNvSpPr>
                <a:spLocks noChangeArrowheads="1"/>
              </p:cNvSpPr>
              <p:nvPr/>
            </p:nvSpPr>
            <p:spPr bwMode="auto">
              <a:xfrm>
                <a:off x="3273370" y="2848837"/>
                <a:ext cx="5877192" cy="769441"/>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hu-HU" sz="2200" b="1" i="1" dirty="0" smtClean="0">
                          <a:solidFill>
                            <a:srgbClr val="7030A0"/>
                          </a:solidFill>
                          <a:latin typeface="Cambria Math"/>
                          <a:sym typeface="Symbol" pitchFamily="18" charset="2"/>
                        </a:rPr>
                        <m:t>𝒓</m:t>
                      </m:r>
                      <m:r>
                        <a:rPr lang="en-US" altLang="hu-HU" sz="2200" i="1" dirty="0" smtClean="0">
                          <a:solidFill>
                            <a:srgbClr val="7030A0"/>
                          </a:solidFill>
                          <a:latin typeface="Cambria Math"/>
                          <a:sym typeface="Symbol" pitchFamily="18" charset="2"/>
                        </a:rPr>
                        <m:t>’</m:t>
                      </m:r>
                      <m:r>
                        <a:rPr lang="en-US" altLang="hu-HU" sz="2200" i="1" dirty="0" smtClean="0">
                          <a:latin typeface="Cambria Math"/>
                          <a:sym typeface="Symbol" pitchFamily="18" charset="2"/>
                        </a:rPr>
                        <m:t>=</m:t>
                      </m:r>
                      <m:r>
                        <a:rPr lang="en-US" altLang="hu-HU" sz="2200" b="1" i="1" dirty="0" smtClean="0">
                          <a:latin typeface="Cambria Math"/>
                          <a:sym typeface="Symbol" pitchFamily="18" charset="2"/>
                        </a:rPr>
                        <m:t>𝒅</m:t>
                      </m:r>
                      <m:r>
                        <a:rPr lang="en-US" altLang="hu-HU" sz="2200" i="1" dirty="0" smtClean="0">
                          <a:latin typeface="Cambria Math"/>
                          <a:sym typeface="Symbol" pitchFamily="18" charset="2"/>
                        </a:rPr>
                        <m:t>(</m:t>
                      </m:r>
                      <m:r>
                        <a:rPr lang="en-US" altLang="hu-HU" sz="2200" b="1" i="1" dirty="0" err="1" smtClean="0">
                          <a:solidFill>
                            <a:srgbClr val="FF0000"/>
                          </a:solidFill>
                          <a:latin typeface="Cambria Math"/>
                          <a:sym typeface="Symbol" pitchFamily="18" charset="2"/>
                        </a:rPr>
                        <m:t>𝒓</m:t>
                      </m:r>
                      <m:r>
                        <a:rPr lang="en-US" altLang="hu-HU" sz="2200" b="1" i="1" dirty="0" err="1" smtClean="0">
                          <a:latin typeface="Cambria Math"/>
                          <a:sym typeface="Symbol" pitchFamily="18" charset="2"/>
                        </a:rPr>
                        <m:t></m:t>
                      </m:r>
                      <m:r>
                        <a:rPr lang="en-US" altLang="hu-HU" sz="2200" b="1" i="1" dirty="0" err="1" smtClean="0">
                          <a:latin typeface="Cambria Math"/>
                          <a:sym typeface="Symbol" pitchFamily="18" charset="2"/>
                        </a:rPr>
                        <m:t>𝒅</m:t>
                      </m:r>
                      <m:r>
                        <a:rPr lang="en-US" altLang="hu-HU" sz="2200" i="1" dirty="0" smtClean="0">
                          <a:latin typeface="Cambria Math"/>
                          <a:sym typeface="Symbol" pitchFamily="18" charset="2"/>
                        </a:rPr>
                        <m:t>)+(</m:t>
                      </m:r>
                      <m:r>
                        <a:rPr lang="en-US" altLang="hu-HU" sz="2200" b="1" i="1" dirty="0" smtClean="0">
                          <a:solidFill>
                            <a:srgbClr val="FF0000"/>
                          </a:solidFill>
                          <a:latin typeface="Cambria Math"/>
                          <a:sym typeface="Symbol" pitchFamily="18" charset="2"/>
                        </a:rPr>
                        <m:t>𝒓</m:t>
                      </m:r>
                      <m:r>
                        <a:rPr lang="en-US" altLang="hu-HU" sz="2200" b="1" i="1" dirty="0" smtClean="0">
                          <a:latin typeface="Cambria Math"/>
                          <a:sym typeface="Symbol" pitchFamily="18" charset="2"/>
                        </a:rPr>
                        <m:t>−</m:t>
                      </m:r>
                      <m:r>
                        <a:rPr lang="en-US" altLang="hu-HU" sz="2200" b="1" i="1" dirty="0" smtClean="0">
                          <a:latin typeface="Cambria Math"/>
                          <a:sym typeface="Symbol" pitchFamily="18" charset="2"/>
                        </a:rPr>
                        <m:t>𝒅</m:t>
                      </m:r>
                      <m:r>
                        <a:rPr lang="en-US" altLang="hu-HU" sz="2200" i="1" dirty="0" smtClean="0">
                          <a:latin typeface="Cambria Math"/>
                          <a:sym typeface="Symbol" pitchFamily="18" charset="2"/>
                        </a:rPr>
                        <m:t>(</m:t>
                      </m:r>
                      <m:r>
                        <a:rPr lang="en-US" altLang="hu-HU" sz="2200" b="1" i="1" dirty="0" err="1" smtClean="0">
                          <a:solidFill>
                            <a:srgbClr val="FF0000"/>
                          </a:solidFill>
                          <a:latin typeface="Cambria Math"/>
                          <a:sym typeface="Symbol" pitchFamily="18" charset="2"/>
                        </a:rPr>
                        <m:t>𝒓</m:t>
                      </m:r>
                      <m:r>
                        <a:rPr lang="en-US" altLang="hu-HU" sz="2200" b="1" i="1" dirty="0" err="1" smtClean="0">
                          <a:latin typeface="Cambria Math"/>
                          <a:sym typeface="Symbol" pitchFamily="18" charset="2"/>
                        </a:rPr>
                        <m:t></m:t>
                      </m:r>
                      <m:r>
                        <a:rPr lang="en-US" altLang="hu-HU" sz="2200" b="1" i="1" dirty="0" err="1" smtClean="0">
                          <a:latin typeface="Cambria Math"/>
                          <a:sym typeface="Symbol" pitchFamily="18" charset="2"/>
                        </a:rPr>
                        <m:t>𝒅</m:t>
                      </m:r>
                      <m:r>
                        <a:rPr lang="en-US" altLang="hu-HU" sz="2200" i="1" dirty="0" smtClean="0">
                          <a:latin typeface="Cambria Math"/>
                          <a:sym typeface="Symbol" pitchFamily="18" charset="2"/>
                        </a:rPr>
                        <m:t>))</m:t>
                      </m:r>
                      <m:r>
                        <m:rPr>
                          <m:sty m:val="p"/>
                        </m:rPr>
                        <a:rPr lang="en-US" altLang="hu-HU" sz="2200" i="1" dirty="0" smtClean="0">
                          <a:latin typeface="Cambria Math"/>
                          <a:sym typeface="Symbol" pitchFamily="18" charset="2"/>
                        </a:rPr>
                        <m:t>cos</m:t>
                      </m:r>
                      <m:r>
                        <a:rPr lang="en-US" altLang="hu-HU" sz="2200" i="1" dirty="0" smtClean="0">
                          <a:latin typeface="Cambria Math"/>
                          <a:sym typeface="Symbol" pitchFamily="18" charset="2"/>
                        </a:rPr>
                        <m:t>⁡(</m:t>
                      </m:r>
                      <m:r>
                        <a:rPr lang="en-US" altLang="hu-HU" sz="2200" i="1" dirty="0">
                          <a:latin typeface="Cambria Math"/>
                          <a:ea typeface="Cambria Math"/>
                        </a:rPr>
                        <m:t>𝜑</m:t>
                      </m:r>
                      <m:r>
                        <a:rPr lang="en-US" altLang="hu-HU" sz="2200" i="1" dirty="0" smtClean="0">
                          <a:latin typeface="Cambria Math"/>
                          <a:sym typeface="Symbol" pitchFamily="18" charset="2"/>
                        </a:rPr>
                        <m:t>)+</m:t>
                      </m:r>
                      <m:r>
                        <a:rPr lang="en-US" altLang="hu-HU" sz="2200" b="1" i="1" dirty="0" smtClean="0">
                          <a:latin typeface="Cambria Math"/>
                          <a:sym typeface="Symbol" pitchFamily="18" charset="2"/>
                        </a:rPr>
                        <m:t>𝒅</m:t>
                      </m:r>
                      <m:r>
                        <a:rPr lang="en-GB" altLang="hu-HU" sz="2200" i="1" dirty="0" smtClean="0">
                          <a:latin typeface="Cambria Math"/>
                          <a:sym typeface="Symbol" pitchFamily="18" charset="2"/>
                        </a:rPr>
                        <m:t></m:t>
                      </m:r>
                      <m:r>
                        <a:rPr lang="hu-HU" altLang="hu-HU" sz="2200" b="1" i="1" dirty="0">
                          <a:solidFill>
                            <a:srgbClr val="FF0000"/>
                          </a:solidFill>
                          <a:latin typeface="Cambria Math"/>
                          <a:sym typeface="Symbol" pitchFamily="18" charset="2"/>
                        </a:rPr>
                        <m:t>𝒓</m:t>
                      </m:r>
                      <m:r>
                        <m:rPr>
                          <m:sty m:val="p"/>
                        </m:rPr>
                        <a:rPr lang="en-US" altLang="hu-HU" sz="2200" i="1" dirty="0" smtClean="0">
                          <a:latin typeface="Cambria Math"/>
                          <a:sym typeface="Symbol" pitchFamily="18" charset="2"/>
                        </a:rPr>
                        <m:t>sin</m:t>
                      </m:r>
                      <m:r>
                        <a:rPr lang="en-US" altLang="hu-HU" sz="2200" i="1" dirty="0" smtClean="0">
                          <a:latin typeface="Cambria Math"/>
                          <a:sym typeface="Symbol" pitchFamily="18" charset="2"/>
                        </a:rPr>
                        <m:t>⁡(</m:t>
                      </m:r>
                      <m:r>
                        <a:rPr lang="en-US" altLang="hu-HU" sz="2200" i="1" dirty="0">
                          <a:latin typeface="Cambria Math"/>
                          <a:ea typeface="Cambria Math"/>
                        </a:rPr>
                        <m:t>𝜑</m:t>
                      </m:r>
                      <m:r>
                        <a:rPr lang="en-US" altLang="hu-HU" sz="2200" i="1" dirty="0" smtClean="0">
                          <a:latin typeface="Cambria Math"/>
                          <a:sym typeface="Symbol" pitchFamily="18" charset="2"/>
                        </a:rPr>
                        <m:t>)</m:t>
                      </m:r>
                    </m:oMath>
                  </m:oMathPara>
                </a14:m>
                <a:endParaRPr lang="en-US" altLang="hu-HU" sz="2200" dirty="0">
                  <a:sym typeface="Symbol" pitchFamily="18" charset="2"/>
                </a:endParaRPr>
              </a:p>
              <a:p>
                <a:pPr/>
                <a14:m>
                  <m:oMathPara xmlns:m="http://schemas.openxmlformats.org/officeDocument/2006/math">
                    <m:oMathParaPr>
                      <m:jc m:val="left"/>
                    </m:oMathParaPr>
                    <m:oMath xmlns:m="http://schemas.openxmlformats.org/officeDocument/2006/math">
                      <m:r>
                        <a:rPr lang="en-US" altLang="hu-HU" sz="2200" i="1" dirty="0" smtClean="0">
                          <a:latin typeface="Cambria Math"/>
                          <a:sym typeface="Symbol" pitchFamily="18" charset="2"/>
                        </a:rPr>
                        <m:t>=</m:t>
                      </m:r>
                      <m:r>
                        <a:rPr lang="en-US" altLang="hu-HU" sz="2200" b="1" i="1" dirty="0">
                          <a:solidFill>
                            <a:srgbClr val="FF0000"/>
                          </a:solidFill>
                          <a:latin typeface="Cambria Math"/>
                          <a:sym typeface="Symbol" pitchFamily="18" charset="2"/>
                        </a:rPr>
                        <m:t>𝒓</m:t>
                      </m:r>
                      <m:r>
                        <a:rPr lang="hu-HU" altLang="hu-HU" sz="2200" b="1" i="1" dirty="0">
                          <a:latin typeface="Cambria Math"/>
                          <a:sym typeface="Symbol" pitchFamily="18" charset="2"/>
                        </a:rPr>
                        <m:t> </m:t>
                      </m:r>
                      <m:r>
                        <m:rPr>
                          <m:sty m:val="p"/>
                        </m:rPr>
                        <a:rPr lang="en-US" altLang="hu-HU" sz="2200" i="1" dirty="0" smtClean="0">
                          <a:latin typeface="Cambria Math"/>
                          <a:sym typeface="Symbol" pitchFamily="18" charset="2"/>
                        </a:rPr>
                        <m:t>cos</m:t>
                      </m:r>
                      <m:r>
                        <a:rPr lang="en-US" altLang="hu-HU" sz="2200" i="1" dirty="0" smtClean="0">
                          <a:latin typeface="Cambria Math"/>
                          <a:sym typeface="Symbol" pitchFamily="18" charset="2"/>
                        </a:rPr>
                        <m:t>⁡(</m:t>
                      </m:r>
                      <m:r>
                        <a:rPr lang="en-US" altLang="hu-HU" sz="2200" i="1" dirty="0">
                          <a:latin typeface="Cambria Math"/>
                          <a:ea typeface="Cambria Math"/>
                        </a:rPr>
                        <m:t>𝜑</m:t>
                      </m:r>
                      <m:r>
                        <a:rPr lang="en-US" altLang="hu-HU" sz="2200" i="1" dirty="0" smtClean="0">
                          <a:latin typeface="Cambria Math"/>
                          <a:sym typeface="Symbol" pitchFamily="18" charset="2"/>
                        </a:rPr>
                        <m:t>)+</m:t>
                      </m:r>
                      <m:r>
                        <a:rPr lang="en-US" altLang="hu-HU" sz="2200" b="1" i="1" dirty="0" smtClean="0">
                          <a:latin typeface="Cambria Math"/>
                          <a:sym typeface="Symbol" pitchFamily="18" charset="2"/>
                        </a:rPr>
                        <m:t>𝒅</m:t>
                      </m:r>
                      <m:r>
                        <a:rPr lang="en-US" altLang="hu-HU" sz="2200" i="1" dirty="0" smtClean="0">
                          <a:latin typeface="Cambria Math"/>
                          <a:sym typeface="Symbol" pitchFamily="18" charset="2"/>
                        </a:rPr>
                        <m:t>(</m:t>
                      </m:r>
                      <m:r>
                        <a:rPr lang="en-US" altLang="hu-HU" sz="2200" b="1" i="1" dirty="0" err="1" smtClean="0">
                          <a:solidFill>
                            <a:srgbClr val="FF0000"/>
                          </a:solidFill>
                          <a:latin typeface="Cambria Math"/>
                          <a:sym typeface="Symbol" pitchFamily="18" charset="2"/>
                        </a:rPr>
                        <m:t>𝒓</m:t>
                      </m:r>
                      <m:r>
                        <a:rPr lang="en-US" altLang="hu-HU" sz="2200" b="1" i="1" dirty="0" err="1" smtClean="0">
                          <a:latin typeface="Cambria Math"/>
                          <a:sym typeface="Symbol" pitchFamily="18" charset="2"/>
                        </a:rPr>
                        <m:t></m:t>
                      </m:r>
                      <m:r>
                        <a:rPr lang="en-US" altLang="hu-HU" sz="2200" b="1" i="1" dirty="0" err="1" smtClean="0">
                          <a:latin typeface="Cambria Math"/>
                          <a:sym typeface="Symbol" pitchFamily="18" charset="2"/>
                        </a:rPr>
                        <m:t>𝒅</m:t>
                      </m:r>
                      <m:r>
                        <a:rPr lang="en-US" altLang="hu-HU" sz="2200" i="1" dirty="0" smtClean="0">
                          <a:latin typeface="Cambria Math"/>
                          <a:sym typeface="Symbol" pitchFamily="18" charset="2"/>
                        </a:rPr>
                        <m:t>)(1−</m:t>
                      </m:r>
                      <m:r>
                        <m:rPr>
                          <m:sty m:val="p"/>
                        </m:rPr>
                        <a:rPr lang="en-US" altLang="hu-HU" sz="2200" i="1" dirty="0" smtClean="0">
                          <a:latin typeface="Cambria Math"/>
                          <a:sym typeface="Symbol" pitchFamily="18" charset="2"/>
                        </a:rPr>
                        <m:t>cos</m:t>
                      </m:r>
                      <m:r>
                        <a:rPr lang="en-US" altLang="hu-HU" sz="2200" i="1" dirty="0" smtClean="0">
                          <a:latin typeface="Cambria Math"/>
                          <a:sym typeface="Symbol" pitchFamily="18" charset="2"/>
                        </a:rPr>
                        <m:t>⁡(</m:t>
                      </m:r>
                      <m:r>
                        <a:rPr lang="en-US" altLang="hu-HU" sz="2200" i="1" dirty="0">
                          <a:latin typeface="Cambria Math"/>
                          <a:ea typeface="Cambria Math"/>
                        </a:rPr>
                        <m:t>𝜑</m:t>
                      </m:r>
                      <m:r>
                        <a:rPr lang="en-US" altLang="hu-HU" sz="2200" i="1" dirty="0" smtClean="0">
                          <a:latin typeface="Cambria Math"/>
                          <a:sym typeface="Symbol" pitchFamily="18" charset="2"/>
                        </a:rPr>
                        <m:t>))+</m:t>
                      </m:r>
                      <m:r>
                        <a:rPr lang="en-US" altLang="hu-HU" sz="2200" b="1" i="1" dirty="0" smtClean="0">
                          <a:latin typeface="Cambria Math"/>
                          <a:sym typeface="Symbol" pitchFamily="18" charset="2"/>
                        </a:rPr>
                        <m:t>𝒅</m:t>
                      </m:r>
                      <m:r>
                        <a:rPr lang="en-GB" altLang="hu-HU" sz="2200" i="1" dirty="0" smtClean="0">
                          <a:latin typeface="Cambria Math"/>
                          <a:sym typeface="Symbol" pitchFamily="18" charset="2"/>
                        </a:rPr>
                        <m:t></m:t>
                      </m:r>
                      <m:r>
                        <a:rPr lang="hu-HU" altLang="hu-HU" sz="2200" b="1" i="1" dirty="0">
                          <a:solidFill>
                            <a:srgbClr val="FF0000"/>
                          </a:solidFill>
                          <a:latin typeface="Cambria Math"/>
                          <a:sym typeface="Symbol" pitchFamily="18" charset="2"/>
                        </a:rPr>
                        <m:t>𝒓</m:t>
                      </m:r>
                      <m:r>
                        <a:rPr lang="hu-HU" altLang="hu-HU" sz="2200" b="1" i="1" dirty="0">
                          <a:latin typeface="Cambria Math"/>
                          <a:sym typeface="Symbol" pitchFamily="18" charset="2"/>
                        </a:rPr>
                        <m:t> </m:t>
                      </m:r>
                      <m:r>
                        <m:rPr>
                          <m:sty m:val="p"/>
                        </m:rPr>
                        <a:rPr lang="en-US" altLang="hu-HU" sz="2200" i="1" dirty="0" smtClean="0">
                          <a:latin typeface="Cambria Math"/>
                          <a:sym typeface="Symbol" pitchFamily="18" charset="2"/>
                        </a:rPr>
                        <m:t>sin</m:t>
                      </m:r>
                      <m:r>
                        <a:rPr lang="en-US" altLang="hu-HU" sz="2200" i="1" dirty="0" smtClean="0">
                          <a:latin typeface="Cambria Math"/>
                          <a:sym typeface="Symbol" pitchFamily="18" charset="2"/>
                        </a:rPr>
                        <m:t>⁡(</m:t>
                      </m:r>
                      <m:r>
                        <a:rPr lang="en-US" altLang="hu-HU" sz="2200" i="1" dirty="0">
                          <a:latin typeface="Cambria Math"/>
                          <a:ea typeface="Cambria Math"/>
                        </a:rPr>
                        <m:t>𝜑</m:t>
                      </m:r>
                      <m:r>
                        <a:rPr lang="en-US" altLang="hu-HU" sz="2200" i="1" dirty="0" smtClean="0">
                          <a:latin typeface="Cambria Math"/>
                          <a:sym typeface="Symbol" pitchFamily="18" charset="2"/>
                        </a:rPr>
                        <m:t>)</m:t>
                      </m:r>
                    </m:oMath>
                  </m:oMathPara>
                </a14:m>
                <a:endParaRPr lang="en-US" altLang="hu-HU" sz="2200" dirty="0">
                  <a:sym typeface="Symbol" pitchFamily="18" charset="2"/>
                </a:endParaRPr>
              </a:p>
            </p:txBody>
          </p:sp>
        </mc:Choice>
        <mc:Fallback xmlns="">
          <p:sp>
            <p:nvSpPr>
              <p:cNvPr id="28" name="Téglalap 76"/>
              <p:cNvSpPr>
                <a:spLocks noRot="1" noChangeAspect="1" noMove="1" noResize="1" noEditPoints="1" noAdjustHandles="1" noChangeArrowheads="1" noChangeShapeType="1" noTextEdit="1"/>
              </p:cNvSpPr>
              <p:nvPr/>
            </p:nvSpPr>
            <p:spPr bwMode="auto">
              <a:xfrm>
                <a:off x="3273370" y="2848837"/>
                <a:ext cx="5877192" cy="769441"/>
              </a:xfrm>
              <a:prstGeom prst="rect">
                <a:avLst/>
              </a:prstGeom>
              <a:blipFill rotWithShape="1">
                <a:blip r:embed="rId12"/>
                <a:stretch>
                  <a:fillRect b="-7752"/>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Szövegdoboz 77"/>
              <p:cNvSpPr txBox="1">
                <a:spLocks noChangeArrowheads="1"/>
              </p:cNvSpPr>
              <p:nvPr/>
            </p:nvSpPr>
            <p:spPr bwMode="auto">
              <a:xfrm>
                <a:off x="4747005" y="4035415"/>
                <a:ext cx="4013387"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u="sng" dirty="0" err="1" smtClean="0">
                    <a:latin typeface="+mn-lt"/>
                  </a:rPr>
                  <a:t>Rows</a:t>
                </a:r>
                <a:r>
                  <a:rPr lang="hu-HU" altLang="hu-HU" u="sng" dirty="0" smtClean="0">
                    <a:latin typeface="+mn-lt"/>
                  </a:rPr>
                  <a:t> of </a:t>
                </a:r>
                <a:r>
                  <a:rPr lang="hu-HU" altLang="hu-HU" u="sng" dirty="0" err="1" smtClean="0">
                    <a:latin typeface="+mn-lt"/>
                  </a:rPr>
                  <a:t>the</a:t>
                </a:r>
                <a:r>
                  <a:rPr lang="hu-HU" altLang="hu-HU" u="sng" dirty="0" smtClean="0">
                    <a:latin typeface="+mn-lt"/>
                  </a:rPr>
                  <a:t> </a:t>
                </a:r>
                <a:r>
                  <a:rPr lang="hu-HU" altLang="hu-HU" u="sng" dirty="0" err="1" smtClean="0">
                    <a:latin typeface="+mn-lt"/>
                  </a:rPr>
                  <a:t>matrix</a:t>
                </a:r>
                <a:r>
                  <a:rPr lang="hu-HU" altLang="hu-HU" u="sng" dirty="0" smtClean="0">
                    <a:latin typeface="+mn-lt"/>
                  </a:rPr>
                  <a:t>:</a:t>
                </a:r>
              </a:p>
              <a:p>
                <a:r>
                  <a:rPr lang="hu-HU" altLang="hu-HU" dirty="0" err="1" smtClean="0">
                    <a:latin typeface="+mn-lt"/>
                  </a:rPr>
                  <a:t>Images</a:t>
                </a:r>
                <a:r>
                  <a:rPr lang="hu-HU" altLang="hu-HU" dirty="0" smtClean="0">
                    <a:latin typeface="+mn-lt"/>
                  </a:rPr>
                  <a:t> of </a:t>
                </a:r>
                <a14:m>
                  <m:oMath xmlns:m="http://schemas.openxmlformats.org/officeDocument/2006/math">
                    <m:r>
                      <a:rPr lang="hu-HU" altLang="hu-HU" b="1" i="1" dirty="0" smtClean="0">
                        <a:latin typeface="Cambria Math"/>
                      </a:rPr>
                      <m:t>𝒊</m:t>
                    </m:r>
                    <m:r>
                      <a:rPr lang="en-US" altLang="hu-HU" b="1" i="1" dirty="0">
                        <a:latin typeface="Cambria Math"/>
                      </a:rPr>
                      <m:t>, </m:t>
                    </m:r>
                    <m:r>
                      <a:rPr lang="en-US" altLang="hu-HU" b="1" i="1" dirty="0" smtClean="0">
                        <a:latin typeface="Cambria Math"/>
                      </a:rPr>
                      <m:t>𝒋</m:t>
                    </m:r>
                    <m:r>
                      <a:rPr lang="en-US" altLang="hu-HU" b="1" i="1" dirty="0" smtClean="0">
                        <a:latin typeface="Cambria Math"/>
                      </a:rPr>
                      <m:t>,</m:t>
                    </m:r>
                    <m:r>
                      <a:rPr lang="en-US" altLang="hu-HU" sz="1200" b="1" i="1" dirty="0">
                        <a:latin typeface="Cambria Math"/>
                      </a:rPr>
                      <m:t> </m:t>
                    </m:r>
                    <m:r>
                      <a:rPr lang="en-US" altLang="hu-HU" b="1" i="1" dirty="0" smtClean="0">
                        <a:latin typeface="Cambria Math"/>
                      </a:rPr>
                      <m:t>𝒌</m:t>
                    </m:r>
                  </m:oMath>
                </a14:m>
                <a:r>
                  <a:rPr lang="hu-HU" altLang="hu-HU" dirty="0" smtClean="0">
                    <a:latin typeface="+mn-lt"/>
                  </a:rPr>
                  <a:t>, and </a:t>
                </a:r>
                <a:r>
                  <a:rPr lang="hu-HU" altLang="hu-HU" dirty="0" err="1" smtClean="0">
                    <a:latin typeface="+mn-lt"/>
                  </a:rPr>
                  <a:t>the</a:t>
                </a:r>
                <a:r>
                  <a:rPr lang="hu-HU" altLang="hu-HU" dirty="0" smtClean="0">
                    <a:latin typeface="+mn-lt"/>
                  </a:rPr>
                  <a:t> </a:t>
                </a:r>
                <a:r>
                  <a:rPr lang="hu-HU" altLang="hu-HU" dirty="0" err="1" smtClean="0">
                    <a:latin typeface="+mn-lt"/>
                  </a:rPr>
                  <a:t>origin</a:t>
                </a:r>
                <a:endParaRPr lang="en-US" altLang="hu-HU" dirty="0" smtClean="0">
                  <a:latin typeface="+mn-lt"/>
                </a:endParaRPr>
              </a:p>
            </p:txBody>
          </p:sp>
        </mc:Choice>
        <mc:Fallback xmlns="">
          <p:sp>
            <p:nvSpPr>
              <p:cNvPr id="29" name="Szövegdoboz 77"/>
              <p:cNvSpPr txBox="1">
                <a:spLocks noRot="1" noChangeAspect="1" noMove="1" noResize="1" noEditPoints="1" noAdjustHandles="1" noChangeArrowheads="1" noChangeShapeType="1" noTextEdit="1"/>
              </p:cNvSpPr>
              <p:nvPr/>
            </p:nvSpPr>
            <p:spPr bwMode="auto">
              <a:xfrm>
                <a:off x="4747005" y="4035415"/>
                <a:ext cx="4013387" cy="830997"/>
              </a:xfrm>
              <a:prstGeom prst="rect">
                <a:avLst/>
              </a:prstGeom>
              <a:blipFill rotWithShape="1">
                <a:blip r:embed="rId13"/>
                <a:stretch>
                  <a:fillRect l="-2432" t="-5882" r="-91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Szabadkézi sokszög 28"/>
          <p:cNvSpPr>
            <a:spLocks/>
          </p:cNvSpPr>
          <p:nvPr/>
        </p:nvSpPr>
        <p:spPr bwMode="auto">
          <a:xfrm>
            <a:off x="507543" y="2048234"/>
            <a:ext cx="1657350" cy="454025"/>
          </a:xfrm>
          <a:custGeom>
            <a:avLst/>
            <a:gdLst>
              <a:gd name="T0" fmla="*/ 0 w 1657350"/>
              <a:gd name="T1" fmla="*/ 0 h 454819"/>
              <a:gd name="T2" fmla="*/ 285750 w 1657350"/>
              <a:gd name="T3" fmla="*/ 228201 h 454819"/>
              <a:gd name="T4" fmla="*/ 985838 w 1657350"/>
              <a:gd name="T5" fmla="*/ 427877 h 454819"/>
              <a:gd name="T6" fmla="*/ 1657350 w 1657350"/>
              <a:gd name="T7" fmla="*/ 385089 h 454819"/>
              <a:gd name="T8" fmla="*/ 0 60000 65536"/>
              <a:gd name="T9" fmla="*/ 0 60000 65536"/>
              <a:gd name="T10" fmla="*/ 0 60000 65536"/>
              <a:gd name="T11" fmla="*/ 0 60000 65536"/>
              <a:gd name="T12" fmla="*/ 0 w 1657350"/>
              <a:gd name="T13" fmla="*/ 0 h 454819"/>
              <a:gd name="T14" fmla="*/ 1657350 w 1657350"/>
              <a:gd name="T15" fmla="*/ 454819 h 454819"/>
            </a:gdLst>
            <a:ahLst/>
            <a:cxnLst>
              <a:cxn ang="T8">
                <a:pos x="T0" y="T1"/>
              </a:cxn>
              <a:cxn ang="T9">
                <a:pos x="T2" y="T3"/>
              </a:cxn>
              <a:cxn ang="T10">
                <a:pos x="T4" y="T5"/>
              </a:cxn>
              <a:cxn ang="T11">
                <a:pos x="T6" y="T7"/>
              </a:cxn>
            </a:cxnLst>
            <a:rect l="T12" t="T13" r="T14" b="T15"/>
            <a:pathLst>
              <a:path w="1657350" h="454819">
                <a:moveTo>
                  <a:pt x="0" y="0"/>
                </a:moveTo>
                <a:cubicBezTo>
                  <a:pt x="60722" y="78581"/>
                  <a:pt x="121444" y="157162"/>
                  <a:pt x="285750" y="228600"/>
                </a:cubicBezTo>
                <a:cubicBezTo>
                  <a:pt x="450056" y="300038"/>
                  <a:pt x="757238" y="402431"/>
                  <a:pt x="985838" y="428625"/>
                </a:cubicBezTo>
                <a:cubicBezTo>
                  <a:pt x="1214438" y="454819"/>
                  <a:pt x="1435894" y="420290"/>
                  <a:pt x="1657350" y="385762"/>
                </a:cubicBezTo>
              </a:path>
            </a:pathLst>
          </a:custGeom>
          <a:noFill/>
          <a:ln w="57150" cap="flat" cmpd="sng" algn="ctr">
            <a:solidFill>
              <a:srgbClr val="92D050"/>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6" name="Freeform 20"/>
          <p:cNvSpPr>
            <a:spLocks/>
          </p:cNvSpPr>
          <p:nvPr/>
        </p:nvSpPr>
        <p:spPr bwMode="auto">
          <a:xfrm>
            <a:off x="1156049" y="3446661"/>
            <a:ext cx="792162" cy="182562"/>
          </a:xfrm>
          <a:custGeom>
            <a:avLst/>
            <a:gdLst>
              <a:gd name="T0" fmla="*/ 0 w 318"/>
              <a:gd name="T1" fmla="*/ 0 h 106"/>
              <a:gd name="T2" fmla="*/ 986670088 w 318"/>
              <a:gd name="T3" fmla="*/ 269930003 h 106"/>
              <a:gd name="T4" fmla="*/ 1973337684 w 318"/>
              <a:gd name="T5" fmla="*/ 269930003 h 106"/>
              <a:gd name="T6" fmla="*/ 0 60000 65536"/>
              <a:gd name="T7" fmla="*/ 0 60000 65536"/>
              <a:gd name="T8" fmla="*/ 0 60000 65536"/>
              <a:gd name="T9" fmla="*/ 0 w 318"/>
              <a:gd name="T10" fmla="*/ 0 h 106"/>
              <a:gd name="T11" fmla="*/ 318 w 318"/>
              <a:gd name="T12" fmla="*/ 106 h 106"/>
            </a:gdLst>
            <a:ahLst/>
            <a:cxnLst>
              <a:cxn ang="T6">
                <a:pos x="T0" y="T1"/>
              </a:cxn>
              <a:cxn ang="T7">
                <a:pos x="T2" y="T3"/>
              </a:cxn>
              <a:cxn ang="T8">
                <a:pos x="T4" y="T5"/>
              </a:cxn>
            </a:cxnLst>
            <a:rect l="T9" t="T10" r="T11" b="T12"/>
            <a:pathLst>
              <a:path w="318" h="106">
                <a:moveTo>
                  <a:pt x="0" y="0"/>
                </a:moveTo>
                <a:cubicBezTo>
                  <a:pt x="53" y="38"/>
                  <a:pt x="106" y="76"/>
                  <a:pt x="159" y="91"/>
                </a:cubicBezTo>
                <a:cubicBezTo>
                  <a:pt x="212" y="106"/>
                  <a:pt x="265" y="98"/>
                  <a:pt x="318" y="91"/>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mc:AlternateContent xmlns:mc="http://schemas.openxmlformats.org/markup-compatibility/2006" xmlns:a14="http://schemas.microsoft.com/office/drawing/2010/main">
        <mc:Choice Requires="a14">
          <p:sp>
            <p:nvSpPr>
              <p:cNvPr id="37" name="Rectangle 21"/>
              <p:cNvSpPr>
                <a:spLocks noChangeArrowheads="1"/>
              </p:cNvSpPr>
              <p:nvPr/>
            </p:nvSpPr>
            <p:spPr bwMode="auto">
              <a:xfrm>
                <a:off x="1408015" y="3161419"/>
                <a:ext cx="42742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i="1" dirty="0" smtClean="0">
                          <a:latin typeface="Cambria Math"/>
                          <a:ea typeface="Cambria Math"/>
                        </a:rPr>
                        <m:t>𝜑</m:t>
                      </m:r>
                    </m:oMath>
                  </m:oMathPara>
                </a14:m>
                <a:endParaRPr lang="hu-HU" altLang="hu-HU" sz="2000" dirty="0">
                  <a:sym typeface="Symbol" pitchFamily="18" charset="2"/>
                </a:endParaRPr>
              </a:p>
            </p:txBody>
          </p:sp>
        </mc:Choice>
        <mc:Fallback xmlns="">
          <p:sp>
            <p:nvSpPr>
              <p:cNvPr id="37" name="Rectangle 21"/>
              <p:cNvSpPr>
                <a:spLocks noRot="1" noChangeAspect="1" noMove="1" noResize="1" noEditPoints="1" noAdjustHandles="1" noChangeArrowheads="1" noChangeShapeType="1" noTextEdit="1"/>
              </p:cNvSpPr>
              <p:nvPr/>
            </p:nvSpPr>
            <p:spPr bwMode="auto">
              <a:xfrm>
                <a:off x="1408015" y="3161419"/>
                <a:ext cx="427425" cy="400110"/>
              </a:xfrm>
              <a:prstGeom prst="rect">
                <a:avLst/>
              </a:prstGeom>
              <a:blipFill rotWithShape="1">
                <a:blip r:embed="rId14"/>
                <a:stretch>
                  <a:fillRect b="-9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églalap 75"/>
              <p:cNvSpPr>
                <a:spLocks noChangeArrowheads="1"/>
              </p:cNvSpPr>
              <p:nvPr/>
            </p:nvSpPr>
            <p:spPr bwMode="auto">
              <a:xfrm>
                <a:off x="2330259" y="1984212"/>
                <a:ext cx="174066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sym typeface="Symbol" pitchFamily="18" charset="2"/>
                        </a:rPr>
                        <m:t>= </m:t>
                      </m:r>
                      <m:r>
                        <a:rPr lang="en-US" altLang="hu-HU" b="1" i="1" dirty="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r>
                        <a:rPr lang="en-US" altLang="hu-HU" i="1" dirty="0">
                          <a:latin typeface="Cambria Math"/>
                          <a:sym typeface="Symbol" pitchFamily="18" charset="2"/>
                        </a:rPr>
                        <m:t>+</m:t>
                      </m:r>
                      <m:r>
                        <a:rPr lang="en-US" altLang="hu-HU" b="1" i="1" dirty="0">
                          <a:latin typeface="Cambria Math"/>
                          <a:sym typeface="Symbol" pitchFamily="18" charset="2"/>
                        </a:rPr>
                        <m:t>𝒓</m:t>
                      </m:r>
                      <m:r>
                        <a:rPr lang="en-US" altLang="hu-HU" i="1" dirty="0">
                          <a:latin typeface="Cambria Math"/>
                          <a:sym typeface="Symbol" pitchFamily="18" charset="2"/>
                        </a:rPr>
                        <m:t>’</m:t>
                      </m:r>
                      <m:r>
                        <a:rPr lang="en-US" altLang="hu-HU" i="1" baseline="-25000" dirty="0" smtClean="0">
                          <a:latin typeface="Cambria Math"/>
                          <a:sym typeface="Symbol" pitchFamily="18" charset="2"/>
                        </a:rPr>
                        <m:t></m:t>
                      </m:r>
                    </m:oMath>
                  </m:oMathPara>
                </a14:m>
                <a:endParaRPr lang="hu-HU" altLang="hu-HU" b="1" i="1" dirty="0">
                  <a:sym typeface="Symbol" pitchFamily="18" charset="2"/>
                </a:endParaRPr>
              </a:p>
            </p:txBody>
          </p:sp>
        </mc:Choice>
        <mc:Fallback xmlns="">
          <p:sp>
            <p:nvSpPr>
              <p:cNvPr id="38" name="Téglalap 75"/>
              <p:cNvSpPr>
                <a:spLocks noRot="1" noChangeAspect="1" noMove="1" noResize="1" noEditPoints="1" noAdjustHandles="1" noChangeArrowheads="1" noChangeShapeType="1" noTextEdit="1"/>
              </p:cNvSpPr>
              <p:nvPr/>
            </p:nvSpPr>
            <p:spPr bwMode="auto">
              <a:xfrm>
                <a:off x="2330259" y="1984212"/>
                <a:ext cx="1740669" cy="461665"/>
              </a:xfrm>
              <a:prstGeom prst="rect">
                <a:avLst/>
              </a:prstGeom>
              <a:blipFill rotWithShape="1">
                <a:blip r:embed="rId15"/>
                <a:stretch>
                  <a:fillRect b="-342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11"/>
              <p:cNvSpPr>
                <a:spLocks noChangeArrowheads="1"/>
              </p:cNvSpPr>
              <p:nvPr/>
            </p:nvSpPr>
            <p:spPr bwMode="auto">
              <a:xfrm>
                <a:off x="5462975" y="2370980"/>
                <a:ext cx="56137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smtClean="0">
                          <a:solidFill>
                            <a:srgbClr val="0070C0"/>
                          </a:solidFill>
                          <a:latin typeface="Cambria Math"/>
                          <a:sym typeface="Symbol" pitchFamily="18" charset="2"/>
                        </a:rPr>
                        <m:t></m:t>
                      </m:r>
                    </m:oMath>
                  </m:oMathPara>
                </a14:m>
                <a:endParaRPr lang="en-US" altLang="hu-HU" b="1" i="1" dirty="0">
                  <a:solidFill>
                    <a:srgbClr val="0070C0"/>
                  </a:solidFill>
                  <a:sym typeface="Symbol" pitchFamily="18" charset="2"/>
                </a:endParaRPr>
              </a:p>
            </p:txBody>
          </p:sp>
        </mc:Choice>
        <mc:Fallback xmlns="">
          <p:sp>
            <p:nvSpPr>
              <p:cNvPr id="39" name="Rectangle 11"/>
              <p:cNvSpPr>
                <a:spLocks noRot="1" noChangeAspect="1" noMove="1" noResize="1" noEditPoints="1" noAdjustHandles="1" noChangeArrowheads="1" noChangeShapeType="1" noTextEdit="1"/>
              </p:cNvSpPr>
              <p:nvPr/>
            </p:nvSpPr>
            <p:spPr bwMode="auto">
              <a:xfrm>
                <a:off x="5462975" y="2370980"/>
                <a:ext cx="561372" cy="461665"/>
              </a:xfrm>
              <a:prstGeom prst="rect">
                <a:avLst/>
              </a:prstGeom>
              <a:blipFill rotWithShape="1">
                <a:blip r:embed="rId1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7634992" y="2370981"/>
                <a:ext cx="7409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solidFill>
                            <a:srgbClr val="0070C0"/>
                          </a:solidFill>
                          <a:latin typeface="Cambria Math"/>
                          <a:sym typeface="Symbol" pitchFamily="18" charset="2"/>
                        </a:rPr>
                        <m:t>𝒓</m:t>
                      </m:r>
                      <m:r>
                        <a:rPr lang="en-US" altLang="hu-HU" i="1" baseline="-25000" dirty="0">
                          <a:solidFill>
                            <a:srgbClr val="0070C0"/>
                          </a:solidFill>
                          <a:latin typeface="Cambria Math"/>
                          <a:sym typeface="Symbol" pitchFamily="18" charset="2"/>
                        </a:rPr>
                        <m:t> </m:t>
                      </m:r>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7634992" y="2370981"/>
                <a:ext cx="740908" cy="461665"/>
              </a:xfrm>
              <a:prstGeom prst="rect">
                <a:avLst/>
              </a:prstGeom>
              <a:blipFill rotWithShape="1">
                <a:blip r:embed="rId17"/>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4070928" y="2355726"/>
                <a:ext cx="599844" cy="453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smtClean="0">
                          <a:solidFill>
                            <a:srgbClr val="C00000"/>
                          </a:solidFill>
                          <a:latin typeface="Cambria Math"/>
                          <a:sym typeface="Symbol" pitchFamily="18" charset="2"/>
                        </a:rPr>
                        <m:t>𝒓</m:t>
                      </m:r>
                      <m:r>
                        <a:rPr lang="en-US" altLang="hu-HU" i="1" dirty="0">
                          <a:solidFill>
                            <a:srgbClr val="C00000"/>
                          </a:solidFill>
                          <a:latin typeface="Cambria Math"/>
                          <a:sym typeface="Symbol" pitchFamily="18" charset="2"/>
                        </a:rPr>
                        <m:t>’</m:t>
                      </m:r>
                      <m:r>
                        <a:rPr lang="en-US" altLang="hu-HU" b="1" i="1" baseline="-25000" dirty="0">
                          <a:solidFill>
                            <a:srgbClr val="C00000"/>
                          </a:solidFill>
                          <a:latin typeface="Cambria Math"/>
                          <a:sym typeface="Symbol" pitchFamily="18" charset="2"/>
                        </a:rPr>
                        <m:t>||</m:t>
                      </m:r>
                    </m:oMath>
                  </m:oMathPara>
                </a14:m>
                <a:endParaRPr lang="hu-HU" altLang="hu-HU" b="1" i="1" baseline="-25000" dirty="0">
                  <a:solidFill>
                    <a:srgbClr val="C00000"/>
                  </a:solidFill>
                  <a:sym typeface="Symbol" pitchFamily="18" charset="2"/>
                </a:endParaRPr>
              </a:p>
            </p:txBody>
          </p:sp>
        </mc:Choice>
        <mc:Fallback xmlns="">
          <p:sp>
            <p:nvSpPr>
              <p:cNvPr id="41" name="Téglalap 40"/>
              <p:cNvSpPr>
                <a:spLocks noRot="1" noChangeAspect="1" noMove="1" noResize="1" noEditPoints="1" noAdjustHandles="1" noChangeArrowheads="1" noChangeShapeType="1" noTextEdit="1"/>
              </p:cNvSpPr>
              <p:nvPr/>
            </p:nvSpPr>
            <p:spPr>
              <a:xfrm>
                <a:off x="4070928" y="2355726"/>
                <a:ext cx="599844" cy="453137"/>
              </a:xfrm>
              <a:prstGeom prst="rect">
                <a:avLst/>
              </a:prstGeom>
              <a:blipFill rotWithShape="1">
                <a:blip r:embed="rId18"/>
                <a:stretch>
                  <a:fillRect b="-36000"/>
                </a:stretch>
              </a:blipFill>
            </p:spPr>
            <p:txBody>
              <a:bodyPr/>
              <a:lstStyle/>
              <a:p>
                <a:r>
                  <a:rPr lang="en-US">
                    <a:noFill/>
                  </a:rPr>
                  <a:t> </a:t>
                </a:r>
              </a:p>
            </p:txBody>
          </p:sp>
        </mc:Fallback>
      </mc:AlternateContent>
      <p:pic>
        <p:nvPicPr>
          <p:cNvPr id="43" name="Picture 2" descr="https://upload.wikimedia.org/wikipedia/commons/thumb/4/43/Olinde_Rodrigues.jpg/220px-Olinde_Rodrigue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05446" y="-18443"/>
            <a:ext cx="1139061" cy="141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4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1+#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1" grpId="0" animBg="1"/>
      <p:bldP spid="12" grpId="0" animBg="1"/>
      <p:bldP spid="18" grpId="0"/>
      <p:bldP spid="19" grpId="0" animBg="1"/>
      <p:bldP spid="20" grpId="0"/>
      <p:bldP spid="22" grpId="0" animBg="1"/>
      <p:bldP spid="23" grpId="0"/>
      <p:bldP spid="28" grpId="0" animBg="1"/>
      <p:bldP spid="29" grpId="0"/>
      <p:bldP spid="36" grpId="0" animBg="1"/>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b="1" dirty="0" err="1">
                <a:solidFill>
                  <a:srgbClr val="FF0000"/>
                </a:solidFill>
              </a:rPr>
              <a:t>Projective</a:t>
            </a:r>
            <a:r>
              <a:rPr lang="hu-HU" b="1" dirty="0">
                <a:solidFill>
                  <a:srgbClr val="FF0000"/>
                </a:solidFill>
              </a:rPr>
              <a:t> </a:t>
            </a:r>
            <a:r>
              <a:rPr lang="hu-HU" b="1" dirty="0" err="1" smtClean="0">
                <a:solidFill>
                  <a:srgbClr val="FF0000"/>
                </a:solidFill>
              </a:rPr>
              <a:t>geometry</a:t>
            </a:r>
            <a:endParaRPr lang="en-US" dirty="0"/>
          </a:p>
        </p:txBody>
      </p:sp>
      <p:sp>
        <p:nvSpPr>
          <p:cNvPr id="3" name="Alcím 2"/>
          <p:cNvSpPr>
            <a:spLocks noGrp="1"/>
          </p:cNvSpPr>
          <p:nvPr>
            <p:ph type="subTitle" idx="1"/>
          </p:nvPr>
        </p:nvSpPr>
        <p:spPr/>
        <p:txBody>
          <a:bodyPr/>
          <a:lstStyle/>
          <a:p>
            <a:r>
              <a:rPr lang="hu-HU" altLang="hu-HU" dirty="0" err="1"/>
              <a:t>Szirmay-Kalos</a:t>
            </a:r>
            <a:r>
              <a:rPr lang="hu-HU" altLang="hu-HU" dirty="0"/>
              <a:t> László</a:t>
            </a:r>
          </a:p>
          <a:p>
            <a:endParaRPr lang="en-US" dirty="0"/>
          </a:p>
        </p:txBody>
      </p:sp>
      <p:sp>
        <p:nvSpPr>
          <p:cNvPr id="4" name="Téglalap 3"/>
          <p:cNvSpPr>
            <a:spLocks noChangeArrowheads="1"/>
          </p:cNvSpPr>
          <p:nvPr/>
        </p:nvSpPr>
        <p:spPr bwMode="auto">
          <a:xfrm>
            <a:off x="107503" y="87474"/>
            <a:ext cx="3962419"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i="1" dirty="0" smtClean="0">
                <a:latin typeface="+mn-lt"/>
              </a:rPr>
              <a:t>”</a:t>
            </a:r>
            <a:r>
              <a:rPr lang="el-GR" sz="2400" dirty="0" smtClean="0"/>
              <a:t>μὴ </a:t>
            </a:r>
            <a:r>
              <a:rPr lang="el-GR" sz="2400" dirty="0"/>
              <a:t>εἶναι βασιλικὴν ἀτραπὸν ἐπί γεωμετρίαν</a:t>
            </a:r>
            <a:r>
              <a:rPr lang="en-US" altLang="en-US" sz="2400" i="1" dirty="0" smtClean="0">
                <a:latin typeface="+mn-lt"/>
              </a:rPr>
              <a:t>”</a:t>
            </a:r>
            <a:endParaRPr lang="en-US" altLang="en-US" sz="2400" i="1" dirty="0">
              <a:latin typeface="+mn-lt"/>
            </a:endParaRPr>
          </a:p>
          <a:p>
            <a:pPr algn="r">
              <a:spcBef>
                <a:spcPct val="0"/>
              </a:spcBef>
              <a:buFont typeface="Wingdings" pitchFamily="2" charset="2"/>
              <a:buNone/>
            </a:pPr>
            <a:r>
              <a:rPr lang="el-GR" sz="2400" dirty="0"/>
              <a:t> Εὐκλείδης</a:t>
            </a:r>
            <a:endParaRPr lang="hu-HU" altLang="en-US" sz="2400" i="1" dirty="0" smtClean="0">
              <a:latin typeface="+mn-lt"/>
            </a:endParaRPr>
          </a:p>
        </p:txBody>
      </p:sp>
      <p:pic>
        <p:nvPicPr>
          <p:cNvPr id="5" name="Picture 2" descr="Image result for railway track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571750"/>
            <a:ext cx="261192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1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61"/>
          <p:cNvSpPr>
            <a:spLocks noChangeArrowheads="1"/>
          </p:cNvSpPr>
          <p:nvPr/>
        </p:nvSpPr>
        <p:spPr bwMode="auto">
          <a:xfrm>
            <a:off x="215516" y="3224898"/>
            <a:ext cx="3744788" cy="1871662"/>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5" name="Rectangle 2"/>
          <p:cNvSpPr>
            <a:spLocks noGrp="1" noChangeArrowheads="1"/>
          </p:cNvSpPr>
          <p:nvPr>
            <p:ph type="title"/>
          </p:nvPr>
        </p:nvSpPr>
        <p:spPr>
          <a:xfrm>
            <a:off x="5301476" y="0"/>
            <a:ext cx="3842524" cy="1143000"/>
          </a:xfrm>
        </p:spPr>
        <p:txBody>
          <a:bodyPr>
            <a:normAutofit/>
          </a:bodyPr>
          <a:lstStyle/>
          <a:p>
            <a:pPr>
              <a:defRPr/>
            </a:pPr>
            <a:r>
              <a:rPr lang="en-US" dirty="0" err="1" smtClean="0">
                <a:solidFill>
                  <a:srgbClr val="FF0000"/>
                </a:solidFill>
              </a:rPr>
              <a:t>Perspe</a:t>
            </a:r>
            <a:r>
              <a:rPr lang="hu-HU" dirty="0" err="1" smtClean="0">
                <a:solidFill>
                  <a:srgbClr val="FF0000"/>
                </a:solidFill>
              </a:rPr>
              <a:t>ctive</a:t>
            </a:r>
            <a:endParaRPr lang="en-US" dirty="0" smtClean="0">
              <a:solidFill>
                <a:srgbClr val="FF0000"/>
              </a:solidFill>
            </a:endParaRPr>
          </a:p>
        </p:txBody>
      </p:sp>
      <p:sp>
        <p:nvSpPr>
          <p:cNvPr id="6" name="Rectangle 13"/>
          <p:cNvSpPr>
            <a:spLocks noGrp="1" noChangeArrowheads="1"/>
          </p:cNvSpPr>
          <p:nvPr>
            <p:ph idx="1"/>
          </p:nvPr>
        </p:nvSpPr>
        <p:spPr>
          <a:xfrm>
            <a:off x="3971866" y="3328553"/>
            <a:ext cx="5112196" cy="976638"/>
          </a:xfrm>
          <a:noFill/>
        </p:spPr>
        <p:txBody>
          <a:bodyPr>
            <a:noAutofit/>
          </a:bodyPr>
          <a:lstStyle/>
          <a:p>
            <a:pPr>
              <a:lnSpc>
                <a:spcPct val="90000"/>
              </a:lnSpc>
            </a:pPr>
            <a:r>
              <a:rPr lang="hu-HU" altLang="hu-HU" sz="2800" dirty="0" err="1" smtClean="0"/>
              <a:t>Maps</a:t>
            </a:r>
            <a:r>
              <a:rPr lang="hu-HU" altLang="hu-HU" sz="2800" dirty="0" smtClean="0"/>
              <a:t> </a:t>
            </a:r>
            <a:r>
              <a:rPr lang="hu-HU" altLang="hu-HU" sz="2800" dirty="0" err="1" smtClean="0"/>
              <a:t>lines</a:t>
            </a:r>
            <a:r>
              <a:rPr lang="hu-HU" altLang="hu-HU" sz="2800" dirty="0" smtClean="0"/>
              <a:t> </a:t>
            </a:r>
            <a:r>
              <a:rPr lang="hu-HU" altLang="hu-HU" sz="2800" dirty="0" err="1" smtClean="0"/>
              <a:t>to</a:t>
            </a:r>
            <a:r>
              <a:rPr lang="hu-HU" altLang="hu-HU" sz="2800" dirty="0" smtClean="0"/>
              <a:t> </a:t>
            </a:r>
            <a:r>
              <a:rPr lang="hu-HU" altLang="hu-HU" sz="2800" dirty="0" err="1" smtClean="0"/>
              <a:t>lines</a:t>
            </a:r>
            <a:endParaRPr lang="hu-HU" altLang="hu-HU" sz="2800" dirty="0" smtClean="0"/>
          </a:p>
          <a:p>
            <a:pPr>
              <a:lnSpc>
                <a:spcPct val="90000"/>
              </a:lnSpc>
            </a:pPr>
            <a:r>
              <a:rPr lang="hu-HU" altLang="hu-HU" sz="2800" dirty="0" err="1" smtClean="0"/>
              <a:t>Does</a:t>
            </a:r>
            <a:r>
              <a:rPr lang="hu-HU" altLang="hu-HU" sz="2800" dirty="0" smtClean="0"/>
              <a:t> </a:t>
            </a:r>
            <a:r>
              <a:rPr lang="hu-HU" altLang="hu-HU" sz="2800" dirty="0" err="1" smtClean="0"/>
              <a:t>not</a:t>
            </a:r>
            <a:r>
              <a:rPr lang="hu-HU" altLang="hu-HU" sz="2800" dirty="0" smtClean="0"/>
              <a:t> </a:t>
            </a:r>
            <a:r>
              <a:rPr lang="hu-HU" altLang="hu-HU" sz="2800" dirty="0" err="1" smtClean="0"/>
              <a:t>preserve</a:t>
            </a:r>
            <a:r>
              <a:rPr lang="hu-HU" altLang="hu-HU" sz="2800" dirty="0" smtClean="0"/>
              <a:t> parallel </a:t>
            </a:r>
            <a:r>
              <a:rPr lang="hu-HU" altLang="hu-HU" sz="2800" dirty="0" err="1" smtClean="0"/>
              <a:t>lines</a:t>
            </a:r>
            <a:endParaRPr lang="en-US" altLang="hu-HU" sz="2800" dirty="0" smtClean="0"/>
          </a:p>
          <a:p>
            <a:pPr>
              <a:lnSpc>
                <a:spcPct val="90000"/>
              </a:lnSpc>
            </a:pPr>
            <a:r>
              <a:rPr lang="hu-HU" altLang="hu-HU" sz="2800" u="sng" dirty="0" err="1" smtClean="0"/>
              <a:t>Euclidean</a:t>
            </a:r>
            <a:r>
              <a:rPr lang="hu-HU" altLang="hu-HU" sz="2800" u="sng" dirty="0" smtClean="0"/>
              <a:t> </a:t>
            </a:r>
            <a:r>
              <a:rPr lang="hu-HU" altLang="hu-HU" sz="2800" u="sng" dirty="0" err="1" smtClean="0"/>
              <a:t>geometry</a:t>
            </a:r>
            <a:r>
              <a:rPr lang="hu-HU" altLang="hu-HU" sz="2800" u="sng" dirty="0" smtClean="0"/>
              <a:t> has a </a:t>
            </a:r>
            <a:r>
              <a:rPr lang="hu-HU" altLang="hu-HU" sz="2800" u="sng" dirty="0" err="1" smtClean="0"/>
              <a:t>hole</a:t>
            </a:r>
            <a:endParaRPr lang="hu-HU" altLang="hu-HU" sz="2800" u="sng" dirty="0" smtClean="0"/>
          </a:p>
        </p:txBody>
      </p:sp>
      <p:sp>
        <p:nvSpPr>
          <p:cNvPr id="7" name="Freeform 19"/>
          <p:cNvSpPr>
            <a:spLocks/>
          </p:cNvSpPr>
          <p:nvPr/>
        </p:nvSpPr>
        <p:spPr bwMode="auto">
          <a:xfrm>
            <a:off x="2303078" y="3872598"/>
            <a:ext cx="935038" cy="72072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0 w 10000"/>
              <a:gd name="T9" fmla="*/ 2147483647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4997"/>
                </a:moveTo>
                <a:lnTo>
                  <a:pt x="7704" y="0"/>
                </a:lnTo>
                <a:lnTo>
                  <a:pt x="10000" y="3984"/>
                </a:lnTo>
                <a:cubicBezTo>
                  <a:pt x="9745" y="5989"/>
                  <a:pt x="9491" y="7995"/>
                  <a:pt x="9236" y="10000"/>
                </a:cubicBezTo>
                <a:lnTo>
                  <a:pt x="0" y="4997"/>
                </a:lnTo>
                <a:close/>
              </a:path>
            </a:pathLst>
          </a:custGeom>
          <a:solidFill>
            <a:schemeClr val="hlink"/>
          </a:solidFill>
          <a:ln w="12700" cap="flat" cmpd="sng">
            <a:solidFill>
              <a:schemeClr val="tx1"/>
            </a:solidFill>
            <a:prstDash val="solid"/>
            <a:round/>
            <a:headEnd/>
            <a:tailEnd/>
          </a:ln>
        </p:spPr>
        <p:txBody>
          <a:bodyPr/>
          <a:lstStyle/>
          <a:p>
            <a:endParaRPr lang="hu-HU"/>
          </a:p>
        </p:txBody>
      </p:sp>
      <p:cxnSp>
        <p:nvCxnSpPr>
          <p:cNvPr id="8" name="Egyenes összekötő 49"/>
          <p:cNvCxnSpPr>
            <a:cxnSpLocks noChangeShapeType="1"/>
          </p:cNvCxnSpPr>
          <p:nvPr/>
        </p:nvCxnSpPr>
        <p:spPr bwMode="auto">
          <a:xfrm flipH="1">
            <a:off x="3096828" y="3585260"/>
            <a:ext cx="215900" cy="1439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Egyenes összekötő 50"/>
          <p:cNvCxnSpPr>
            <a:cxnSpLocks noChangeShapeType="1"/>
          </p:cNvCxnSpPr>
          <p:nvPr/>
        </p:nvCxnSpPr>
        <p:spPr bwMode="auto">
          <a:xfrm flipH="1">
            <a:off x="2158616" y="3656698"/>
            <a:ext cx="1296987" cy="6477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 name="Egyenes összekötő 54"/>
          <p:cNvCxnSpPr>
            <a:cxnSpLocks noChangeShapeType="1"/>
          </p:cNvCxnSpPr>
          <p:nvPr/>
        </p:nvCxnSpPr>
        <p:spPr bwMode="auto">
          <a:xfrm flipH="1" flipV="1">
            <a:off x="1942716" y="4088498"/>
            <a:ext cx="1873250" cy="7921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 name="Egyenes összekötő 58"/>
          <p:cNvCxnSpPr>
            <a:cxnSpLocks noChangeShapeType="1"/>
          </p:cNvCxnSpPr>
          <p:nvPr/>
        </p:nvCxnSpPr>
        <p:spPr bwMode="auto">
          <a:xfrm flipH="1" flipV="1">
            <a:off x="2807903" y="3585260"/>
            <a:ext cx="935038" cy="1295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 name="Rectangle 16"/>
          <p:cNvSpPr>
            <a:spLocks noChangeArrowheads="1"/>
          </p:cNvSpPr>
          <p:nvPr/>
        </p:nvSpPr>
        <p:spPr bwMode="auto">
          <a:xfrm>
            <a:off x="720341" y="3872598"/>
            <a:ext cx="504825" cy="503237"/>
          </a:xfrm>
          <a:prstGeom prst="rect">
            <a:avLst/>
          </a:prstGeom>
          <a:solidFill>
            <a:srgbClr val="00FF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cxnSp>
        <p:nvCxnSpPr>
          <p:cNvPr id="13" name="Egyenes összekötő 18"/>
          <p:cNvCxnSpPr>
            <a:cxnSpLocks noChangeShapeType="1"/>
          </p:cNvCxnSpPr>
          <p:nvPr/>
        </p:nvCxnSpPr>
        <p:spPr bwMode="auto">
          <a:xfrm>
            <a:off x="720341" y="3439210"/>
            <a:ext cx="0" cy="14414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4" name="Egyenes összekötő 19"/>
          <p:cNvCxnSpPr>
            <a:cxnSpLocks noChangeShapeType="1"/>
          </p:cNvCxnSpPr>
          <p:nvPr/>
        </p:nvCxnSpPr>
        <p:spPr bwMode="auto">
          <a:xfrm>
            <a:off x="1223578" y="3439210"/>
            <a:ext cx="0" cy="14414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5" name="Egyenes összekötő 20"/>
          <p:cNvCxnSpPr>
            <a:cxnSpLocks noChangeShapeType="1"/>
          </p:cNvCxnSpPr>
          <p:nvPr/>
        </p:nvCxnSpPr>
        <p:spPr bwMode="auto">
          <a:xfrm>
            <a:off x="331288" y="3872598"/>
            <a:ext cx="12239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6" name="Egyenes összekötő 22"/>
          <p:cNvCxnSpPr>
            <a:cxnSpLocks noChangeShapeType="1"/>
          </p:cNvCxnSpPr>
          <p:nvPr/>
        </p:nvCxnSpPr>
        <p:spPr bwMode="auto">
          <a:xfrm>
            <a:off x="431416" y="4375835"/>
            <a:ext cx="11525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7" name="Line 15"/>
          <p:cNvSpPr>
            <a:spLocks noChangeShapeType="1"/>
          </p:cNvSpPr>
          <p:nvPr/>
        </p:nvSpPr>
        <p:spPr bwMode="auto">
          <a:xfrm>
            <a:off x="1368041" y="4089515"/>
            <a:ext cx="5048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nvGrpSpPr>
          <p:cNvPr id="18" name="Csoportba foglalás 17"/>
          <p:cNvGrpSpPr/>
          <p:nvPr/>
        </p:nvGrpSpPr>
        <p:grpSpPr>
          <a:xfrm>
            <a:off x="203" y="87474"/>
            <a:ext cx="7200031" cy="3031114"/>
            <a:chOff x="0" y="908050"/>
            <a:chExt cx="9144000" cy="5949950"/>
          </a:xfrm>
        </p:grpSpPr>
        <p:pic>
          <p:nvPicPr>
            <p:cNvPr id="19" name="Picture 4" descr="http://budapest.varosom.hu/upload_pic/big/96/356926111121044321__budapest_hosok_tere_oszlopcsarnok_ejjel.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2268538" y="908050"/>
              <a:ext cx="44640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Egyenes összekötő 6"/>
            <p:cNvCxnSpPr>
              <a:cxnSpLocks noChangeShapeType="1"/>
            </p:cNvCxnSpPr>
            <p:nvPr/>
          </p:nvCxnSpPr>
          <p:spPr bwMode="auto">
            <a:xfrm flipH="1" flipV="1">
              <a:off x="0" y="4149725"/>
              <a:ext cx="8101013"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1" name="Egyenes összekötő 9"/>
            <p:cNvCxnSpPr>
              <a:cxnSpLocks noChangeShapeType="1"/>
            </p:cNvCxnSpPr>
            <p:nvPr/>
          </p:nvCxnSpPr>
          <p:spPr bwMode="auto">
            <a:xfrm flipH="1" flipV="1">
              <a:off x="0" y="4149725"/>
              <a:ext cx="5003800"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 name="Egyenes összekötő 31"/>
            <p:cNvCxnSpPr>
              <a:cxnSpLocks noChangeShapeType="1"/>
            </p:cNvCxnSpPr>
            <p:nvPr/>
          </p:nvCxnSpPr>
          <p:spPr bwMode="auto">
            <a:xfrm flipV="1">
              <a:off x="755650" y="4149725"/>
              <a:ext cx="8388350"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3" name="Egyenes összekötő 35"/>
            <p:cNvCxnSpPr>
              <a:cxnSpLocks noChangeShapeType="1"/>
            </p:cNvCxnSpPr>
            <p:nvPr/>
          </p:nvCxnSpPr>
          <p:spPr bwMode="auto">
            <a:xfrm flipV="1">
              <a:off x="3132138" y="4149725"/>
              <a:ext cx="6011862"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4" name="Egyenes összekötő 47"/>
            <p:cNvCxnSpPr>
              <a:cxnSpLocks noChangeShapeType="1"/>
            </p:cNvCxnSpPr>
            <p:nvPr/>
          </p:nvCxnSpPr>
          <p:spPr bwMode="auto">
            <a:xfrm flipH="1">
              <a:off x="0" y="4149725"/>
              <a:ext cx="9144000" cy="0"/>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45875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800424378</TotalTime>
  <Pages>57</Pages>
  <Words>1808</Words>
  <Application>Microsoft Office PowerPoint</Application>
  <PresentationFormat>Diavetítés a képernyőre (16:9 oldalarány)</PresentationFormat>
  <Paragraphs>224</Paragraphs>
  <Slides>20</Slides>
  <Notes>4</Notes>
  <HiddenSlides>0</HiddenSlides>
  <MMClips>1</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Office-téma</vt:lpstr>
      <vt:lpstr>Transformations</vt:lpstr>
      <vt:lpstr>Transformations</vt:lpstr>
      <vt:lpstr>Affine transformations: preserves parallel lines</vt:lpstr>
      <vt:lpstr>2D rotation</vt:lpstr>
      <vt:lpstr>3D translation</vt:lpstr>
      <vt:lpstr>3D scaling</vt:lpstr>
      <vt:lpstr>Rotation around axis d: Rodrigues formula</vt:lpstr>
      <vt:lpstr>Projective geometry</vt:lpstr>
      <vt:lpstr>Perspective</vt:lpstr>
      <vt:lpstr>Euclidean  Projective plane</vt:lpstr>
      <vt:lpstr>Analytic geometry of the projective plane</vt:lpstr>
      <vt:lpstr>Homogenous coordinates</vt:lpstr>
      <vt:lpstr>Parametric equation of the Projective Line</vt:lpstr>
      <vt:lpstr>Implicit equation of the line</vt:lpstr>
      <vt:lpstr>Projective space with homogeneous coordinates</vt:lpstr>
      <vt:lpstr>Homogeneous linear transformations</vt:lpstr>
      <vt:lpstr>Properties of homogeneous linear transformations</vt:lpstr>
      <vt:lpstr>Invertible transformations: planes to planes</vt:lpstr>
      <vt:lpstr>Central projection</vt:lpstr>
      <vt:lpstr>Wrap-around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214</cp:revision>
  <cp:lastPrinted>1999-09-28T13:54:05Z</cp:lastPrinted>
  <dcterms:created xsi:type="dcterms:W3CDTF">1998-09-12T20:31:14Z</dcterms:created>
  <dcterms:modified xsi:type="dcterms:W3CDTF">2021-03-02T16:04:00Z</dcterms:modified>
</cp:coreProperties>
</file>