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1"/>
  </p:notesMasterIdLst>
  <p:handoutMasterIdLst>
    <p:handoutMasterId r:id="rId22"/>
  </p:handoutMasterIdLst>
  <p:sldIdLst>
    <p:sldId id="342" r:id="rId2"/>
    <p:sldId id="376" r:id="rId3"/>
    <p:sldId id="409" r:id="rId4"/>
    <p:sldId id="377" r:id="rId5"/>
    <p:sldId id="452" r:id="rId6"/>
    <p:sldId id="462" r:id="rId7"/>
    <p:sldId id="380" r:id="rId8"/>
    <p:sldId id="453" r:id="rId9"/>
    <p:sldId id="407" r:id="rId10"/>
    <p:sldId id="348" r:id="rId11"/>
    <p:sldId id="460" r:id="rId12"/>
    <p:sldId id="454" r:id="rId13"/>
    <p:sldId id="455" r:id="rId14"/>
    <p:sldId id="463" r:id="rId15"/>
    <p:sldId id="387" r:id="rId16"/>
    <p:sldId id="457" r:id="rId17"/>
    <p:sldId id="461" r:id="rId18"/>
    <p:sldId id="406" r:id="rId19"/>
    <p:sldId id="459" r:id="rId20"/>
  </p:sldIdLst>
  <p:sldSz cx="9144000" cy="6858000" type="screen4x3"/>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FF"/>
    <a:srgbClr val="FF4F4F"/>
    <a:srgbClr val="000000"/>
    <a:srgbClr val="F608C3"/>
    <a:srgbClr val="C96DD3"/>
    <a:srgbClr val="BCBC00"/>
    <a:srgbClr val="66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p:cViewPr varScale="1">
        <p:scale>
          <a:sx n="88" d="100"/>
          <a:sy n="88" d="100"/>
        </p:scale>
        <p:origin x="1306" y="53"/>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69" y="67"/>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885825" y="739775"/>
            <a:ext cx="4876800"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7240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87413" y="739775"/>
            <a:ext cx="48736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Ray-tracing</a:t>
            </a:r>
            <a:r>
              <a:rPr lang="en-US" altLang="en-US" sz="1000" baseline="0" noProof="0" dirty="0" smtClean="0"/>
              <a:t> is a fundamental algorithm to render 3D scenes in a realistic way. It is the basis of many photorealistic rendering methods and are used extensively in movie production rendering.</a:t>
            </a:r>
            <a:endParaRPr lang="en-US" altLang="en-US" sz="1000"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87413" y="739775"/>
            <a:ext cx="48736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On the top level, ray tracing rendering visits pixels one by one. For every pixel, the virtual camera has a point on its window (in real space we have the user and the screen; in virtual world one of the user’s eye is the virtual eye and the display surface is a rectangle). The origin of primary rays is always the eye position. The direction of a ray is from the eye to the center of the pixel on the window rectangle, which is calculated by the </a:t>
            </a:r>
            <a:r>
              <a:rPr lang="en-US" altLang="en-US" sz="1000" dirty="0" err="1" smtClean="0"/>
              <a:t>GetRay</a:t>
            </a:r>
            <a:r>
              <a:rPr lang="en-US" altLang="en-US" sz="1000" dirty="0" smtClean="0"/>
              <a:t> function. With this ray, function </a:t>
            </a:r>
            <a:r>
              <a:rPr lang="hu-HU" altLang="en-US" sz="1000" b="1" dirty="0" smtClean="0"/>
              <a:t>t</a:t>
            </a:r>
            <a:r>
              <a:rPr lang="en-US" altLang="en-US" sz="1000" b="1" dirty="0" smtClean="0"/>
              <a:t>race </a:t>
            </a:r>
            <a:r>
              <a:rPr lang="en-US" altLang="en-US" sz="1000" dirty="0" smtClean="0"/>
              <a:t>is called, which computes the radiance transferred back by this ray (i.e. the radiance of the point hit by this ray in the opposite of the ray direction). The radiance on the wavelengths of </a:t>
            </a:r>
            <a:r>
              <a:rPr lang="en-US" altLang="en-US" sz="1000" dirty="0" err="1" smtClean="0"/>
              <a:t>r,g,b</a:t>
            </a:r>
            <a:r>
              <a:rPr lang="en-US" altLang="en-US" sz="1000" dirty="0" smtClean="0"/>
              <a:t> is written into the current physical pixel. </a:t>
            </a:r>
            <a:endParaRPr lang="hu-HU" alt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xfrm>
            <a:off x="887413" y="739775"/>
            <a:ext cx="4873625" cy="3656013"/>
          </a:xfrm>
          <a:ln/>
        </p:spPr>
      </p:sp>
      <p:sp>
        <p:nvSpPr>
          <p:cNvPr id="6553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To implement the </a:t>
            </a:r>
            <a:r>
              <a:rPr lang="en-US" altLang="en-US" sz="1000" noProof="0" dirty="0" err="1" smtClean="0"/>
              <a:t>GetRay</a:t>
            </a:r>
            <a:r>
              <a:rPr lang="en-US" altLang="en-US" sz="1000" noProof="0" dirty="0" smtClean="0"/>
              <a:t> function, the virtual camera should be defined in the virtual space. The user’s location is specified by the position vector called </a:t>
            </a:r>
            <a:r>
              <a:rPr lang="en-US" altLang="en-US" sz="1000" b="1" noProof="0" dirty="0" smtClean="0"/>
              <a:t>eye</a:t>
            </a:r>
            <a:r>
              <a:rPr lang="en-US" altLang="en-US" sz="1000" noProof="0" dirty="0" smtClean="0"/>
              <a:t>. The display surface is represented by a 2D rectangle in the virtual world coordinates. The center of this rectangle is specified by the </a:t>
            </a:r>
            <a:r>
              <a:rPr lang="en-US" altLang="en-US" sz="1000" b="1" noProof="0" dirty="0" err="1" smtClean="0"/>
              <a:t>lookat</a:t>
            </a:r>
            <a:r>
              <a:rPr lang="en-US" altLang="en-US" sz="1000" noProof="0" dirty="0" smtClean="0"/>
              <a:t> point, and its orientation and size are defined by two vectors. </a:t>
            </a:r>
            <a:r>
              <a:rPr lang="en-US" altLang="en-US" sz="1000" b="1" noProof="0" dirty="0" smtClean="0"/>
              <a:t>Right</a:t>
            </a:r>
            <a:r>
              <a:rPr lang="en-US" altLang="en-US" sz="1000" noProof="0" dirty="0" smtClean="0"/>
              <a:t> points from the center of the window to the right edge, </a:t>
            </a:r>
            <a:r>
              <a:rPr lang="en-US" altLang="en-US" sz="1000" b="1" noProof="0" dirty="0" smtClean="0"/>
              <a:t>up</a:t>
            </a:r>
            <a:r>
              <a:rPr lang="en-US" altLang="en-US" sz="1000" noProof="0" dirty="0" smtClean="0"/>
              <a:t> from the center to the top edge. Any</a:t>
            </a:r>
            <a:r>
              <a:rPr lang="en-US" altLang="en-US" sz="1000" baseline="0" noProof="0" dirty="0" smtClean="0"/>
              <a:t> point on the window can be obtained as going to the center called </a:t>
            </a:r>
            <a:r>
              <a:rPr lang="en-US" altLang="en-US" sz="1000" baseline="0" noProof="0" dirty="0" err="1" smtClean="0"/>
              <a:t>lookat</a:t>
            </a:r>
            <a:r>
              <a:rPr lang="en-US" altLang="en-US" sz="1000" baseline="0" noProof="0" dirty="0" smtClean="0"/>
              <a:t> and then applying the combination of right and up where the combination parameters alpha and beta are in [-1,1], which are the normalized screen space coordinates. Physical pixels are mapped to normalized screen coordinates using the XM, YM screen resolutions. </a:t>
            </a:r>
            <a:endParaRPr lang="en-US" altLang="en-US" sz="1000" noProof="0" dirty="0" smtClean="0"/>
          </a:p>
          <a:p>
            <a:r>
              <a:rPr lang="en-US" altLang="en-US" sz="1000" noProof="0" dirty="0" smtClean="0"/>
              <a:t>If the resolution of the target image is XM x YM, then the center of pixel (X,Y) in world coordinates is </a:t>
            </a:r>
            <a:r>
              <a:rPr lang="en-US" altLang="en-US" sz="1000" b="1" i="1" noProof="0" dirty="0" smtClean="0"/>
              <a:t>p</a:t>
            </a:r>
            <a:r>
              <a:rPr lang="en-US" altLang="en-US" sz="1000" noProof="0" dirty="0" smtClean="0"/>
              <a:t> = </a:t>
            </a:r>
            <a:r>
              <a:rPr lang="en-US" altLang="en-US" sz="1000" b="1" noProof="0" dirty="0" err="1" smtClean="0"/>
              <a:t>lookat</a:t>
            </a:r>
            <a:r>
              <a:rPr lang="en-US" altLang="en-US" sz="1000" noProof="0" dirty="0" smtClean="0"/>
              <a:t> + (2</a:t>
            </a:r>
            <a:r>
              <a:rPr lang="en-US" altLang="en-US" sz="1000" i="1" noProof="0" dirty="0" smtClean="0">
                <a:sym typeface="Symbol" pitchFamily="18" charset="2"/>
              </a:rPr>
              <a:t>X/XM</a:t>
            </a:r>
            <a:r>
              <a:rPr lang="en-US" altLang="en-US" sz="1000" noProof="0" dirty="0" smtClean="0">
                <a:sym typeface="Symbol" pitchFamily="18" charset="2"/>
              </a:rPr>
              <a:t>-1)</a:t>
            </a:r>
            <a:r>
              <a:rPr lang="en-US" altLang="en-US" sz="1000" i="1" noProof="0" dirty="0" smtClean="0">
                <a:sym typeface="Symbol" pitchFamily="18" charset="2"/>
              </a:rPr>
              <a:t></a:t>
            </a:r>
            <a:r>
              <a:rPr lang="en-US" altLang="en-US" sz="1000" b="1" noProof="0" dirty="0" smtClean="0"/>
              <a:t>right </a:t>
            </a:r>
            <a:r>
              <a:rPr lang="en-US" altLang="en-US" sz="1000" noProof="0" dirty="0" smtClean="0"/>
              <a:t>+ (2</a:t>
            </a:r>
            <a:r>
              <a:rPr lang="en-US" altLang="en-US" sz="1000" i="1" noProof="0" dirty="0" smtClean="0">
                <a:sym typeface="Symbol" pitchFamily="18" charset="2"/>
              </a:rPr>
              <a:t>Y/YM</a:t>
            </a:r>
            <a:r>
              <a:rPr lang="en-US" altLang="en-US" sz="1000" noProof="0" dirty="0" smtClean="0">
                <a:sym typeface="Symbol" pitchFamily="18" charset="2"/>
              </a:rPr>
              <a:t>-1)</a:t>
            </a:r>
            <a:r>
              <a:rPr lang="en-US" altLang="en-US" sz="1000" i="1" noProof="0" dirty="0" smtClean="0">
                <a:sym typeface="Symbol" pitchFamily="18" charset="2"/>
              </a:rPr>
              <a:t></a:t>
            </a:r>
            <a:r>
              <a:rPr lang="en-US" altLang="en-US" sz="1000" b="1" noProof="0" dirty="0" smtClean="0"/>
              <a:t>up.</a:t>
            </a:r>
          </a:p>
          <a:p>
            <a:endParaRPr lang="hu-HU"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87413" y="739775"/>
            <a:ext cx="48736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a:t>
            </a:r>
            <a:r>
              <a:rPr lang="en-US" altLang="en-US" sz="1000" b="1" dirty="0" smtClean="0"/>
              <a:t>trace</a:t>
            </a:r>
            <a:r>
              <a:rPr lang="en-US" altLang="en-US" sz="1000" dirty="0" smtClean="0"/>
              <a:t> function gets the ray that involves its origin and direction vectors. First we compute the intersection that is in front of the eye and is closest to the eye. The already implemented solution is </a:t>
            </a:r>
            <a:r>
              <a:rPr lang="en-US" altLang="en-US" sz="1000" b="1" dirty="0" err="1" smtClean="0"/>
              <a:t>firstIntersect</a:t>
            </a:r>
            <a:r>
              <a:rPr lang="en-US" altLang="en-US" sz="1000" dirty="0" smtClean="0"/>
              <a:t>. This function indicates with a negative value if there is no intersection. In this case, trace returns with the radiance of the ambient illumination.</a:t>
            </a:r>
          </a:p>
          <a:p>
            <a:r>
              <a:rPr lang="en-US" altLang="en-US" sz="1000" dirty="0" smtClean="0"/>
              <a:t>If some surface is seen, trace computes the contribution of the abstract light sources. To check the visibility of a particular light source, a ray, called </a:t>
            </a:r>
            <a:r>
              <a:rPr lang="en-US" altLang="en-US" sz="1000" b="1" dirty="0" smtClean="0"/>
              <a:t>shadow ray</a:t>
            </a:r>
            <a:r>
              <a:rPr lang="en-US" altLang="en-US" sz="1000" dirty="0" smtClean="0"/>
              <a:t>, is sent from the shaded point towards the light source. If this ray intersects an object and this intersection is closer than the light source, the object occludes the light source so this point is in shadow. Note that the start of the shadow ray is pushed a little in the direction of the surface</a:t>
            </a:r>
            <a:r>
              <a:rPr lang="en-US" altLang="en-US" sz="1000" baseline="0" dirty="0" smtClean="0"/>
              <a:t> normal N in order to avoid situations when numerical inaccuracies result in a intersection with the identified surface with not zero but some small positive ray parameter. This would produce ugly black dots on the surface as shown by the figure.</a:t>
            </a:r>
            <a:endParaRPr lang="en-US" alt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87413" y="739775"/>
            <a:ext cx="4873625" cy="3656013"/>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To simulate also smooth surfaces responsible for mirroring and light refraction, the local illumination model should be extended. When the surface visible from the eye is identified, we calculate the radiance as the contribution from abstract light sources in case of rough</a:t>
            </a:r>
            <a:r>
              <a:rPr lang="en-US" altLang="en-US" sz="1000" baseline="0" noProof="0" dirty="0" smtClean="0"/>
              <a:t> surfaces. However, for optically smooth surfaces, </a:t>
            </a:r>
            <a:r>
              <a:rPr lang="en-US" altLang="en-US" sz="1000" noProof="0" dirty="0" smtClean="0"/>
              <a:t>the reflection of the radiance from the ideal reflection direction is computed, and for transparent objects, the refraction of the radiance coming from the ideal refraction direction is added. According physics, the scaling factors of the radiance values are the Fresnel and 1-Fresnel for reflection and refraction, respectively. However, we do not always insist on physical precision so may use other scaling factors that are set by an artist and not computed as the Fresnel function. </a:t>
            </a:r>
          </a:p>
          <a:p>
            <a:r>
              <a:rPr lang="en-US" altLang="en-US" sz="1000" noProof="0" dirty="0" smtClean="0"/>
              <a:t>This equation expresses the radiance of a surface point in a given direction as the function of the direct light sources and the radiance coming from the ideal reflection and refraction directions. The question is how these extra terms can be computed. </a:t>
            </a:r>
          </a:p>
          <a:p>
            <a:r>
              <a:rPr lang="en-US" altLang="en-US" sz="1000" noProof="0" dirty="0" smtClean="0"/>
              <a:t>Let us recognize, that the computation of the radiance delivered back by reflection and refraction rays is essentially the same computation what we are doing right now, just the ray origin and direction should be altered. So the solution of this problem is a recursive function. </a:t>
            </a:r>
          </a:p>
          <a:p>
            <a:endParaRPr lang="en-US" altLang="en-US" sz="1000" noProof="0" dirty="0" smtClean="0"/>
          </a:p>
          <a:p>
            <a:endParaRPr lang="en-US" altLang="en-US" sz="1000"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87413" y="739775"/>
            <a:ext cx="48736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a:t>
            </a:r>
            <a:r>
              <a:rPr lang="en-US" altLang="en-US" sz="1000" b="1" dirty="0" smtClean="0"/>
              <a:t>trace</a:t>
            </a:r>
            <a:r>
              <a:rPr lang="en-US" altLang="en-US" sz="1000" dirty="0" smtClean="0"/>
              <a:t> function gets the ray that involves its origin and direction vectors. First we compute the intersection that is in front of the eye and is closest to the eye. The already implemented solution is </a:t>
            </a:r>
            <a:r>
              <a:rPr lang="en-US" altLang="en-US" sz="1000" b="1" dirty="0" err="1" smtClean="0"/>
              <a:t>firstIntersect</a:t>
            </a:r>
            <a:r>
              <a:rPr lang="en-US" altLang="en-US" sz="1000" dirty="0" smtClean="0"/>
              <a:t>. This function indicates with a negative value if there is no intersection. In this case, trace returns with the radiance of the ambient illumination.</a:t>
            </a:r>
          </a:p>
          <a:p>
            <a:r>
              <a:rPr lang="en-US" altLang="en-US" sz="1000" dirty="0" smtClean="0"/>
              <a:t>If a rough surface is seen, trace computes the contribution of the abstract light sources, for which we implemented the </a:t>
            </a:r>
            <a:r>
              <a:rPr lang="en-US" altLang="en-US" sz="1000" b="1" dirty="0" err="1" smtClean="0"/>
              <a:t>DirectLight</a:t>
            </a:r>
            <a:r>
              <a:rPr lang="en-US" altLang="en-US" sz="1000" b="1" dirty="0" smtClean="0"/>
              <a:t> </a:t>
            </a:r>
            <a:r>
              <a:rPr lang="en-US" altLang="en-US" sz="1000" dirty="0" smtClean="0"/>
              <a:t>function. </a:t>
            </a:r>
          </a:p>
          <a:p>
            <a:r>
              <a:rPr lang="en-US" altLang="en-US" sz="1000" dirty="0" smtClean="0"/>
              <a:t>If the surface is smooth and is ideally </a:t>
            </a:r>
            <a:r>
              <a:rPr lang="en-US" altLang="en-US" sz="1000" dirty="0" err="1" smtClean="0"/>
              <a:t>reflecti</a:t>
            </a:r>
            <a:r>
              <a:rPr lang="hu-HU" altLang="en-US" sz="1000" dirty="0" err="1" smtClean="0"/>
              <a:t>ve</a:t>
            </a:r>
            <a:r>
              <a:rPr lang="en-US" altLang="en-US" sz="1000" dirty="0" smtClean="0"/>
              <a:t>, then the reflection direction is computed with the already implemented </a:t>
            </a:r>
            <a:r>
              <a:rPr lang="en-US" altLang="en-US" sz="1000" b="1" dirty="0" smtClean="0"/>
              <a:t>reflect</a:t>
            </a:r>
            <a:r>
              <a:rPr lang="en-US" altLang="en-US" sz="1000" dirty="0" smtClean="0"/>
              <a:t> function and the trace function is called recursively to compute the radiance of reflection direction. The same is done for the refraction direction if the surface is refractive.</a:t>
            </a:r>
            <a:endParaRPr lang="hu-HU" alt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noProof="0" dirty="0" smtClean="0"/>
              <a:t>Recursion is a dangerous operation if we cannot make sure that it stops. Assume, for example, that this ellipsoid is made of glass. The ray is refracted into the glass and there can be infinite number of reflections on the internal surface. So our program will surely crash with a stack overflow error. We should limit the recursion depth for any price. This is possible with depth parameter d, which is incremented in each recursive call. If depth is greater than the limit, additional calculations are terminated.</a:t>
            </a:r>
          </a:p>
          <a:p>
            <a:endParaRPr lang="en-US" dirty="0"/>
          </a:p>
        </p:txBody>
      </p:sp>
    </p:spTree>
    <p:extLst>
      <p:ext uri="{BB962C8B-B14F-4D97-AF65-F5344CB8AC3E}">
        <p14:creationId xmlns:p14="http://schemas.microsoft.com/office/powerpoint/2010/main" val="20451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87413" y="739775"/>
            <a:ext cx="48736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Ray tracing is an elegant algorithm, the</a:t>
            </a:r>
            <a:r>
              <a:rPr lang="en-US" altLang="en-US" sz="1000" baseline="0" dirty="0" smtClean="0"/>
              <a:t> implementation fits just a business card, but can render rough surfaces, reflective and refractive objects, and shadows.</a:t>
            </a:r>
            <a:endParaRPr lang="en-US" altLang="en-US"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a:xfrm>
            <a:off x="887413" y="739775"/>
            <a:ext cx="4873625" cy="3656013"/>
          </a:xfrm>
          <a:ln/>
        </p:spPr>
      </p:sp>
      <p:sp>
        <p:nvSpPr>
          <p:cNvPr id="7373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Object oriented decomposition identifies the objects representing the problem. These objects are defined in an abstract way by specifying what operations can be executed on these elements. </a:t>
            </a:r>
          </a:p>
          <a:p>
            <a:r>
              <a:rPr lang="en-US" altLang="en-US" sz="1000" noProof="0" dirty="0" smtClean="0"/>
              <a:t>The virtual</a:t>
            </a:r>
            <a:r>
              <a:rPr lang="en-US" altLang="en-US" sz="1000" baseline="0" noProof="0" dirty="0" smtClean="0"/>
              <a:t> world is represented by the Scene class. A Scene can be built and rendered, which in turn requires the ability to trace a ray in the scene, which should find the first intersection with </a:t>
            </a:r>
            <a:r>
              <a:rPr lang="en-US" altLang="en-US" sz="1000" baseline="0" noProof="0" dirty="0" err="1" smtClean="0"/>
              <a:t>firstIntersect</a:t>
            </a:r>
            <a:r>
              <a:rPr lang="en-US" altLang="en-US" sz="1000" baseline="0" noProof="0" dirty="0" smtClean="0"/>
              <a:t>. Ambient light intensity La is a data member of the Scene. The Scene has embedded objects like the Camera and Light sources. The camera serves the rendering algorithm with its </a:t>
            </a:r>
            <a:r>
              <a:rPr lang="en-US" altLang="en-US" sz="1000" baseline="0" noProof="0" dirty="0" err="1" smtClean="0"/>
              <a:t>getRay</a:t>
            </a:r>
            <a:r>
              <a:rPr lang="en-US" altLang="en-US" sz="1000" baseline="0" noProof="0" dirty="0" smtClean="0"/>
              <a:t> member function. The Scene is also a collection of </a:t>
            </a:r>
            <a:r>
              <a:rPr lang="en-US" altLang="en-US" sz="1000" baseline="0" noProof="0" dirty="0" err="1" smtClean="0"/>
              <a:t>Intersectable</a:t>
            </a:r>
            <a:r>
              <a:rPr lang="en-US" altLang="en-US" sz="1000" baseline="0" noProof="0" dirty="0" smtClean="0"/>
              <a:t> objects. </a:t>
            </a:r>
            <a:r>
              <a:rPr lang="en-US" altLang="en-US" sz="1000" baseline="0" noProof="0" dirty="0" err="1" smtClean="0"/>
              <a:t>Intersectable</a:t>
            </a:r>
            <a:r>
              <a:rPr lang="en-US" altLang="en-US" sz="1000" baseline="0" noProof="0" dirty="0" smtClean="0"/>
              <a:t> is an abstract base class, so this is a heterogeneous collection. Any </a:t>
            </a:r>
            <a:r>
              <a:rPr lang="en-US" altLang="en-US" sz="1000" baseline="0" noProof="0" dirty="0" err="1" smtClean="0"/>
              <a:t>intersectable</a:t>
            </a:r>
            <a:r>
              <a:rPr lang="en-US" altLang="en-US" sz="1000" baseline="0" noProof="0" dirty="0" smtClean="0"/>
              <a:t> can be associated with a Material containing all possible material properties. </a:t>
            </a:r>
            <a:r>
              <a:rPr lang="en-US" altLang="en-US" sz="1000" baseline="0" noProof="0" dirty="0" err="1" smtClean="0"/>
              <a:t>Intersectable</a:t>
            </a:r>
            <a:r>
              <a:rPr lang="en-US" altLang="en-US" sz="1000" baseline="0" noProof="0" dirty="0" smtClean="0"/>
              <a:t> has a pure virtual function called intersect. </a:t>
            </a:r>
          </a:p>
          <a:p>
            <a:r>
              <a:rPr lang="en-US" altLang="en-US" sz="1000" baseline="0" noProof="0" dirty="0" smtClean="0"/>
              <a:t>Specific geometric object types can be included in this virtual world by deriving their type from the general </a:t>
            </a:r>
            <a:r>
              <a:rPr lang="en-US" altLang="en-US" sz="1000" baseline="0" noProof="0" dirty="0" err="1" smtClean="0"/>
              <a:t>Intersectable</a:t>
            </a:r>
            <a:r>
              <a:rPr lang="en-US" altLang="en-US" sz="1000" baseline="0" noProof="0" dirty="0" smtClean="0"/>
              <a:t> and implementing the intersect method.</a:t>
            </a:r>
            <a:endParaRPr lang="en-US" altLang="en-US" sz="1000" noProof="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87413" y="739775"/>
            <a:ext cx="48736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In rendering, first the surface visible through a</a:t>
            </a:r>
            <a:r>
              <a:rPr lang="en-US" altLang="en-US" sz="1000" baseline="0" noProof="0" dirty="0" smtClean="0"/>
              <a:t> pixel should be determined by computing the first intersection of the surfaces and the half line starting at the eye position and going in the direction of the pixel. </a:t>
            </a:r>
            <a:r>
              <a:rPr lang="en-US" altLang="en-US" sz="1000" noProof="0" dirty="0" smtClean="0"/>
              <a:t>In local illumination rendering, having identified the surface visible in a pixel, we have to compute the reflected radiance due to the direct illumination</a:t>
            </a:r>
            <a:r>
              <a:rPr lang="en-US" altLang="en-US" sz="1000" baseline="0" noProof="0" dirty="0" smtClean="0"/>
              <a:t> </a:t>
            </a:r>
            <a:r>
              <a:rPr lang="en-US" altLang="en-US" sz="1000" noProof="0" dirty="0" smtClean="0"/>
              <a:t>of the light sources. We prefer abstract light sources for the sake of simplicity</a:t>
            </a:r>
            <a:r>
              <a:rPr lang="en-US" altLang="en-US" sz="1000" baseline="0" noProof="0" dirty="0" smtClean="0"/>
              <a:t> since a</a:t>
            </a:r>
            <a:r>
              <a:rPr lang="en-US" altLang="en-US" sz="1000" noProof="0" dirty="0" smtClean="0"/>
              <a:t>n abstract light source may illuminate a point just from a single direction. The intensity provided by the light source at the point is multiplied by the BRDF and the geometry term (cosine of the angle between the surface normal and the illumination direction). The intensity provided by the light source is zero if the light source is not visible from the shaded point. The visibility</a:t>
            </a:r>
            <a:r>
              <a:rPr lang="en-US" altLang="en-US" sz="1000" baseline="0" noProof="0" dirty="0" smtClean="0"/>
              <a:t> of light sources from the shaded point can be determined by sending a ray from here in the direction of the light source and checking whether or not this ray intersects any surface before reaching the light source.</a:t>
            </a:r>
            <a:endParaRPr lang="en-US" altLang="en-US" sz="1000" noProof="0" dirty="0" smtClean="0"/>
          </a:p>
          <a:p>
            <a:r>
              <a:rPr lang="en-US" altLang="en-US" sz="1000" noProof="0" dirty="0" smtClean="0"/>
              <a:t>For directional sources, the intensity and the direction are the same everywhere. For point sources, the direction is from the source to the shaded point and the intensity</a:t>
            </a:r>
            <a:r>
              <a:rPr lang="en-US" altLang="en-US" sz="1000" baseline="0" noProof="0" dirty="0" smtClean="0"/>
              <a:t> </a:t>
            </a:r>
            <a:r>
              <a:rPr lang="en-US" altLang="en-US" sz="1000" noProof="0" dirty="0" smtClean="0"/>
              <a:t>decreases with the square of the distance. </a:t>
            </a:r>
          </a:p>
          <a:p>
            <a:endParaRPr lang="en-US" altLang="en-US" dirty="0" smtClean="0"/>
          </a:p>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87413" y="739775"/>
            <a:ext cx="48736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The BRDF times the geometry factor equals to the following expression for diffuse + </a:t>
            </a:r>
            <a:r>
              <a:rPr lang="en-US" altLang="en-US" sz="1000" noProof="0" dirty="0" err="1" smtClean="0"/>
              <a:t>Phong-Blinn</a:t>
            </a:r>
            <a:r>
              <a:rPr lang="en-US" altLang="en-US" sz="1000" noProof="0" dirty="0" smtClean="0"/>
              <a:t> type materials. Here we use different product symbols for different data types; * for spectra, </a:t>
            </a:r>
            <a:r>
              <a:rPr lang="en-US" altLang="en-US" sz="1000" noProof="0" dirty="0" smtClean="0">
                <a:sym typeface="Symbol" pitchFamily="18" charset="2"/>
              </a:rPr>
              <a:t> for multiplying with a scalar, and  for the dot product of two vectors. The plus sign</a:t>
            </a:r>
            <a:r>
              <a:rPr lang="en-US" altLang="en-US" sz="1000" baseline="0" noProof="0" dirty="0" smtClean="0">
                <a:sym typeface="Symbol" pitchFamily="18" charset="2"/>
              </a:rPr>
              <a:t> in the superscript indicates that negative dot products are replaced by zero since this corresponds to the situation when the considered object occludes the given point from the light source.</a:t>
            </a:r>
            <a:endParaRPr lang="en-US" altLang="en-US" sz="1000" noProof="0" dirty="0" smtClean="0"/>
          </a:p>
          <a:p>
            <a:endParaRPr lang="en-US" altLang="en-US"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87413" y="739775"/>
            <a:ext cx="48736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In the local illumination model</a:t>
            </a:r>
            <a:r>
              <a:rPr lang="hu-HU" altLang="en-US" sz="1000" dirty="0" smtClean="0"/>
              <a:t>,</a:t>
            </a:r>
            <a:r>
              <a:rPr lang="en-US" altLang="en-US" sz="1000" dirty="0" smtClean="0"/>
              <a:t> all surfaces that are not directly visible from the light sources are completely back. However, this is against everyday experience when some light indirectly illuminates even hidden regions as well. So, </a:t>
            </a:r>
            <a:r>
              <a:rPr lang="hu-HU" altLang="en-US" sz="1000" dirty="0" smtClean="0"/>
              <a:t>w</a:t>
            </a:r>
            <a:r>
              <a:rPr lang="en-US" altLang="en-US" sz="1000" dirty="0" smtClean="0"/>
              <a:t>e add an ambient term to the reflected radiance, where the intensity is uniform everywhere and in all directions, and the ambient reflection </a:t>
            </a:r>
            <a:r>
              <a:rPr lang="en-US" altLang="en-US" sz="1000" dirty="0" err="1" smtClean="0"/>
              <a:t>k_a</a:t>
            </a:r>
            <a:r>
              <a:rPr lang="en-US" altLang="en-US" sz="1000" dirty="0" smtClean="0"/>
              <a:t> is a material property (</a:t>
            </a:r>
            <a:r>
              <a:rPr lang="hu-HU" altLang="en-US" sz="1000" dirty="0" err="1" smtClean="0"/>
              <a:t>if</a:t>
            </a:r>
            <a:r>
              <a:rPr lang="hu-HU" altLang="en-US" sz="1000" dirty="0" smtClean="0"/>
              <a:t> a </a:t>
            </a:r>
            <a:r>
              <a:rPr lang="en-US" altLang="en-US" sz="1000" dirty="0" smtClean="0"/>
              <a:t>physically accurate model is applied, </a:t>
            </a:r>
            <a:r>
              <a:rPr lang="en-US" altLang="en-US" sz="1000" dirty="0" err="1" smtClean="0"/>
              <a:t>k_a</a:t>
            </a:r>
            <a:r>
              <a:rPr lang="en-US" altLang="en-US" sz="1000" dirty="0" smtClean="0"/>
              <a:t> = </a:t>
            </a:r>
            <a:r>
              <a:rPr lang="en-US" altLang="en-US" sz="1000" dirty="0" err="1" smtClean="0"/>
              <a:t>k_d</a:t>
            </a:r>
            <a:r>
              <a:rPr lang="hu-HU" altLang="en-US" sz="1000" dirty="0" smtClean="0"/>
              <a:t> </a:t>
            </a:r>
            <a:r>
              <a:rPr lang="en-US" altLang="en-US" sz="1000" dirty="0" smtClean="0"/>
              <a:t>*</a:t>
            </a:r>
            <a:r>
              <a:rPr lang="hu-HU" altLang="en-US" sz="1000" baseline="0" dirty="0" smtClean="0"/>
              <a:t> </a:t>
            </a:r>
            <a:r>
              <a:rPr lang="en-US" altLang="en-US" sz="1000" dirty="0" smtClean="0"/>
              <a:t>pi).</a:t>
            </a:r>
          </a:p>
          <a:p>
            <a:r>
              <a:rPr lang="en-US" altLang="en-US" sz="1000" dirty="0" smtClean="0"/>
              <a:t>Note, however, that adding the ambient term is a very crude approximation of true indirect lighting, which can be obtained by global illumination algorithms (upper right image).</a:t>
            </a:r>
            <a:endParaRPr lang="hu-HU" altLang="en-US" sz="1000" dirty="0" smtClean="0"/>
          </a:p>
          <a:p>
            <a:endParaRPr lang="hu-HU" alt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87413" y="739775"/>
            <a:ext cx="4873625" cy="3656013"/>
          </a:xfrm>
          <a:ln/>
        </p:spPr>
      </p:sp>
      <p:sp>
        <p:nvSpPr>
          <p:cNvPr id="57347" name="Rectangle 3"/>
          <p:cNvSpPr>
            <a:spLocks noGrp="1" noChangeArrowheads="1"/>
          </p:cNvSpPr>
          <p:nvPr>
            <p:ph type="body" idx="1"/>
          </p:nvPr>
        </p:nvSpPr>
        <p:spPr>
          <a:xfrm>
            <a:off x="659929" y="4648200"/>
            <a:ext cx="532859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A fundamental operation of ray tracing is the identification of the surface point hit by a ray. A ray is defined by its start and direction. When transparent objects are also considered, it is useful to store whether the ray is inside some object or outside in the air</a:t>
            </a:r>
            <a:r>
              <a:rPr lang="en-US" altLang="en-US" sz="1000" baseline="0" noProof="0" dirty="0" smtClean="0"/>
              <a:t> since the index of refraction should be dealt with accordingly. </a:t>
            </a:r>
            <a:endParaRPr lang="en-US" altLang="en-US" sz="1000" noProof="0" dirty="0" smtClean="0"/>
          </a:p>
          <a:p>
            <a:r>
              <a:rPr lang="en-US" altLang="en-US" sz="1000" noProof="0" dirty="0" smtClean="0"/>
              <a:t>The ray may be a primary ray originating at the eye and passing through the pixel, or</a:t>
            </a:r>
            <a:r>
              <a:rPr lang="en-US" altLang="en-US" sz="1000" baseline="0" noProof="0" dirty="0" smtClean="0"/>
              <a:t> </a:t>
            </a:r>
            <a:r>
              <a:rPr lang="en-US" altLang="en-US" sz="1000" noProof="0" dirty="0" smtClean="0"/>
              <a:t>it can be a shadow ray originating at the shaded point and going towards the light source, or even a secondary ray that also originates in the shaded point but goes into either the reflection or the refraction direction. The intersection with this ray is on the ray, thus it satisfies the </a:t>
            </a:r>
            <a:r>
              <a:rPr lang="en-US" altLang="en-US" sz="1000" b="1" noProof="0" dirty="0" smtClean="0"/>
              <a:t>ray equation</a:t>
            </a:r>
            <a:r>
              <a:rPr lang="en-US" altLang="en-US" sz="1000" noProof="0" dirty="0" smtClean="0"/>
              <a:t>, ray(t)=start + </a:t>
            </a:r>
            <a:r>
              <a:rPr lang="en-US" altLang="en-US" sz="1000" noProof="0" dirty="0" err="1" smtClean="0"/>
              <a:t>dir</a:t>
            </a:r>
            <a:r>
              <a:rPr lang="en-US" altLang="en-US" sz="1000" i="1" noProof="0" dirty="0" smtClean="0"/>
              <a:t>·</a:t>
            </a:r>
            <a:r>
              <a:rPr lang="en-US" altLang="en-US" sz="1000" baseline="0" noProof="0" dirty="0" smtClean="0"/>
              <a:t> </a:t>
            </a:r>
            <a:r>
              <a:rPr lang="en-US" altLang="en-US" sz="1000" noProof="0" dirty="0" smtClean="0"/>
              <a:t>t for some POSITIVE </a:t>
            </a:r>
            <a:r>
              <a:rPr lang="en-US" altLang="en-US" sz="1000" b="1" noProof="0" dirty="0" smtClean="0"/>
              <a:t>ray parameter </a:t>
            </a:r>
            <a:r>
              <a:rPr lang="en-US" altLang="en-US" sz="1000" noProof="0" dirty="0" smtClean="0"/>
              <a:t>t, and at the same time, it is also on the visible object, so point ray(t) also satisfies the equation of the surface. By</a:t>
            </a:r>
            <a:r>
              <a:rPr lang="en-US" altLang="en-US" sz="1000" baseline="0" noProof="0" dirty="0" smtClean="0"/>
              <a:t> emphasizing the constraint of positive ray parameters, we have a half line or restrict the visible objects to those that are in front of the eye. </a:t>
            </a:r>
            <a:r>
              <a:rPr lang="en-US" altLang="en-US" sz="1000" noProof="0" dirty="0" smtClean="0"/>
              <a:t>A ray may intersect more than one surface, when we need to obtain the intersection of minimal positive ray parameter since this is the closest surface that occludes others. Function </a:t>
            </a:r>
            <a:r>
              <a:rPr lang="en-US" altLang="en-US" sz="1000" b="1" noProof="0" dirty="0" err="1" smtClean="0"/>
              <a:t>firstIntersect</a:t>
            </a:r>
            <a:r>
              <a:rPr lang="en-US" altLang="en-US" sz="1000" noProof="0" dirty="0" smtClean="0"/>
              <a:t> finds this point by trying to intersect every surface with function Intersect and always keeping the minimum, positive ray parameter t. This implementation assumes that the existence of objects’ intersect function that returns a hit structure.</a:t>
            </a:r>
          </a:p>
          <a:p>
            <a:r>
              <a:rPr lang="en-US" altLang="en-US" sz="1000" noProof="0" dirty="0" smtClean="0"/>
              <a:t>This hit</a:t>
            </a:r>
            <a:r>
              <a:rPr lang="en-US" altLang="en-US" sz="1000" baseline="0" noProof="0" dirty="0" smtClean="0"/>
              <a:t> structure contains the ray parameter of the intersection or a</a:t>
            </a:r>
            <a:r>
              <a:rPr lang="en-US" altLang="en-US" sz="1000" noProof="0" dirty="0" smtClean="0"/>
              <a:t> negative value when there is no intersection. In addition to the ray parameter t, the hit structure also stores the </a:t>
            </a:r>
            <a:r>
              <a:rPr lang="en-US" altLang="en-US" sz="1000" b="1" noProof="0" dirty="0" smtClean="0"/>
              <a:t>position</a:t>
            </a:r>
            <a:r>
              <a:rPr lang="en-US" altLang="en-US" sz="1000" baseline="0" noProof="0" dirty="0" smtClean="0"/>
              <a:t> of the intersection in the virtual world, and the </a:t>
            </a:r>
            <a:r>
              <a:rPr lang="en-US" altLang="en-US" sz="1000" b="1" baseline="0" noProof="0" dirty="0" smtClean="0"/>
              <a:t>normal</a:t>
            </a:r>
            <a:r>
              <a:rPr lang="en-US" altLang="en-US" sz="1000" baseline="0" noProof="0" dirty="0" smtClean="0"/>
              <a:t> and the material properties of the surface at the intersection point.</a:t>
            </a:r>
            <a:r>
              <a:rPr lang="en-US" altLang="en-US" sz="1000" noProof="0" dirty="0" smtClean="0"/>
              <a:t> So, intersection calculation should also determine the normal vector of the surface at the intersection point. Recall</a:t>
            </a:r>
            <a:r>
              <a:rPr lang="en-US" altLang="en-US" sz="1000" baseline="0" noProof="0" dirty="0" smtClean="0"/>
              <a:t> when we established formulas and implemented functions for the reflection or refraction direction computation, we assumed that the surface normal points towards the incoming ray, so the dot product of the ray direction and the surface normal is negative. To make sure that it always happens, it is worth checking this condition and flipping the surface normal if needed.</a:t>
            </a:r>
            <a:endParaRPr lang="en-US" altLang="en-US" sz="1000"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87413" y="739775"/>
            <a:ext cx="48736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implementation of function </a:t>
            </a:r>
            <a:r>
              <a:rPr lang="en-US" altLang="en-US" sz="1000" b="1" i="0" dirty="0" smtClean="0"/>
              <a:t>intersect</a:t>
            </a:r>
            <a:r>
              <a:rPr lang="en-US" altLang="en-US" sz="1000" dirty="0" smtClean="0"/>
              <a:t> depends on the actual type of the surface, since it means the inclusion of the ray equation into the particular equation of the surface. The first example is the sphere. Substituting the ray equation into the equation of the sphere and taking advantage of the </a:t>
            </a:r>
            <a:r>
              <a:rPr lang="en-US" altLang="en-US" sz="1000" dirty="0" err="1" smtClean="0"/>
              <a:t>distributivity</a:t>
            </a:r>
            <a:r>
              <a:rPr lang="en-US" altLang="en-US" sz="1000" dirty="0" smtClean="0"/>
              <a:t> of the scalar product, we can establish a second order equation for unknown ray parameter t. A second order equation may have zero, one or two real roots (complex roots have no physical meaning here), which correspond to the cases when the ray does not intersect the sphere, the ray is tangent to the sphere, and when the ray intersects the sphere in two points, entering then leaning it. From the existing roots, we need the smallest positive one.</a:t>
            </a:r>
          </a:p>
          <a:p>
            <a:r>
              <a:rPr lang="en-US" altLang="en-US" sz="1000" dirty="0" smtClean="0"/>
              <a:t>Recall that we also need the surface normal at the intersection point. For a sphere, the normal is parallel to the vector pointing from the center to the surface point. It can be normalized, i.e. turned to a unit vector, by dividing by its length, which equals to the radius of the sphere.</a:t>
            </a:r>
          </a:p>
          <a:p>
            <a:endParaRPr lang="hu-HU" altLang="en-US" sz="10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887413" y="739775"/>
            <a:ext cx="4873625" cy="3656013"/>
          </a:xfrm>
        </p:spPr>
      </p:sp>
      <p:sp>
        <p:nvSpPr>
          <p:cNvPr id="3" name="Jegyzetek helye 2"/>
          <p:cNvSpPr>
            <a:spLocks noGrp="1"/>
          </p:cNvSpPr>
          <p:nvPr>
            <p:ph type="body" idx="1"/>
          </p:nvPr>
        </p:nvSpPr>
        <p:spPr/>
        <p:txBody>
          <a:bodyPr/>
          <a:lstStyle/>
          <a:p>
            <a:r>
              <a:rPr lang="en-US" sz="1000" dirty="0" smtClean="0"/>
              <a:t>On the implementation level, the abstract definition of an object that can be rendered with ray tracing is provided</a:t>
            </a:r>
            <a:r>
              <a:rPr lang="en-US" sz="1000" baseline="0" dirty="0" smtClean="0"/>
              <a:t> by the </a:t>
            </a:r>
            <a:r>
              <a:rPr lang="en-US" sz="1000" baseline="0" dirty="0" err="1" smtClean="0"/>
              <a:t>Intersectable</a:t>
            </a:r>
            <a:r>
              <a:rPr lang="en-US" sz="1000" baseline="0" dirty="0" smtClean="0"/>
              <a:t> </a:t>
            </a:r>
            <a:r>
              <a:rPr lang="en-US" sz="1000" baseline="0" dirty="0" err="1" smtClean="0"/>
              <a:t>struct</a:t>
            </a:r>
            <a:r>
              <a:rPr lang="en-US" sz="1000" baseline="0" dirty="0" smtClean="0"/>
              <a:t>, which has material properties and an abstract function intersect that is supposed to compute the intersection of the ray and this surface. The intersect function can be given a real body if we know the equation of the surface. Therefore, specific types are inherited from the general abstract base class. Here, we present the Sphere inherited from </a:t>
            </a:r>
            <a:r>
              <a:rPr lang="en-US" sz="1000" baseline="0" dirty="0" err="1" smtClean="0"/>
              <a:t>Intersectable</a:t>
            </a:r>
            <a:r>
              <a:rPr lang="en-US" sz="1000" baseline="0" dirty="0" smtClean="0"/>
              <a:t>. The sphere has particular parameters like the center and the radius, and the intersection with a ray can be implemented.</a:t>
            </a:r>
            <a:endParaRPr lang="en-US" sz="1000" dirty="0"/>
          </a:p>
        </p:txBody>
      </p:sp>
    </p:spTree>
    <p:extLst>
      <p:ext uri="{BB962C8B-B14F-4D97-AF65-F5344CB8AC3E}">
        <p14:creationId xmlns:p14="http://schemas.microsoft.com/office/powerpoint/2010/main" val="325612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87413" y="739775"/>
            <a:ext cx="4873625" cy="3656013"/>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equation of the sphere is an example of a more general category</a:t>
            </a:r>
            <a:r>
              <a:rPr lang="hu-HU" altLang="en-US" sz="1000" baseline="0" dirty="0" smtClean="0"/>
              <a:t> of</a:t>
            </a:r>
            <a:r>
              <a:rPr lang="en-US" altLang="en-US" sz="1000" dirty="0" smtClean="0"/>
              <a:t> the implicit surfaces that are defined by an implicit equation of the </a:t>
            </a:r>
            <a:r>
              <a:rPr lang="en-US" altLang="en-US" sz="1000" dirty="0" err="1" smtClean="0"/>
              <a:t>x,y,z</a:t>
            </a:r>
            <a:r>
              <a:rPr lang="en-US" altLang="en-US" sz="1000" dirty="0" smtClean="0"/>
              <a:t> Cartesian coordinates o</a:t>
            </a:r>
            <a:r>
              <a:rPr lang="hu-HU" altLang="en-US" sz="1000" dirty="0" smtClean="0"/>
              <a:t>r</a:t>
            </a:r>
            <a:r>
              <a:rPr lang="en-US" altLang="en-US" sz="1000" dirty="0" smtClean="0"/>
              <a:t> the position vectors r of surface points. Substituting the ray equation into this equation, we obtain a single, usually non-linear equation for the single unknown, the ray parameter t. Having solved this equation, we can substitute the ray parameter t* into the equation of the ray to find the intersection point. </a:t>
            </a:r>
          </a:p>
          <a:p>
            <a:r>
              <a:rPr lang="en-US" altLang="en-US" sz="1000" dirty="0" smtClean="0"/>
              <a:t>The normal vector of the surface can be obtained by computing the gradient at the intersection point. To prove it, let us express the surface around the intersection point as a Taylor approximation. f(x*,y*,z*) becomes zero since the intersection point is also on the surface. What we get is a linear equation of form n\</a:t>
            </a:r>
            <a:r>
              <a:rPr lang="en-US" altLang="en-US" sz="1000" dirty="0" err="1" smtClean="0"/>
              <a:t>cdot</a:t>
            </a:r>
            <a:r>
              <a:rPr lang="en-US" altLang="en-US" sz="1000" dirty="0" smtClean="0"/>
              <a:t>(r – r0) = 0, which is the equation of the plane, where n=grad f.</a:t>
            </a:r>
          </a:p>
          <a:p>
            <a:r>
              <a:rPr lang="en-US" altLang="en-US" sz="1000" dirty="0" smtClean="0"/>
              <a:t>So, the gradient is the normal vector of the plane that approximates the surface locally in the intersection point.</a:t>
            </a:r>
            <a:endParaRPr lang="hu-HU" alt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87413" y="739775"/>
            <a:ext cx="4873625" cy="3656013"/>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The triangle is the most important primitive because we often use it to approximate arbitrary surfaces. So effective ray-triangle intersection algorithms are still in the focus of research. Now, we present a very simple solution. </a:t>
            </a:r>
          </a:p>
          <a:p>
            <a:r>
              <a:rPr lang="en-US" altLang="en-US" sz="1000" noProof="0" dirty="0" smtClean="0"/>
              <a:t>The algorithm consists of two steps, first the intersection with the plane of the triangle is found, then we determine whether or not the ray-plane intersection point is inside the triangle. Suppose that the triangle is given by its vertices r1, r2, r3. The equation of its plane is n\</a:t>
            </a:r>
            <a:r>
              <a:rPr lang="en-US" altLang="en-US" sz="1000" noProof="0" dirty="0" err="1" smtClean="0"/>
              <a:t>cdot</a:t>
            </a:r>
            <a:r>
              <a:rPr lang="en-US" altLang="en-US" sz="1000" noProof="0" dirty="0" smtClean="0"/>
              <a:t>(r-r0)=0 where n is the normal vector and r0 is a point of the plane. Position vector r0 can be any of the three vertices and normal vector n can be computed as the cross product of edge vectors r2-r1 and r3-r1. Substituting the ray equation into this linear equation, we get a linear equation for t, which can be solved. If t is negative, the intersection is behind the eye, so it must be ignored. The positive t is substituted back to the ray equation giving p as the intersection with the plane.</a:t>
            </a:r>
          </a:p>
          <a:p>
            <a:r>
              <a:rPr lang="en-US" altLang="en-US" sz="1000" noProof="0" dirty="0" smtClean="0"/>
              <a:t>Now we should determine whether p is inside the triangle. An edge line separates the plane into two half planes, a “good”  one (this is the left one if the edge vector points from r1 to r2) that contains the triangle, as</a:t>
            </a:r>
            <a:r>
              <a:rPr lang="en-US" altLang="en-US" sz="1000" baseline="0" noProof="0" dirty="0" smtClean="0"/>
              <a:t> well as</a:t>
            </a:r>
            <a:r>
              <a:rPr lang="en-US" altLang="en-US" sz="1000" noProof="0" dirty="0" smtClean="0"/>
              <a:t> the third vertex and a “bad” one that contains nothing. Point p must be on the good side, i.e. where the third vertex is located. Points on the left and right with respect to edge r1 to r2 can be separated using the properties of the cross product. </a:t>
            </a:r>
          </a:p>
          <a:p>
            <a:r>
              <a:rPr lang="en-US" altLang="en-US" sz="1000" noProof="0" dirty="0" smtClean="0"/>
              <a:t>Assuming that we look at the plane from above, (</a:t>
            </a:r>
            <a:r>
              <a:rPr lang="en-US" altLang="en-US" sz="1000" b="1" noProof="0" dirty="0" smtClean="0"/>
              <a:t>r2</a:t>
            </a:r>
            <a:r>
              <a:rPr lang="en-US" altLang="en-US" sz="1000" noProof="0" dirty="0" smtClean="0"/>
              <a:t> - </a:t>
            </a:r>
            <a:r>
              <a:rPr lang="en-US" altLang="en-US" sz="1000" b="1" noProof="0" dirty="0" smtClean="0"/>
              <a:t>r1</a:t>
            </a:r>
            <a:r>
              <a:rPr lang="en-US" altLang="en-US" sz="1000" noProof="0" dirty="0" smtClean="0"/>
              <a:t>) </a:t>
            </a:r>
            <a:r>
              <a:rPr lang="en-US" altLang="en-US" sz="1000" b="1" noProof="0" dirty="0" smtClean="0">
                <a:sym typeface="Symbol" pitchFamily="18" charset="2"/>
              </a:rPr>
              <a:t></a:t>
            </a:r>
            <a:r>
              <a:rPr lang="en-US" altLang="en-US" sz="1000" noProof="0" dirty="0" smtClean="0"/>
              <a:t> (</a:t>
            </a:r>
            <a:r>
              <a:rPr lang="en-US" altLang="en-US" sz="1000" b="1" noProof="0" dirty="0" smtClean="0"/>
              <a:t>p</a:t>
            </a:r>
            <a:r>
              <a:rPr lang="en-US" altLang="en-US" sz="1000" noProof="0" dirty="0" smtClean="0"/>
              <a:t> - </a:t>
            </a:r>
            <a:r>
              <a:rPr lang="en-US" altLang="en-US" sz="1000" b="1" noProof="0" dirty="0" smtClean="0"/>
              <a:t>r1)</a:t>
            </a:r>
            <a:r>
              <a:rPr lang="en-US" altLang="en-US" sz="1000" noProof="0" dirty="0" smtClean="0"/>
              <a:t> will point towards us if p is on the left, and it will point down if p is on the right.</a:t>
            </a:r>
          </a:p>
          <a:p>
            <a:r>
              <a:rPr lang="en-US" altLang="en-US" sz="1000" noProof="0" dirty="0" smtClean="0"/>
              <a:t>As </a:t>
            </a:r>
            <a:r>
              <a:rPr lang="en-US" altLang="en-US" sz="1000" b="1" noProof="0" dirty="0" smtClean="0"/>
              <a:t>n</a:t>
            </a:r>
            <a:r>
              <a:rPr lang="en-US" altLang="en-US" sz="1000" noProof="0" dirty="0" smtClean="0"/>
              <a:t> = (</a:t>
            </a:r>
            <a:r>
              <a:rPr lang="en-US" altLang="en-US" sz="1000" b="1" noProof="0" dirty="0" smtClean="0"/>
              <a:t>r2</a:t>
            </a:r>
            <a:r>
              <a:rPr lang="en-US" altLang="en-US" sz="1000" noProof="0" dirty="0" smtClean="0"/>
              <a:t> - </a:t>
            </a:r>
            <a:r>
              <a:rPr lang="en-US" altLang="en-US" sz="1000" b="1" noProof="0" dirty="0" smtClean="0"/>
              <a:t>r1</a:t>
            </a:r>
            <a:r>
              <a:rPr lang="en-US" altLang="en-US" sz="1000" noProof="0" dirty="0" smtClean="0"/>
              <a:t>) </a:t>
            </a:r>
            <a:r>
              <a:rPr lang="en-US" altLang="en-US" sz="1000" b="1" noProof="0" dirty="0" smtClean="0">
                <a:sym typeface="Symbol" pitchFamily="18" charset="2"/>
              </a:rPr>
              <a:t></a:t>
            </a:r>
            <a:r>
              <a:rPr lang="en-US" altLang="en-US" sz="1000" noProof="0" dirty="0" smtClean="0"/>
              <a:t> (</a:t>
            </a:r>
            <a:r>
              <a:rPr lang="en-US" altLang="en-US" sz="1000" b="1" noProof="0" dirty="0" smtClean="0"/>
              <a:t>r3</a:t>
            </a:r>
            <a:r>
              <a:rPr lang="en-US" altLang="en-US" sz="1000" noProof="0" dirty="0" smtClean="0"/>
              <a:t> - </a:t>
            </a:r>
            <a:r>
              <a:rPr lang="en-US" altLang="en-US" sz="1000" b="1" noProof="0" dirty="0" smtClean="0"/>
              <a:t>r1</a:t>
            </a:r>
            <a:r>
              <a:rPr lang="en-US" altLang="en-US" sz="1000" noProof="0" dirty="0" smtClean="0"/>
              <a:t>) points towards us, we can check whether (</a:t>
            </a:r>
            <a:r>
              <a:rPr lang="en-US" altLang="en-US" sz="1000" b="1" noProof="0" dirty="0" smtClean="0"/>
              <a:t>r2</a:t>
            </a:r>
            <a:r>
              <a:rPr lang="en-US" altLang="en-US" sz="1000" noProof="0" dirty="0" smtClean="0"/>
              <a:t> - </a:t>
            </a:r>
            <a:r>
              <a:rPr lang="en-US" altLang="en-US" sz="1000" b="1" noProof="0" dirty="0" smtClean="0"/>
              <a:t>r1</a:t>
            </a:r>
            <a:r>
              <a:rPr lang="en-US" altLang="en-US" sz="1000" noProof="0" dirty="0" smtClean="0"/>
              <a:t>) </a:t>
            </a:r>
            <a:r>
              <a:rPr lang="en-US" altLang="en-US" sz="1000" b="1" noProof="0" dirty="0" smtClean="0">
                <a:sym typeface="Symbol" pitchFamily="18" charset="2"/>
              </a:rPr>
              <a:t></a:t>
            </a:r>
            <a:r>
              <a:rPr lang="en-US" altLang="en-US" sz="1000" noProof="0" dirty="0" smtClean="0"/>
              <a:t> (</a:t>
            </a:r>
            <a:r>
              <a:rPr lang="en-US" altLang="en-US" sz="1000" b="1" noProof="0" dirty="0" smtClean="0"/>
              <a:t>p</a:t>
            </a:r>
            <a:r>
              <a:rPr lang="en-US" altLang="en-US" sz="1000" noProof="0" dirty="0" smtClean="0"/>
              <a:t> - </a:t>
            </a:r>
            <a:r>
              <a:rPr lang="en-US" altLang="en-US" sz="1000" b="1" noProof="0" dirty="0" smtClean="0"/>
              <a:t>r1)</a:t>
            </a:r>
            <a:r>
              <a:rPr lang="en-US" altLang="en-US" sz="1000" noProof="0" dirty="0" smtClean="0"/>
              <a:t> has the same direction by computing their dot product and checking if the result is positive (the dot product of two vectors point into the same direction is positive, the dot product of two oppositely pointing vectors is negative). A single inequality states that the point is on the good side with respect to a given edge vector. If this condition is met for all three edge vectors, the point is inside the triangle.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4/19/2022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4/19/2022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4/19/2022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t>4/19/2022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t>4/19/2022</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t>4/19/2022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t>4/19/2022</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t>4/19/2022</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t>4/19/2022</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t>4/19/2022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t>4/19/2022</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t>4/19/2022</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3DPrograms/GrafikaHazi/Programs/Lamp/bin/Skeleton.ex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notesSlide" Target="../notesSlides/notesSlide13.xml"/><Relationship Id="rId7" Type="http://schemas.openxmlformats.org/officeDocument/2006/relationships/image" Target="../media/image2.wmf"/><Relationship Id="rId12"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hyperlink" Target="file:///C:\3dprogramok\GrafikaHazi\Programs\Raytrace\Skeleton.sl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file:///C:\3dprogramok\GrafikaHazi\Programs\RaytraceGPU\Skeleton.sl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2.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oleObject" Target="../embeddings/oleObject4.bin"/><Relationship Id="rId5" Type="http://schemas.openxmlformats.org/officeDocument/2006/relationships/image" Target="../media/image2.wmf"/><Relationship Id="rId10"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2286000"/>
            <a:ext cx="7772400" cy="1143000"/>
          </a:xfrm>
        </p:spPr>
        <p:txBody>
          <a:bodyPr>
            <a:normAutofit/>
          </a:bodyPr>
          <a:lstStyle/>
          <a:p>
            <a:pPr>
              <a:defRPr/>
            </a:pPr>
            <a:r>
              <a:rPr lang="hu-HU" b="1" dirty="0" err="1" smtClean="0">
                <a:solidFill>
                  <a:srgbClr val="FF0000"/>
                </a:solidFill>
              </a:rPr>
              <a:t>Ray-tracing</a:t>
            </a:r>
            <a:endParaRPr lang="hu-HU" dirty="0" smtClean="0">
              <a:solidFill>
                <a:srgbClr val="FF0000"/>
              </a:solidFill>
            </a:endParaRPr>
          </a:p>
        </p:txBody>
      </p:sp>
      <p:sp>
        <p:nvSpPr>
          <p:cNvPr id="21507" name="Rectangle 3"/>
          <p:cNvSpPr>
            <a:spLocks noGrp="1" noChangeArrowheads="1"/>
          </p:cNvSpPr>
          <p:nvPr>
            <p:ph type="subTitle" idx="1"/>
          </p:nvPr>
        </p:nvSpPr>
        <p:spPr>
          <a:xfrm>
            <a:off x="1371600" y="4191000"/>
            <a:ext cx="6400800" cy="1752600"/>
          </a:xfrm>
        </p:spPr>
        <p:txBody>
          <a:bodyPr/>
          <a:lstStyle/>
          <a:p>
            <a:r>
              <a:rPr lang="hu-HU" altLang="en-US" smtClean="0"/>
              <a:t>Szirmay-Kalos László</a:t>
            </a:r>
          </a:p>
        </p:txBody>
      </p:sp>
      <p:sp>
        <p:nvSpPr>
          <p:cNvPr id="4" name="Téglalap 3"/>
          <p:cNvSpPr/>
          <p:nvPr/>
        </p:nvSpPr>
        <p:spPr>
          <a:xfrm>
            <a:off x="251520" y="404664"/>
            <a:ext cx="4464496" cy="1200329"/>
          </a:xfrm>
          <a:prstGeom prst="rect">
            <a:avLst/>
          </a:prstGeom>
          <a:ln>
            <a:solidFill>
              <a:schemeClr val="tx1"/>
            </a:solidFill>
          </a:ln>
        </p:spPr>
        <p:txBody>
          <a:bodyPr wrap="square">
            <a:spAutoFit/>
          </a:bodyPr>
          <a:lstStyle/>
          <a:p>
            <a:r>
              <a:rPr lang="en-US" dirty="0" smtClean="0">
                <a:latin typeface="+mn-lt"/>
              </a:rPr>
              <a:t>“</a:t>
            </a:r>
            <a:r>
              <a:rPr lang="en-US" i="1" dirty="0">
                <a:latin typeface="+mn-lt"/>
              </a:rPr>
              <a:t>As technology advances, the rendering time remains constant</a:t>
            </a:r>
            <a:r>
              <a:rPr lang="en-US" dirty="0">
                <a:latin typeface="+mn-lt"/>
              </a:rPr>
              <a:t>.”</a:t>
            </a:r>
          </a:p>
          <a:p>
            <a:pPr algn="r"/>
            <a:r>
              <a:rPr lang="en-US" i="1" dirty="0" smtClean="0">
                <a:latin typeface="+mn-lt"/>
              </a:rPr>
              <a:t>Jim </a:t>
            </a:r>
            <a:r>
              <a:rPr lang="en-US" i="1" dirty="0" err="1">
                <a:latin typeface="+mn-lt"/>
              </a:rPr>
              <a:t>Blinn</a:t>
            </a:r>
            <a:r>
              <a:rPr lang="en-US" i="1" dirty="0">
                <a:latin typeface="+mn-lt"/>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215" y="4293096"/>
            <a:ext cx="2485281" cy="248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4213" y="116632"/>
            <a:ext cx="7772400" cy="1143000"/>
          </a:xfrm>
        </p:spPr>
        <p:txBody>
          <a:bodyPr/>
          <a:lstStyle/>
          <a:p>
            <a:pPr>
              <a:defRPr/>
            </a:pPr>
            <a:r>
              <a:rPr lang="hu-HU" dirty="0" err="1" smtClean="0">
                <a:solidFill>
                  <a:srgbClr val="FF0000"/>
                </a:solidFill>
              </a:rPr>
              <a:t>Triangle</a:t>
            </a:r>
            <a:endParaRPr lang="hu-HU" dirty="0" smtClean="0">
              <a:solidFill>
                <a:srgbClr val="FF0000"/>
              </a:solidFill>
            </a:endParaRPr>
          </a:p>
        </p:txBody>
      </p:sp>
      <mc:AlternateContent xmlns:mc="http://schemas.openxmlformats.org/markup-compatibility/2006">
        <mc:Choice xmlns:a14="http://schemas.microsoft.com/office/drawing/2010/main" Requires="a14">
          <p:sp>
            <p:nvSpPr>
              <p:cNvPr id="28688" name="Text Box 18"/>
              <p:cNvSpPr txBox="1">
                <a:spLocks noChangeArrowheads="1"/>
              </p:cNvSpPr>
              <p:nvPr/>
            </p:nvSpPr>
            <p:spPr bwMode="auto">
              <a:xfrm>
                <a:off x="6015483" y="5397202"/>
                <a:ext cx="2574744" cy="830997"/>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Surface</a:t>
                </a:r>
                <a:r>
                  <a:rPr lang="hu-HU" altLang="en-US" dirty="0" smtClean="0">
                    <a:latin typeface="+mn-lt"/>
                  </a:rPr>
                  <a:t> </a:t>
                </a:r>
                <a:r>
                  <a:rPr lang="hu-HU" altLang="en-US" dirty="0" err="1" smtClean="0">
                    <a:latin typeface="+mn-lt"/>
                  </a:rPr>
                  <a:t>normal</a:t>
                </a:r>
                <a:r>
                  <a:rPr lang="hu-HU" altLang="en-US" dirty="0" smtClean="0">
                    <a:latin typeface="+mn-lt"/>
                  </a:rPr>
                  <a:t>: </a:t>
                </a:r>
                <a14:m>
                  <m:oMath xmlns:m="http://schemas.openxmlformats.org/officeDocument/2006/math">
                    <m:r>
                      <a:rPr lang="hu-HU" altLang="en-US" b="1" i="1" dirty="0" smtClean="0">
                        <a:latin typeface="Cambria Math" panose="02040503050406030204" pitchFamily="18" charset="0"/>
                      </a:rPr>
                      <m:t>𝒏</m:t>
                    </m:r>
                  </m:oMath>
                </a14:m>
                <a:endParaRPr lang="hu-HU" altLang="en-US" b="1" dirty="0"/>
              </a:p>
              <a:p>
                <a:r>
                  <a:rPr lang="hu-HU" altLang="en-US" dirty="0" err="1">
                    <a:latin typeface="+mn-lt"/>
                  </a:rPr>
                  <a:t>o</a:t>
                </a:r>
                <a:r>
                  <a:rPr lang="hu-HU" altLang="en-US" dirty="0" err="1" smtClean="0">
                    <a:latin typeface="+mn-lt"/>
                  </a:rPr>
                  <a:t>r</a:t>
                </a:r>
                <a:r>
                  <a:rPr lang="hu-HU" altLang="en-US" dirty="0" smtClean="0">
                    <a:latin typeface="+mn-lt"/>
                  </a:rPr>
                  <a:t> </a:t>
                </a:r>
                <a:r>
                  <a:rPr lang="hu-HU" altLang="en-US" dirty="0" err="1" smtClean="0">
                    <a:latin typeface="+mn-lt"/>
                  </a:rPr>
                  <a:t>shading</a:t>
                </a:r>
                <a:r>
                  <a:rPr lang="hu-HU" altLang="en-US" dirty="0" smtClean="0">
                    <a:latin typeface="+mn-lt"/>
                  </a:rPr>
                  <a:t> </a:t>
                </a:r>
                <a:r>
                  <a:rPr lang="hu-HU" altLang="en-US" dirty="0" err="1" smtClean="0">
                    <a:latin typeface="+mn-lt"/>
                  </a:rPr>
                  <a:t>normals</a:t>
                </a:r>
                <a:endParaRPr lang="hu-HU" altLang="en-US" dirty="0">
                  <a:latin typeface="+mn-lt"/>
                </a:endParaRPr>
              </a:p>
            </p:txBody>
          </p:sp>
        </mc:Choice>
        <mc:Fallback>
          <p:sp>
            <p:nvSpPr>
              <p:cNvPr id="28688" name="Text Box 18"/>
              <p:cNvSpPr txBox="1">
                <a:spLocks noRot="1" noChangeAspect="1" noMove="1" noResize="1" noEditPoints="1" noAdjustHandles="1" noChangeArrowheads="1" noChangeShapeType="1" noTextEdit="1"/>
              </p:cNvSpPr>
              <p:nvPr/>
            </p:nvSpPr>
            <p:spPr bwMode="auto">
              <a:xfrm>
                <a:off x="6015483" y="5397202"/>
                <a:ext cx="2574744" cy="830997"/>
              </a:xfrm>
              <a:prstGeom prst="rect">
                <a:avLst/>
              </a:prstGeom>
              <a:blipFill>
                <a:blip r:embed="rId3"/>
                <a:stretch>
                  <a:fillRect l="-3538" t="-5036" r="-2123" b="-14388"/>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2" name="Line 5"/>
          <p:cNvSpPr>
            <a:spLocks noChangeShapeType="1"/>
          </p:cNvSpPr>
          <p:nvPr/>
        </p:nvSpPr>
        <p:spPr bwMode="auto">
          <a:xfrm flipH="1">
            <a:off x="1327253" y="2171833"/>
            <a:ext cx="2579687" cy="674687"/>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Freeform 6"/>
          <p:cNvSpPr>
            <a:spLocks/>
          </p:cNvSpPr>
          <p:nvPr/>
        </p:nvSpPr>
        <p:spPr bwMode="auto">
          <a:xfrm>
            <a:off x="6223606" y="1793113"/>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mc:Choice xmlns:a14="http://schemas.microsoft.com/office/drawing/2010/main" Requires="a14">
          <p:sp>
            <p:nvSpPr>
              <p:cNvPr id="34" name="Text Box 8"/>
              <p:cNvSpPr txBox="1">
                <a:spLocks noChangeArrowheads="1"/>
              </p:cNvSpPr>
              <p:nvPr/>
            </p:nvSpPr>
            <p:spPr bwMode="auto">
              <a:xfrm>
                <a:off x="267897" y="4873803"/>
                <a:ext cx="5881867" cy="172354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en-US" sz="1000" dirty="0"/>
              </a:p>
              <a:p>
                <a:r>
                  <a:rPr lang="hu-HU" altLang="en-US" dirty="0">
                    <a:latin typeface="+mn-lt"/>
                  </a:rPr>
                  <a:t>2. A metszéspont a háromszögön belül van-e?</a:t>
                </a:r>
              </a:p>
              <a:p>
                <a:r>
                  <a:rPr lang="hu-HU" altLang="en-US" dirty="0"/>
                  <a:t>	</a:t>
                </a:r>
                <a14:m>
                  <m:oMath xmlns:m="http://schemas.openxmlformats.org/officeDocument/2006/math">
                    <m:r>
                      <a:rPr lang="hu-HU" altLang="en-US" i="1" dirty="0" smtClean="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a:p>
                <a:r>
                  <a:rPr lang="hu-HU" altLang="en-US" dirty="0"/>
                  <a:t>	</a:t>
                </a:r>
                <a14:m>
                  <m:oMath xmlns:m="http://schemas.openxmlformats.org/officeDocument/2006/math">
                    <m:r>
                      <a:rPr lang="hu-HU" altLang="en-US" i="1" dirty="0" smtClean="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a:p>
                <a:r>
                  <a:rPr lang="hu-HU" altLang="en-US" dirty="0"/>
                  <a:t>	</a:t>
                </a:r>
                <a14:m>
                  <m:oMath xmlns:m="http://schemas.openxmlformats.org/officeDocument/2006/math">
                    <m:r>
                      <a:rPr lang="hu-HU" altLang="en-US" i="1" dirty="0" smtClean="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p:txBody>
          </p:sp>
        </mc:Choice>
        <mc:Fallback>
          <p:sp>
            <p:nvSpPr>
              <p:cNvPr id="34" name="Text Box 8"/>
              <p:cNvSpPr txBox="1">
                <a:spLocks noRot="1" noChangeAspect="1" noMove="1" noResize="1" noEditPoints="1" noAdjustHandles="1" noChangeArrowheads="1" noChangeShapeType="1" noTextEdit="1"/>
              </p:cNvSpPr>
              <p:nvPr/>
            </p:nvSpPr>
            <p:spPr bwMode="auto">
              <a:xfrm>
                <a:off x="267897" y="4873803"/>
                <a:ext cx="5881867" cy="1723549"/>
              </a:xfrm>
              <a:prstGeom prst="rect">
                <a:avLst/>
              </a:prstGeom>
              <a:blipFill>
                <a:blip r:embed="rId4"/>
                <a:stretch>
                  <a:fillRect l="-1658" r="-518" b="-46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5" name="Rectangle 9"/>
              <p:cNvSpPr>
                <a:spLocks noChangeArrowheads="1"/>
              </p:cNvSpPr>
              <p:nvPr/>
            </p:nvSpPr>
            <p:spPr bwMode="auto">
              <a:xfrm>
                <a:off x="107504" y="3282055"/>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𝟏</m:t>
                      </m:r>
                    </m:oMath>
                  </m:oMathPara>
                </a14:m>
                <a:endParaRPr lang="hu-HU" altLang="en-US" b="1" dirty="0"/>
              </a:p>
            </p:txBody>
          </p:sp>
        </mc:Choice>
        <mc:Fallback>
          <p:sp>
            <p:nvSpPr>
              <p:cNvPr id="35" name="Rectangle 9"/>
              <p:cNvSpPr>
                <a:spLocks noRot="1" noChangeAspect="1" noMove="1" noResize="1" noEditPoints="1" noAdjustHandles="1" noChangeArrowheads="1" noChangeShapeType="1" noTextEdit="1"/>
              </p:cNvSpPr>
              <p:nvPr/>
            </p:nvSpPr>
            <p:spPr bwMode="auto">
              <a:xfrm>
                <a:off x="107504" y="3282055"/>
                <a:ext cx="611065"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6" name="Rectangle 10"/>
              <p:cNvSpPr>
                <a:spLocks noChangeArrowheads="1"/>
              </p:cNvSpPr>
              <p:nvPr/>
            </p:nvSpPr>
            <p:spPr bwMode="auto">
              <a:xfrm>
                <a:off x="5671118" y="3399383"/>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m:t>
                      </m:r>
                      <m:r>
                        <a:rPr lang="hu-HU" altLang="en-US" b="1" i="1" dirty="0" smtClean="0">
                          <a:latin typeface="Cambria Math"/>
                        </a:rPr>
                        <m:t>𝟏</m:t>
                      </m:r>
                    </m:oMath>
                  </m:oMathPara>
                </a14:m>
                <a:endParaRPr lang="hu-HU" altLang="en-US" b="1" dirty="0"/>
              </a:p>
            </p:txBody>
          </p:sp>
        </mc:Choice>
        <mc:Fallback>
          <p:sp>
            <p:nvSpPr>
              <p:cNvPr id="36" name="Rectangle 10"/>
              <p:cNvSpPr>
                <a:spLocks noRot="1" noChangeAspect="1" noMove="1" noResize="1" noEditPoints="1" noAdjustHandles="1" noChangeArrowheads="1" noChangeShapeType="1" noTextEdit="1"/>
              </p:cNvSpPr>
              <p:nvPr/>
            </p:nvSpPr>
            <p:spPr bwMode="auto">
              <a:xfrm>
                <a:off x="5671118" y="3399383"/>
                <a:ext cx="611065"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 name="Line 11"/>
          <p:cNvSpPr>
            <a:spLocks noChangeShapeType="1"/>
          </p:cNvSpPr>
          <p:nvPr/>
        </p:nvSpPr>
        <p:spPr bwMode="auto">
          <a:xfrm flipV="1">
            <a:off x="6208852" y="2667826"/>
            <a:ext cx="1524000" cy="9906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13"/>
          <p:cNvSpPr>
            <a:spLocks noChangeShapeType="1"/>
          </p:cNvSpPr>
          <p:nvPr/>
        </p:nvSpPr>
        <p:spPr bwMode="auto">
          <a:xfrm flipV="1">
            <a:off x="6208852" y="3201226"/>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9" name="Rectangle 15"/>
              <p:cNvSpPr>
                <a:spLocks noChangeArrowheads="1"/>
              </p:cNvSpPr>
              <p:nvPr/>
            </p:nvSpPr>
            <p:spPr bwMode="auto">
              <a:xfrm>
                <a:off x="8609152" y="3265639"/>
                <a:ext cx="533400"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m:t>
                      </m:r>
                      <m:r>
                        <a:rPr lang="hu-HU" altLang="en-US" b="1" i="1" dirty="0" smtClean="0">
                          <a:latin typeface="Cambria Math"/>
                        </a:rPr>
                        <m:t>𝟐</m:t>
                      </m:r>
                    </m:oMath>
                  </m:oMathPara>
                </a14:m>
                <a:endParaRPr lang="hu-HU" altLang="en-US" b="1" dirty="0"/>
              </a:p>
            </p:txBody>
          </p:sp>
        </mc:Choice>
        <mc:Fallback>
          <p:sp>
            <p:nvSpPr>
              <p:cNvPr id="39" name="Rectangle 15"/>
              <p:cNvSpPr>
                <a:spLocks noRot="1" noChangeAspect="1" noMove="1" noResize="1" noEditPoints="1" noAdjustHandles="1" noChangeArrowheads="1" noChangeShapeType="1" noTextEdit="1"/>
              </p:cNvSpPr>
              <p:nvPr/>
            </p:nvSpPr>
            <p:spPr bwMode="auto">
              <a:xfrm>
                <a:off x="8609152" y="3265639"/>
                <a:ext cx="533400" cy="457200"/>
              </a:xfrm>
              <a:prstGeom prst="rect">
                <a:avLst/>
              </a:prstGeom>
              <a:blipFill>
                <a:blip r:embed="rId7"/>
                <a:stretch>
                  <a:fillRect l="-2273" r="-2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0" name="Rectangle 16"/>
              <p:cNvSpPr>
                <a:spLocks noChangeArrowheads="1"/>
              </p:cNvSpPr>
              <p:nvPr/>
            </p:nvSpPr>
            <p:spPr bwMode="auto">
              <a:xfrm>
                <a:off x="7382015" y="2197926"/>
                <a:ext cx="4523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𝒑</m:t>
                      </m:r>
                    </m:oMath>
                  </m:oMathPara>
                </a14:m>
                <a:endParaRPr lang="hu-HU" altLang="en-US" b="1" dirty="0"/>
              </a:p>
            </p:txBody>
          </p:sp>
        </mc:Choice>
        <mc:Fallback>
          <p:sp>
            <p:nvSpPr>
              <p:cNvPr id="40" name="Rectangle 16"/>
              <p:cNvSpPr>
                <a:spLocks noRot="1" noChangeAspect="1" noMove="1" noResize="1" noEditPoints="1" noAdjustHandles="1" noChangeArrowheads="1" noChangeShapeType="1" noTextEdit="1"/>
              </p:cNvSpPr>
              <p:nvPr/>
            </p:nvSpPr>
            <p:spPr bwMode="auto">
              <a:xfrm>
                <a:off x="7382015" y="2197926"/>
                <a:ext cx="452368" cy="461665"/>
              </a:xfrm>
              <a:prstGeom prst="rect">
                <a:avLst/>
              </a:prstGeom>
              <a:blipFill>
                <a:blip r:embed="rId8"/>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1" name="Rectangle 17"/>
              <p:cNvSpPr>
                <a:spLocks noChangeArrowheads="1"/>
              </p:cNvSpPr>
              <p:nvPr/>
            </p:nvSpPr>
            <p:spPr bwMode="auto">
              <a:xfrm>
                <a:off x="7651694" y="1355535"/>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m:t>
                      </m:r>
                      <m:r>
                        <a:rPr lang="hu-HU" altLang="en-US" b="1" i="1" dirty="0" smtClean="0">
                          <a:latin typeface="Cambria Math"/>
                        </a:rPr>
                        <m:t>𝟑</m:t>
                      </m:r>
                    </m:oMath>
                  </m:oMathPara>
                </a14:m>
                <a:endParaRPr lang="hu-HU" altLang="en-US" b="1" dirty="0"/>
              </a:p>
            </p:txBody>
          </p:sp>
        </mc:Choice>
        <mc:Fallback>
          <p:sp>
            <p:nvSpPr>
              <p:cNvPr id="41" name="Rectangle 17"/>
              <p:cNvSpPr>
                <a:spLocks noRot="1" noChangeAspect="1" noMove="1" noResize="1" noEditPoints="1" noAdjustHandles="1" noChangeArrowheads="1" noChangeShapeType="1" noTextEdit="1"/>
              </p:cNvSpPr>
              <p:nvPr/>
            </p:nvSpPr>
            <p:spPr bwMode="auto">
              <a:xfrm>
                <a:off x="7651694" y="1355535"/>
                <a:ext cx="611065"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3" name="Freeform 19"/>
          <p:cNvSpPr>
            <a:spLocks/>
          </p:cNvSpPr>
          <p:nvPr/>
        </p:nvSpPr>
        <p:spPr bwMode="auto">
          <a:xfrm>
            <a:off x="606528" y="1665420"/>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a:noFill/>
          </a:ln>
          <a:extLst/>
        </p:spPr>
        <p:txBody>
          <a:bodyPr wrap="none" anchor="ctr"/>
          <a:lstStyle/>
          <a:p>
            <a:endParaRPr lang="en-US"/>
          </a:p>
        </p:txBody>
      </p:sp>
      <mc:AlternateContent xmlns:mc="http://schemas.openxmlformats.org/markup-compatibility/2006">
        <mc:Choice xmlns:a14="http://schemas.microsoft.com/office/drawing/2010/main" Requires="a14">
          <p:sp>
            <p:nvSpPr>
              <p:cNvPr id="44" name="Rectangle 22"/>
              <p:cNvSpPr>
                <a:spLocks noChangeArrowheads="1"/>
              </p:cNvSpPr>
              <p:nvPr/>
            </p:nvSpPr>
            <p:spPr bwMode="auto">
              <a:xfrm>
                <a:off x="2119415" y="2125795"/>
                <a:ext cx="4523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𝒑</m:t>
                      </m:r>
                    </m:oMath>
                  </m:oMathPara>
                </a14:m>
                <a:endParaRPr lang="hu-HU" altLang="en-US" b="1" dirty="0"/>
              </a:p>
            </p:txBody>
          </p:sp>
        </mc:Choice>
        <mc:Fallback>
          <p:sp>
            <p:nvSpPr>
              <p:cNvPr id="44" name="Rectangle 22"/>
              <p:cNvSpPr>
                <a:spLocks noRot="1" noChangeAspect="1" noMove="1" noResize="1" noEditPoints="1" noAdjustHandles="1" noChangeArrowheads="1" noChangeShapeType="1" noTextEdit="1"/>
              </p:cNvSpPr>
              <p:nvPr/>
            </p:nvSpPr>
            <p:spPr bwMode="auto">
              <a:xfrm>
                <a:off x="2119415" y="2125795"/>
                <a:ext cx="452368" cy="461665"/>
              </a:xfrm>
              <a:prstGeom prst="rect">
                <a:avLst/>
              </a:prstGeom>
              <a:blipFill>
                <a:blip r:embed="rId10"/>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5" name="Rectangle 24"/>
              <p:cNvSpPr>
                <a:spLocks noChangeArrowheads="1"/>
              </p:cNvSpPr>
              <p:nvPr/>
            </p:nvSpPr>
            <p:spPr bwMode="auto">
              <a:xfrm>
                <a:off x="1359819" y="1153478"/>
                <a:ext cx="373910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smtClean="0">
                          <a:latin typeface="Cambria Math"/>
                        </a:rPr>
                        <m:t>𝒏</m:t>
                      </m:r>
                      <m:r>
                        <a:rPr lang="en-US" altLang="en-US" i="1" dirty="0">
                          <a:latin typeface="Cambria Math"/>
                        </a:rPr>
                        <m:t>=(</m:t>
                      </m:r>
                      <m:r>
                        <a:rPr lang="en-US" altLang="en-US" b="1" i="1" dirty="0">
                          <a:latin typeface="Cambria Math"/>
                        </a:rPr>
                        <m:t>𝒓</m:t>
                      </m:r>
                      <m:r>
                        <a:rPr lang="en-US" altLang="en-US" b="1" i="1" dirty="0" smtClean="0">
                          <a:latin typeface="Cambria Math"/>
                        </a:rPr>
                        <m:t>𝟐</m:t>
                      </m:r>
                      <m:r>
                        <a:rPr lang="en-US" altLang="en-US" i="1" dirty="0">
                          <a:latin typeface="Cambria Math"/>
                        </a:rPr>
                        <m:t>−</m:t>
                      </m:r>
                      <m:r>
                        <a:rPr lang="en-US" altLang="en-US" b="1" i="1" dirty="0">
                          <a:latin typeface="Cambria Math"/>
                        </a:rPr>
                        <m:t>𝒓</m:t>
                      </m:r>
                      <m:r>
                        <a:rPr lang="en-US" altLang="en-US" b="1" i="1" dirty="0">
                          <a:latin typeface="Cambria Math"/>
                        </a:rPr>
                        <m:t>𝟏</m:t>
                      </m:r>
                      <m:r>
                        <a:rPr lang="en-US" altLang="en-US" i="1" dirty="0">
                          <a:latin typeface="Cambria Math"/>
                        </a:rPr>
                        <m:t>)</m:t>
                      </m:r>
                      <m:r>
                        <a:rPr lang="hu-HU" altLang="en-US" b="1" i="1" dirty="0">
                          <a:latin typeface="Cambria Math"/>
                          <a:sym typeface="Symbol" pitchFamily="18" charset="2"/>
                        </a:rPr>
                        <m:t></m:t>
                      </m:r>
                      <m:r>
                        <a:rPr lang="en-US" altLang="en-US" i="1" dirty="0">
                          <a:latin typeface="Cambria Math"/>
                        </a:rPr>
                        <m:t>(</m:t>
                      </m:r>
                      <m:r>
                        <a:rPr lang="en-US" altLang="en-US" b="1" i="1" dirty="0">
                          <a:latin typeface="Cambria Math"/>
                        </a:rPr>
                        <m:t>𝒓</m:t>
                      </m:r>
                      <m:r>
                        <a:rPr lang="en-US" altLang="en-US" b="1" i="1" dirty="0">
                          <a:latin typeface="Cambria Math"/>
                        </a:rPr>
                        <m:t>𝟑</m:t>
                      </m:r>
                      <m:r>
                        <a:rPr lang="en-US" altLang="en-US" i="1" dirty="0">
                          <a:latin typeface="Cambria Math"/>
                        </a:rPr>
                        <m:t>−</m:t>
                      </m:r>
                      <m:r>
                        <a:rPr lang="en-US" altLang="en-US" b="1" i="1" dirty="0">
                          <a:latin typeface="Cambria Math"/>
                        </a:rPr>
                        <m:t>𝒓</m:t>
                      </m:r>
                      <m:r>
                        <a:rPr lang="en-US" altLang="en-US" b="1" i="1" dirty="0">
                          <a:latin typeface="Cambria Math"/>
                        </a:rPr>
                        <m:t>𝟏</m:t>
                      </m:r>
                      <m:r>
                        <a:rPr lang="en-US" altLang="en-US" i="1" dirty="0">
                          <a:latin typeface="Cambria Math"/>
                        </a:rPr>
                        <m:t>)</m:t>
                      </m:r>
                    </m:oMath>
                  </m:oMathPara>
                </a14:m>
                <a:endParaRPr lang="en-US" altLang="en-US" dirty="0"/>
              </a:p>
            </p:txBody>
          </p:sp>
        </mc:Choice>
        <mc:Fallback>
          <p:sp>
            <p:nvSpPr>
              <p:cNvPr id="45" name="Rectangle 24"/>
              <p:cNvSpPr>
                <a:spLocks noRot="1" noChangeAspect="1" noMove="1" noResize="1" noEditPoints="1" noAdjustHandles="1" noChangeArrowheads="1" noChangeShapeType="1" noTextEdit="1"/>
              </p:cNvSpPr>
              <p:nvPr/>
            </p:nvSpPr>
            <p:spPr bwMode="auto">
              <a:xfrm>
                <a:off x="1359819" y="1153478"/>
                <a:ext cx="3739101" cy="461665"/>
              </a:xfrm>
              <a:prstGeom prst="rect">
                <a:avLst/>
              </a:prstGeom>
              <a:blipFill>
                <a:blip r:embed="rId11"/>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6" name="Rectangle 25"/>
              <p:cNvSpPr>
                <a:spLocks noChangeArrowheads="1"/>
              </p:cNvSpPr>
              <p:nvPr/>
            </p:nvSpPr>
            <p:spPr bwMode="auto">
              <a:xfrm>
                <a:off x="2311563" y="1463162"/>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r>
                        <a:rPr lang="en-US" altLang="en-US" b="1" i="1" dirty="0">
                          <a:latin typeface="Cambria Math"/>
                        </a:rPr>
                        <m:t>𝟑</m:t>
                      </m:r>
                    </m:oMath>
                  </m:oMathPara>
                </a14:m>
                <a:endParaRPr lang="hu-HU" altLang="en-US" b="1" dirty="0"/>
              </a:p>
            </p:txBody>
          </p:sp>
        </mc:Choice>
        <mc:Fallback>
          <p:sp>
            <p:nvSpPr>
              <p:cNvPr id="46" name="Rectangle 25"/>
              <p:cNvSpPr>
                <a:spLocks noRot="1" noChangeAspect="1" noMove="1" noResize="1" noEditPoints="1" noAdjustHandles="1" noChangeArrowheads="1" noChangeShapeType="1" noTextEdit="1"/>
              </p:cNvSpPr>
              <p:nvPr/>
            </p:nvSpPr>
            <p:spPr bwMode="auto">
              <a:xfrm>
                <a:off x="2311563" y="1463162"/>
                <a:ext cx="611065"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7" name="Rectangle 26"/>
              <p:cNvSpPr>
                <a:spLocks noChangeArrowheads="1"/>
              </p:cNvSpPr>
              <p:nvPr/>
            </p:nvSpPr>
            <p:spPr bwMode="auto">
              <a:xfrm>
                <a:off x="3271940" y="2846520"/>
                <a:ext cx="533400"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r>
                        <a:rPr lang="en-US" altLang="en-US" b="1" i="1" dirty="0">
                          <a:latin typeface="Cambria Math"/>
                        </a:rPr>
                        <m:t>𝟐</m:t>
                      </m:r>
                    </m:oMath>
                  </m:oMathPara>
                </a14:m>
                <a:endParaRPr lang="hu-HU" altLang="en-US" b="1" dirty="0"/>
              </a:p>
            </p:txBody>
          </p:sp>
        </mc:Choice>
        <mc:Fallback>
          <p:sp>
            <p:nvSpPr>
              <p:cNvPr id="47" name="Rectangle 26"/>
              <p:cNvSpPr>
                <a:spLocks noRot="1" noChangeAspect="1" noMove="1" noResize="1" noEditPoints="1" noAdjustHandles="1" noChangeArrowheads="1" noChangeShapeType="1" noTextEdit="1"/>
              </p:cNvSpPr>
              <p:nvPr/>
            </p:nvSpPr>
            <p:spPr bwMode="auto">
              <a:xfrm>
                <a:off x="3271940" y="2846520"/>
                <a:ext cx="533400" cy="457200"/>
              </a:xfrm>
              <a:prstGeom prst="rect">
                <a:avLst/>
              </a:prstGeom>
              <a:blipFill>
                <a:blip r:embed="rId13"/>
                <a:stretch>
                  <a:fillRect l="-3448" r="-22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 name="Line 27"/>
          <p:cNvSpPr>
            <a:spLocks noChangeShapeType="1"/>
          </p:cNvSpPr>
          <p:nvPr/>
        </p:nvSpPr>
        <p:spPr bwMode="auto">
          <a:xfrm flipV="1">
            <a:off x="606528" y="3037020"/>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28"/>
          <p:cNvSpPr>
            <a:spLocks noChangeShapeType="1"/>
          </p:cNvSpPr>
          <p:nvPr/>
        </p:nvSpPr>
        <p:spPr bwMode="auto">
          <a:xfrm flipV="1">
            <a:off x="606528" y="1693995"/>
            <a:ext cx="1728787" cy="1800225"/>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21"/>
          <p:cNvSpPr>
            <a:spLocks noChangeShapeType="1"/>
          </p:cNvSpPr>
          <p:nvPr/>
        </p:nvSpPr>
        <p:spPr bwMode="auto">
          <a:xfrm flipV="1">
            <a:off x="533503" y="2630620"/>
            <a:ext cx="1657350" cy="4318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3"/>
          <p:cNvSpPr>
            <a:spLocks noChangeShapeType="1"/>
          </p:cNvSpPr>
          <p:nvPr/>
        </p:nvSpPr>
        <p:spPr bwMode="auto">
          <a:xfrm flipH="1" flipV="1">
            <a:off x="1614590" y="1622558"/>
            <a:ext cx="433388"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52" name="Text Box 30"/>
              <p:cNvSpPr txBox="1">
                <a:spLocks noChangeArrowheads="1"/>
              </p:cNvSpPr>
              <p:nvPr/>
            </p:nvSpPr>
            <p:spPr bwMode="auto">
              <a:xfrm>
                <a:off x="5508119" y="4077944"/>
                <a:ext cx="2925466" cy="795859"/>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14:m>
                  <m:oMathPara xmlns:m="http://schemas.openxmlformats.org/officeDocument/2006/math">
                    <m:oMathParaPr>
                      <m:jc m:val="centerGroup"/>
                    </m:oMathParaPr>
                    <m:oMath xmlns:m="http://schemas.openxmlformats.org/officeDocument/2006/math">
                      <m:r>
                        <a:rPr lang="en-US" altLang="en-US" b="0" i="1" dirty="0" smtClean="0">
                          <a:latin typeface="Cambria Math"/>
                        </a:rPr>
                        <m:t>𝑡</m:t>
                      </m:r>
                      <m:r>
                        <a:rPr lang="en-US" altLang="en-US" b="0" i="1" dirty="0" smtClean="0">
                          <a:latin typeface="Cambria Math"/>
                        </a:rPr>
                        <m:t>=</m:t>
                      </m:r>
                      <m:f>
                        <m:fPr>
                          <m:ctrlPr>
                            <a:rPr lang="hu-HU" altLang="en-US" b="1" i="1" dirty="0" smtClean="0">
                              <a:latin typeface="Cambria Math" panose="02040503050406030204" pitchFamily="18" charset="0"/>
                            </a:rPr>
                          </m:ctrlPr>
                        </m:fPr>
                        <m:num>
                          <m:r>
                            <a:rPr lang="hu-HU" altLang="en-US" b="1" i="1" dirty="0">
                              <a:latin typeface="Cambria Math"/>
                            </a:rPr>
                            <m:t>(</m:t>
                          </m:r>
                          <m:r>
                            <a:rPr lang="hu-HU" altLang="en-US" b="1" i="1" dirty="0">
                              <a:latin typeface="Cambria Math"/>
                            </a:rPr>
                            <m:t>𝒓</m:t>
                          </m:r>
                          <m:r>
                            <a:rPr lang="hu-HU" altLang="en-US" b="1" i="1" dirty="0">
                              <a:latin typeface="Cambria Math"/>
                            </a:rPr>
                            <m:t>𝟏</m:t>
                          </m:r>
                          <m:r>
                            <a:rPr lang="en-US" altLang="en-US" b="0" i="1" dirty="0" smtClean="0">
                              <a:latin typeface="Cambria Math"/>
                            </a:rPr>
                            <m:t>−</m:t>
                          </m:r>
                          <m:r>
                            <a:rPr lang="en-US" altLang="en-US" b="1" i="1" dirty="0">
                              <a:latin typeface="Cambria Math"/>
                            </a:rPr>
                            <m:t>𝒔𝒕𝒂𝒓𝒕</m:t>
                          </m:r>
                          <m:r>
                            <a:rPr lang="hu-HU" altLang="en-US" b="1" i="1" dirty="0">
                              <a:latin typeface="Cambria Math"/>
                            </a:rPr>
                            <m:t>)</m:t>
                          </m:r>
                          <m:r>
                            <a:rPr lang="hu-HU" altLang="en-US" i="1" dirty="0">
                              <a:latin typeface="Cambria Math"/>
                            </a:rPr>
                            <m:t>·</m:t>
                          </m:r>
                          <m:r>
                            <a:rPr lang="hu-HU" altLang="en-US" b="1" i="1" dirty="0">
                              <a:latin typeface="Cambria Math"/>
                            </a:rPr>
                            <m:t>𝒏</m:t>
                          </m:r>
                        </m:num>
                        <m:den>
                          <m:r>
                            <a:rPr lang="en-US" altLang="en-US" b="1" i="1" dirty="0">
                              <a:latin typeface="Cambria Math"/>
                            </a:rPr>
                            <m:t>𝒅𝒊𝒓</m:t>
                          </m:r>
                          <m:r>
                            <a:rPr lang="hu-HU" altLang="en-US" i="1" dirty="0">
                              <a:latin typeface="Cambria Math"/>
                            </a:rPr>
                            <m:t>·</m:t>
                          </m:r>
                          <m:r>
                            <a:rPr lang="hu-HU" altLang="en-US" b="1" i="1" dirty="0">
                              <a:latin typeface="Cambria Math"/>
                            </a:rPr>
                            <m:t>𝒏</m:t>
                          </m:r>
                        </m:den>
                      </m:f>
                    </m:oMath>
                  </m:oMathPara>
                </a14:m>
                <a:endParaRPr lang="hu-HU" altLang="en-US" b="1" dirty="0"/>
              </a:p>
            </p:txBody>
          </p:sp>
        </mc:Choice>
        <mc:Fallback>
          <p:sp>
            <p:nvSpPr>
              <p:cNvPr id="52" name="Text Box 30"/>
              <p:cNvSpPr txBox="1">
                <a:spLocks noRot="1" noChangeAspect="1" noMove="1" noResize="1" noEditPoints="1" noAdjustHandles="1" noChangeArrowheads="1" noChangeShapeType="1" noTextEdit="1"/>
              </p:cNvSpPr>
              <p:nvPr/>
            </p:nvSpPr>
            <p:spPr bwMode="auto">
              <a:xfrm>
                <a:off x="5508119" y="4077944"/>
                <a:ext cx="2925466" cy="795859"/>
              </a:xfrm>
              <a:prstGeom prst="rect">
                <a:avLst/>
              </a:prstGeom>
              <a:blipFill>
                <a:blip r:embed="rId14"/>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3" name="Text Box 31"/>
              <p:cNvSpPr txBox="1">
                <a:spLocks noChangeArrowheads="1"/>
              </p:cNvSpPr>
              <p:nvPr/>
            </p:nvSpPr>
            <p:spPr bwMode="auto">
              <a:xfrm>
                <a:off x="2987824" y="2293513"/>
                <a:ext cx="35145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𝒓𝒂𝒚</m:t>
                      </m:r>
                      <m:r>
                        <a:rPr lang="hu-HU" altLang="en-US" i="1" dirty="0">
                          <a:latin typeface="Cambria Math"/>
                        </a:rPr>
                        <m:t>(</m:t>
                      </m:r>
                      <m:r>
                        <a:rPr lang="hu-HU" altLang="en-US" i="1" dirty="0">
                          <a:latin typeface="Cambria Math"/>
                        </a:rPr>
                        <m:t>𝑡</m:t>
                      </m:r>
                      <m:r>
                        <a:rPr lang="hu-HU" altLang="en-US" i="1" dirty="0" smtClean="0">
                          <a:latin typeface="Cambria Math"/>
                        </a:rPr>
                        <m:t>)</m:t>
                      </m:r>
                      <m:r>
                        <a:rPr lang="hu-HU" altLang="en-US" i="1" dirty="0">
                          <a:latin typeface="Cambria Math"/>
                        </a:rPr>
                        <m:t>=</m:t>
                      </m:r>
                      <m:r>
                        <a:rPr lang="en-US" altLang="en-US" b="1" i="1" dirty="0" smtClean="0">
                          <a:latin typeface="Cambria Math"/>
                        </a:rPr>
                        <m:t>𝒔𝒕𝒂𝒓𝒕</m:t>
                      </m:r>
                      <m:r>
                        <a:rPr lang="hu-HU" altLang="en-US" i="1" dirty="0" smtClean="0">
                          <a:latin typeface="Cambria Math"/>
                        </a:rPr>
                        <m:t>+</m:t>
                      </m:r>
                      <m:r>
                        <a:rPr lang="en-US" altLang="en-US" b="1" i="1" dirty="0" err="1" smtClean="0">
                          <a:latin typeface="Cambria Math"/>
                        </a:rPr>
                        <m:t>𝒅𝒊𝒓</m:t>
                      </m:r>
                      <m:r>
                        <a:rPr lang="hu-HU" altLang="en-US" i="1" dirty="0" smtClean="0">
                          <a:latin typeface="Cambria Math"/>
                        </a:rPr>
                        <m:t>·</m:t>
                      </m:r>
                      <m:r>
                        <a:rPr lang="hu-HU" altLang="en-US" i="1" dirty="0" smtClean="0">
                          <a:latin typeface="Cambria Math"/>
                        </a:rPr>
                        <m:t>𝑡</m:t>
                      </m:r>
                    </m:oMath>
                  </m:oMathPara>
                </a14:m>
                <a:endParaRPr lang="hu-HU" altLang="en-US" dirty="0"/>
              </a:p>
            </p:txBody>
          </p:sp>
        </mc:Choice>
        <mc:Fallback>
          <p:sp>
            <p:nvSpPr>
              <p:cNvPr id="53" name="Text Box 31"/>
              <p:cNvSpPr txBox="1">
                <a:spLocks noRot="1" noChangeAspect="1" noMove="1" noResize="1" noEditPoints="1" noAdjustHandles="1" noChangeArrowheads="1" noChangeShapeType="1" noTextEdit="1"/>
              </p:cNvSpPr>
              <p:nvPr/>
            </p:nvSpPr>
            <p:spPr bwMode="auto">
              <a:xfrm>
                <a:off x="2987824" y="2293513"/>
                <a:ext cx="3514551" cy="461665"/>
              </a:xfrm>
              <a:prstGeom prst="rect">
                <a:avLst/>
              </a:prstGeom>
              <a:blipFill>
                <a:blip r:embed="rId15"/>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4" name="Rectangle 34"/>
              <p:cNvSpPr>
                <a:spLocks noChangeArrowheads="1"/>
              </p:cNvSpPr>
              <p:nvPr/>
            </p:nvSpPr>
            <p:spPr bwMode="auto">
              <a:xfrm>
                <a:off x="1290673" y="3399382"/>
                <a:ext cx="25256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smtClean="0">
                          <a:latin typeface="Cambria Math"/>
                        </a:rPr>
                        <m:t>(</m:t>
                      </m:r>
                      <m:r>
                        <a:rPr lang="hu-HU" altLang="en-US" b="1" i="1" dirty="0">
                          <a:latin typeface="Cambria Math"/>
                        </a:rPr>
                        <m:t>𝒓</m:t>
                      </m:r>
                      <m:r>
                        <a:rPr lang="en-US" altLang="en-US" b="0" i="1" dirty="0" smtClean="0">
                          <a:latin typeface="Cambria Math"/>
                        </a:rPr>
                        <m:t>−</m:t>
                      </m:r>
                      <m:r>
                        <a:rPr lang="hu-HU" altLang="en-US" b="1" i="1" dirty="0" err="1">
                          <a:latin typeface="Cambria Math"/>
                        </a:rPr>
                        <m:t>𝒓</m:t>
                      </m:r>
                      <m:r>
                        <a:rPr lang="en-US" altLang="en-US" b="1" i="1" dirty="0" smtClean="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 = 0</m:t>
                      </m:r>
                    </m:oMath>
                  </m:oMathPara>
                </a14:m>
                <a:endParaRPr lang="hu-HU" altLang="en-US" dirty="0"/>
              </a:p>
            </p:txBody>
          </p:sp>
        </mc:Choice>
        <mc:Fallback>
          <p:sp>
            <p:nvSpPr>
              <p:cNvPr id="54" name="Rectangle 34"/>
              <p:cNvSpPr>
                <a:spLocks noRot="1" noChangeAspect="1" noMove="1" noResize="1" noEditPoints="1" noAdjustHandles="1" noChangeArrowheads="1" noChangeShapeType="1" noTextEdit="1"/>
              </p:cNvSpPr>
              <p:nvPr/>
            </p:nvSpPr>
            <p:spPr bwMode="auto">
              <a:xfrm>
                <a:off x="1290673" y="3399382"/>
                <a:ext cx="2525628" cy="461665"/>
              </a:xfrm>
              <a:prstGeom prst="rect">
                <a:avLst/>
              </a:prstGeom>
              <a:blipFill>
                <a:blip r:embed="rId16"/>
                <a:stretch>
                  <a:fillRect l="-242"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5" name="Oval 7"/>
          <p:cNvSpPr>
            <a:spLocks noChangeArrowheads="1"/>
          </p:cNvSpPr>
          <p:nvPr/>
        </p:nvSpPr>
        <p:spPr bwMode="auto">
          <a:xfrm>
            <a:off x="7732852" y="259162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mc:Choice xmlns:a14="http://schemas.microsoft.com/office/drawing/2010/main" Requires="a14">
          <p:sp>
            <p:nvSpPr>
              <p:cNvPr id="56" name="Téglalap 55"/>
              <p:cNvSpPr/>
              <p:nvPr/>
            </p:nvSpPr>
            <p:spPr>
              <a:xfrm>
                <a:off x="264164" y="4185950"/>
                <a:ext cx="5747996" cy="830997"/>
              </a:xfrm>
              <a:prstGeom prst="rect">
                <a:avLst/>
              </a:prstGeom>
            </p:spPr>
            <p:txBody>
              <a:bodyPr wrap="square">
                <a:spAutoFit/>
              </a:bodyPr>
              <a:lstStyle/>
              <a:p>
                <a:pPr marL="457200" indent="-457200">
                  <a:buAutoNum type="arabicPeriod"/>
                </a:pPr>
                <a:r>
                  <a:rPr lang="hu-HU" altLang="en-US" dirty="0" smtClean="0">
                    <a:latin typeface="+mn-lt"/>
                  </a:rPr>
                  <a:t>Plane </a:t>
                </a:r>
                <a:r>
                  <a:rPr lang="hu-HU" altLang="en-US" dirty="0" err="1" smtClean="0">
                    <a:latin typeface="+mn-lt"/>
                  </a:rPr>
                  <a:t>intersection</a:t>
                </a:r>
                <a:r>
                  <a:rPr lang="hu-HU" altLang="en-US" dirty="0" smtClean="0">
                    <a:latin typeface="+mn-lt"/>
                  </a:rPr>
                  <a:t>: </a:t>
                </a:r>
                <a:r>
                  <a:rPr lang="hu-HU" altLang="en-US" dirty="0"/>
                  <a:t>	</a:t>
                </a:r>
                <a:endParaRPr lang="hu-HU" altLang="en-US" dirty="0" smtClean="0"/>
              </a:p>
              <a:p>
                <a:r>
                  <a:rPr lang="hu-HU" altLang="en-US" dirty="0" smtClean="0"/>
                  <a:t>      </a:t>
                </a:r>
                <a14:m>
                  <m:oMath xmlns:m="http://schemas.openxmlformats.org/officeDocument/2006/math">
                    <m:r>
                      <a:rPr lang="hu-HU" altLang="en-US" i="1" dirty="0">
                        <a:latin typeface="Cambria Math"/>
                      </a:rPr>
                      <m:t>(</m:t>
                    </m:r>
                    <m:r>
                      <a:rPr lang="hu-HU" altLang="en-US" b="1" i="1" dirty="0" err="1">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=0</m:t>
                    </m:r>
                  </m:oMath>
                </a14:m>
                <a:r>
                  <a:rPr lang="en-US" altLang="en-US" dirty="0"/>
                  <a:t>,   </a:t>
                </a:r>
                <a14:m>
                  <m:oMath xmlns:m="http://schemas.openxmlformats.org/officeDocument/2006/math">
                    <m:r>
                      <a:rPr lang="en-US" altLang="en-US" i="1" dirty="0">
                        <a:latin typeface="Cambria Math"/>
                      </a:rPr>
                      <m:t>𝑡</m:t>
                    </m:r>
                    <m:r>
                      <a:rPr lang="en-US" altLang="en-US" i="1" dirty="0">
                        <a:latin typeface="Cambria Math"/>
                      </a:rPr>
                      <m:t> &gt; 0</m:t>
                    </m:r>
                  </m:oMath>
                </a14:m>
                <a:endParaRPr lang="en-US" altLang="en-US" dirty="0"/>
              </a:p>
            </p:txBody>
          </p:sp>
        </mc:Choice>
        <mc:Fallback>
          <p:sp>
            <p:nvSpPr>
              <p:cNvPr id="56" name="Téglalap 55"/>
              <p:cNvSpPr>
                <a:spLocks noRot="1" noChangeAspect="1" noMove="1" noResize="1" noEditPoints="1" noAdjustHandles="1" noChangeArrowheads="1" noChangeShapeType="1" noTextEdit="1"/>
              </p:cNvSpPr>
              <p:nvPr/>
            </p:nvSpPr>
            <p:spPr>
              <a:xfrm>
                <a:off x="264164" y="4185950"/>
                <a:ext cx="5747996" cy="830997"/>
              </a:xfrm>
              <a:prstGeom prst="rect">
                <a:avLst/>
              </a:prstGeom>
              <a:blipFill>
                <a:blip r:embed="rId17"/>
                <a:stretch>
                  <a:fillRect l="-1697" t="-7353" b="-16176"/>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animBg="1"/>
      <p:bldP spid="34" grpId="0" uiExpand="1" build="p"/>
      <p:bldP spid="37" grpId="0" animBg="1"/>
      <p:bldP spid="38" grpId="0" animBg="1"/>
      <p:bldP spid="45" grpId="0"/>
      <p:bldP spid="48" grpId="0" animBg="1"/>
      <p:bldP spid="49" grpId="0" animBg="1"/>
      <p:bldP spid="51" grpId="0" animBg="1"/>
      <p:bldP spid="52" grpId="0" animBg="1"/>
      <p:bldP spid="54"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5" descr="spier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1433513"/>
            <a:ext cx="31003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457200" y="4379913"/>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u="sng" dirty="0" err="1"/>
              <a:t>Render</a:t>
            </a:r>
            <a:r>
              <a:rPr lang="hu-HU" altLang="en-US" sz="2200" b="1" u="sng" dirty="0"/>
              <a:t>( )</a:t>
            </a:r>
          </a:p>
          <a:p>
            <a:r>
              <a:rPr lang="hu-HU" altLang="en-US" sz="2200" dirty="0"/>
              <a:t>     </a:t>
            </a:r>
            <a:r>
              <a:rPr lang="hu-HU" altLang="en-US" sz="2200" dirty="0" err="1"/>
              <a:t>for</a:t>
            </a:r>
            <a:r>
              <a:rPr lang="hu-HU" altLang="en-US" sz="2200" dirty="0"/>
              <a:t> </a:t>
            </a:r>
            <a:r>
              <a:rPr lang="hu-HU" altLang="en-US" sz="2200" dirty="0" err="1"/>
              <a:t>each</a:t>
            </a:r>
            <a:r>
              <a:rPr lang="hu-HU" altLang="en-US" sz="2200" dirty="0"/>
              <a:t> pixel </a:t>
            </a:r>
            <a:r>
              <a:rPr lang="en-US" altLang="en-US" sz="2200" dirty="0" smtClean="0"/>
              <a:t>p</a:t>
            </a:r>
            <a:endParaRPr lang="hu-HU" altLang="en-US" sz="2200" dirty="0"/>
          </a:p>
          <a:p>
            <a:r>
              <a:rPr lang="hu-HU" altLang="en-US" sz="2200" dirty="0"/>
              <a:t>	Ray r = </a:t>
            </a:r>
            <a:r>
              <a:rPr lang="hu-HU" altLang="en-US" sz="2200" dirty="0" smtClean="0"/>
              <a:t>g</a:t>
            </a:r>
            <a:r>
              <a:rPr lang="en-US" altLang="en-US" sz="2200" dirty="0" err="1" smtClean="0"/>
              <a:t>etR</a:t>
            </a:r>
            <a:r>
              <a:rPr lang="hu-HU" altLang="en-US" sz="2200" dirty="0" err="1"/>
              <a:t>ay</a:t>
            </a:r>
            <a:r>
              <a:rPr lang="hu-HU" altLang="en-US" sz="2200" dirty="0"/>
              <a:t>( </a:t>
            </a:r>
            <a:r>
              <a:rPr lang="hu-HU" altLang="en-US" sz="2200" dirty="0" err="1"/>
              <a:t>eye</a:t>
            </a:r>
            <a:r>
              <a:rPr lang="hu-HU" altLang="en-US" sz="2200" dirty="0"/>
              <a:t> </a:t>
            </a:r>
            <a:r>
              <a:rPr lang="hu-HU" altLang="en-US" sz="2200" dirty="0">
                <a:sym typeface="Wingdings" pitchFamily="2" charset="2"/>
              </a:rPr>
              <a:t></a:t>
            </a:r>
            <a:r>
              <a:rPr lang="hu-HU" altLang="en-US" sz="2200" dirty="0"/>
              <a:t> pixel p )</a:t>
            </a:r>
          </a:p>
          <a:p>
            <a:r>
              <a:rPr lang="hu-HU" altLang="en-US" sz="2200" dirty="0"/>
              <a:t>      	</a:t>
            </a:r>
            <a:r>
              <a:rPr lang="hu-HU" altLang="en-US" sz="2200" dirty="0" err="1"/>
              <a:t>color</a:t>
            </a:r>
            <a:r>
              <a:rPr lang="hu-HU" altLang="en-US" sz="2200" dirty="0"/>
              <a:t> = </a:t>
            </a:r>
            <a:r>
              <a:rPr lang="en-US" altLang="en-US" sz="2200" b="1" dirty="0">
                <a:solidFill>
                  <a:schemeClr val="accent2"/>
                </a:solidFill>
              </a:rPr>
              <a:t>trace</a:t>
            </a:r>
            <a:r>
              <a:rPr lang="hu-HU" altLang="en-US" sz="2200" dirty="0">
                <a:solidFill>
                  <a:schemeClr val="accent2"/>
                </a:solidFill>
              </a:rPr>
              <a:t>(</a:t>
            </a:r>
            <a:r>
              <a:rPr lang="hu-HU" altLang="en-US" sz="2200" dirty="0" err="1">
                <a:solidFill>
                  <a:schemeClr val="accent2"/>
                </a:solidFill>
              </a:rPr>
              <a:t>ray</a:t>
            </a:r>
            <a:r>
              <a:rPr lang="hu-HU" altLang="en-US" sz="2200" dirty="0">
                <a:solidFill>
                  <a:schemeClr val="accent2"/>
                </a:solidFill>
              </a:rPr>
              <a:t>)</a:t>
            </a:r>
          </a:p>
          <a:p>
            <a:r>
              <a:rPr lang="hu-HU" altLang="en-US" sz="2200" dirty="0"/>
              <a:t>	</a:t>
            </a:r>
            <a:r>
              <a:rPr lang="hu-HU" altLang="en-US" sz="2200" dirty="0" err="1" smtClean="0"/>
              <a:t>WritePixel</a:t>
            </a:r>
            <a:r>
              <a:rPr lang="hu-HU" altLang="en-US" sz="2200" dirty="0" smtClean="0"/>
              <a:t>(</a:t>
            </a:r>
            <a:r>
              <a:rPr lang="en-US" altLang="en-US" sz="2200" dirty="0" smtClean="0"/>
              <a:t>p</a:t>
            </a:r>
            <a:r>
              <a:rPr lang="hu-HU" altLang="en-US" sz="2200" dirty="0" smtClean="0"/>
              <a:t>, </a:t>
            </a:r>
            <a:r>
              <a:rPr lang="hu-HU" altLang="en-US" sz="2200" dirty="0" err="1"/>
              <a:t>color</a:t>
            </a:r>
            <a:r>
              <a:rPr lang="hu-HU" altLang="en-US" sz="2200" dirty="0"/>
              <a:t>)</a:t>
            </a:r>
          </a:p>
          <a:p>
            <a:r>
              <a:rPr lang="hu-HU" altLang="en-US" sz="2200" dirty="0"/>
              <a:t>     </a:t>
            </a:r>
            <a:r>
              <a:rPr lang="hu-HU" altLang="en-US" sz="2200" dirty="0" err="1"/>
              <a:t>endfor</a:t>
            </a:r>
            <a:endParaRPr lang="hu-HU" altLang="en-US" sz="2200" dirty="0"/>
          </a:p>
          <a:p>
            <a:r>
              <a:rPr lang="hu-HU" altLang="en-US" sz="2200" dirty="0"/>
              <a:t>end</a:t>
            </a:r>
          </a:p>
        </p:txBody>
      </p:sp>
      <p:sp>
        <p:nvSpPr>
          <p:cNvPr id="32771" name="Rectangle 4"/>
          <p:cNvSpPr>
            <a:spLocks noChangeArrowheads="1"/>
          </p:cNvSpPr>
          <p:nvPr/>
        </p:nvSpPr>
        <p:spPr bwMode="auto">
          <a:xfrm>
            <a:off x="228600" y="1433513"/>
            <a:ext cx="2416176" cy="2981325"/>
          </a:xfrm>
          <a:prstGeom prst="rect">
            <a:avLst/>
          </a:prstGeom>
          <a:solidFill>
            <a:schemeClr val="bg1"/>
          </a:solidFill>
          <a:ln>
            <a:noFill/>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4" name="Line 17"/>
          <p:cNvSpPr>
            <a:spLocks noChangeShapeType="1"/>
          </p:cNvSpPr>
          <p:nvPr/>
        </p:nvSpPr>
        <p:spPr bwMode="auto">
          <a:xfrm flipV="1">
            <a:off x="835025" y="1627188"/>
            <a:ext cx="1809750" cy="1128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18"/>
          <p:cNvSpPr>
            <a:spLocks noChangeShapeType="1"/>
          </p:cNvSpPr>
          <p:nvPr/>
        </p:nvSpPr>
        <p:spPr bwMode="auto">
          <a:xfrm>
            <a:off x="835025" y="2790825"/>
            <a:ext cx="1809750" cy="1366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Line 19"/>
          <p:cNvSpPr>
            <a:spLocks noChangeShapeType="1"/>
          </p:cNvSpPr>
          <p:nvPr/>
        </p:nvSpPr>
        <p:spPr bwMode="auto">
          <a:xfrm>
            <a:off x="835025" y="2790825"/>
            <a:ext cx="1281113" cy="51593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Freeform 20"/>
          <p:cNvSpPr>
            <a:spLocks/>
          </p:cNvSpPr>
          <p:nvPr/>
        </p:nvSpPr>
        <p:spPr bwMode="auto">
          <a:xfrm>
            <a:off x="1771650" y="1843088"/>
            <a:ext cx="749300" cy="2076450"/>
          </a:xfrm>
          <a:custGeom>
            <a:avLst/>
            <a:gdLst>
              <a:gd name="T0" fmla="*/ 2147483647 w 533"/>
              <a:gd name="T1" fmla="*/ 2147483647 h 1543"/>
              <a:gd name="T2" fmla="*/ 2147483647 w 533"/>
              <a:gd name="T3" fmla="*/ 2147483647 h 1543"/>
              <a:gd name="T4" fmla="*/ 0 w 533"/>
              <a:gd name="T5" fmla="*/ 2147483647 h 1543"/>
              <a:gd name="T6" fmla="*/ 0 w 533"/>
              <a:gd name="T7" fmla="*/ 0 h 1543"/>
              <a:gd name="T8" fmla="*/ 2147483647 w 533"/>
              <a:gd name="T9" fmla="*/ 2147483647 h 1543"/>
              <a:gd name="T10" fmla="*/ 0 60000 65536"/>
              <a:gd name="T11" fmla="*/ 0 60000 65536"/>
              <a:gd name="T12" fmla="*/ 0 60000 65536"/>
              <a:gd name="T13" fmla="*/ 0 60000 65536"/>
              <a:gd name="T14" fmla="*/ 0 60000 65536"/>
              <a:gd name="T15" fmla="*/ 0 w 533"/>
              <a:gd name="T16" fmla="*/ 0 h 1543"/>
              <a:gd name="T17" fmla="*/ 533 w 533"/>
              <a:gd name="T18" fmla="*/ 1543 h 1543"/>
            </a:gdLst>
            <a:ahLst/>
            <a:cxnLst>
              <a:cxn ang="T10">
                <a:pos x="T0" y="T1"/>
              </a:cxn>
              <a:cxn ang="T11">
                <a:pos x="T2" y="T3"/>
              </a:cxn>
              <a:cxn ang="T12">
                <a:pos x="T4" y="T5"/>
              </a:cxn>
              <a:cxn ang="T13">
                <a:pos x="T6" y="T7"/>
              </a:cxn>
              <a:cxn ang="T14">
                <a:pos x="T8" y="T9"/>
              </a:cxn>
            </a:cxnLst>
            <a:rect l="T15" t="T16" r="T17" b="T18"/>
            <a:pathLst>
              <a:path w="533" h="1543">
                <a:moveTo>
                  <a:pt x="533" y="416"/>
                </a:moveTo>
                <a:lnTo>
                  <a:pt x="533" y="1136"/>
                </a:lnTo>
                <a:lnTo>
                  <a:pt x="0" y="1543"/>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p>
        </p:txBody>
      </p:sp>
      <p:sp>
        <p:nvSpPr>
          <p:cNvPr id="32778" name="Freeform 21"/>
          <p:cNvSpPr>
            <a:spLocks/>
          </p:cNvSpPr>
          <p:nvPr/>
        </p:nvSpPr>
        <p:spPr bwMode="auto">
          <a:xfrm>
            <a:off x="2057400" y="3109913"/>
            <a:ext cx="125413" cy="366712"/>
          </a:xfrm>
          <a:custGeom>
            <a:avLst/>
            <a:gdLst>
              <a:gd name="T0" fmla="*/ 2147483647 w 533"/>
              <a:gd name="T1" fmla="*/ 2147483647 h 1520"/>
              <a:gd name="T2" fmla="*/ 2147483647 w 533"/>
              <a:gd name="T3" fmla="*/ 2147483647 h 1520"/>
              <a:gd name="T4" fmla="*/ 2147483647 w 533"/>
              <a:gd name="T5" fmla="*/ 2147483647 h 1520"/>
              <a:gd name="T6" fmla="*/ 0 w 533"/>
              <a:gd name="T7" fmla="*/ 0 h 1520"/>
              <a:gd name="T8" fmla="*/ 2147483647 w 533"/>
              <a:gd name="T9" fmla="*/ 2147483647 h 1520"/>
              <a:gd name="T10" fmla="*/ 0 60000 65536"/>
              <a:gd name="T11" fmla="*/ 0 60000 65536"/>
              <a:gd name="T12" fmla="*/ 0 60000 65536"/>
              <a:gd name="T13" fmla="*/ 0 60000 65536"/>
              <a:gd name="T14" fmla="*/ 0 60000 65536"/>
              <a:gd name="T15" fmla="*/ 0 w 533"/>
              <a:gd name="T16" fmla="*/ 0 h 1520"/>
              <a:gd name="T17" fmla="*/ 533 w 533"/>
              <a:gd name="T18" fmla="*/ 1520 h 1520"/>
            </a:gdLst>
            <a:ahLst/>
            <a:cxnLst>
              <a:cxn ang="T10">
                <a:pos x="T0" y="T1"/>
              </a:cxn>
              <a:cxn ang="T11">
                <a:pos x="T2" y="T3"/>
              </a:cxn>
              <a:cxn ang="T12">
                <a:pos x="T4" y="T5"/>
              </a:cxn>
              <a:cxn ang="T13">
                <a:pos x="T6" y="T7"/>
              </a:cxn>
              <a:cxn ang="T14">
                <a:pos x="T8" y="T9"/>
              </a:cxn>
            </a:cxnLst>
            <a:rect l="T15" t="T16" r="T17" b="T18"/>
            <a:pathLst>
              <a:path w="533" h="1520">
                <a:moveTo>
                  <a:pt x="533" y="416"/>
                </a:moveTo>
                <a:lnTo>
                  <a:pt x="533" y="1136"/>
                </a:lnTo>
                <a:lnTo>
                  <a:pt x="5" y="1520"/>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p>
        </p:txBody>
      </p:sp>
      <p:sp>
        <p:nvSpPr>
          <p:cNvPr id="32779" name="Line 22"/>
          <p:cNvSpPr>
            <a:spLocks noChangeShapeType="1"/>
          </p:cNvSpPr>
          <p:nvPr/>
        </p:nvSpPr>
        <p:spPr bwMode="auto">
          <a:xfrm>
            <a:off x="2116138" y="3306763"/>
            <a:ext cx="1212850" cy="4524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80" name="Picture 23" descr="spier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097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24"/>
          <p:cNvSpPr>
            <a:spLocks noChangeArrowheads="1"/>
          </p:cNvSpPr>
          <p:nvPr/>
        </p:nvSpPr>
        <p:spPr bwMode="auto">
          <a:xfrm>
            <a:off x="6705600" y="36433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82" name="Rectangle 25"/>
          <p:cNvSpPr>
            <a:spLocks noChangeArrowheads="1"/>
          </p:cNvSpPr>
          <p:nvPr/>
        </p:nvSpPr>
        <p:spPr bwMode="auto">
          <a:xfrm>
            <a:off x="1219200" y="25765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sp>
        <p:nvSpPr>
          <p:cNvPr id="32783" name="Freeform 26"/>
          <p:cNvSpPr>
            <a:spLocks/>
          </p:cNvSpPr>
          <p:nvPr/>
        </p:nvSpPr>
        <p:spPr bwMode="auto">
          <a:xfrm>
            <a:off x="3779838" y="3790950"/>
            <a:ext cx="2952750" cy="2160588"/>
          </a:xfrm>
          <a:custGeom>
            <a:avLst/>
            <a:gdLst>
              <a:gd name="T0" fmla="*/ 0 w 1728"/>
              <a:gd name="T1" fmla="*/ 2147483647 h 1536"/>
              <a:gd name="T2" fmla="*/ 2147483647 w 1728"/>
              <a:gd name="T3" fmla="*/ 2147483647 h 1536"/>
              <a:gd name="T4" fmla="*/ 2147483647 w 1728"/>
              <a:gd name="T5" fmla="*/ 0 h 1536"/>
              <a:gd name="T6" fmla="*/ 0 60000 65536"/>
              <a:gd name="T7" fmla="*/ 0 60000 65536"/>
              <a:gd name="T8" fmla="*/ 0 60000 65536"/>
              <a:gd name="T9" fmla="*/ 0 w 1728"/>
              <a:gd name="T10" fmla="*/ 0 h 1536"/>
              <a:gd name="T11" fmla="*/ 1728 w 1728"/>
              <a:gd name="T12" fmla="*/ 1536 h 1536"/>
            </a:gdLst>
            <a:ahLst/>
            <a:cxnLst>
              <a:cxn ang="T6">
                <a:pos x="T0" y="T1"/>
              </a:cxn>
              <a:cxn ang="T7">
                <a:pos x="T2" y="T3"/>
              </a:cxn>
              <a:cxn ang="T8">
                <a:pos x="T4" y="T5"/>
              </a:cxn>
            </a:cxnLst>
            <a:rect l="T9" t="T10" r="T11" b="T12"/>
            <a:pathLst>
              <a:path w="1728" h="1536">
                <a:moveTo>
                  <a:pt x="0" y="1536"/>
                </a:moveTo>
                <a:lnTo>
                  <a:pt x="1104" y="1536"/>
                </a:lnTo>
                <a:lnTo>
                  <a:pt x="1728" y="0"/>
                </a:ln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4" name="Rectangle 27"/>
          <p:cNvSpPr>
            <a:spLocks noChangeArrowheads="1"/>
          </p:cNvSpPr>
          <p:nvPr/>
        </p:nvSpPr>
        <p:spPr bwMode="auto">
          <a:xfrm>
            <a:off x="6300788" y="4440238"/>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color</a:t>
            </a:r>
          </a:p>
        </p:txBody>
      </p:sp>
      <p:sp>
        <p:nvSpPr>
          <p:cNvPr id="32785" name="Rectangle 28"/>
          <p:cNvSpPr>
            <a:spLocks noChangeArrowheads="1"/>
          </p:cNvSpPr>
          <p:nvPr/>
        </p:nvSpPr>
        <p:spPr bwMode="auto">
          <a:xfrm>
            <a:off x="1979613" y="26400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p</a:t>
            </a:r>
          </a:p>
        </p:txBody>
      </p:sp>
      <p:sp>
        <p:nvSpPr>
          <p:cNvPr id="32786" name="Rectangle 29"/>
          <p:cNvSpPr>
            <a:spLocks noChangeArrowheads="1"/>
          </p:cNvSpPr>
          <p:nvPr/>
        </p:nvSpPr>
        <p:spPr bwMode="auto">
          <a:xfrm>
            <a:off x="5867400" y="444023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p</a:t>
            </a:r>
            <a:endParaRPr lang="hu-HU" altLang="en-US" dirty="0"/>
          </a:p>
        </p:txBody>
      </p:sp>
      <p:sp>
        <p:nvSpPr>
          <p:cNvPr id="227330" name="Rectangle 2"/>
          <p:cNvSpPr>
            <a:spLocks noGrp="1" noChangeArrowheads="1"/>
          </p:cNvSpPr>
          <p:nvPr>
            <p:ph type="title"/>
          </p:nvPr>
        </p:nvSpPr>
        <p:spPr>
          <a:xfrm>
            <a:off x="684213" y="0"/>
            <a:ext cx="7772400" cy="1143000"/>
          </a:xfrm>
        </p:spPr>
        <p:txBody>
          <a:bodyPr/>
          <a:lstStyle/>
          <a:p>
            <a:pPr>
              <a:defRPr/>
            </a:pPr>
            <a:r>
              <a:rPr lang="hu-HU" dirty="0" smtClean="0">
                <a:solidFill>
                  <a:srgbClr val="FF0000"/>
                </a:solidFill>
              </a:rPr>
              <a:t>Ray </a:t>
            </a:r>
            <a:r>
              <a:rPr lang="hu-HU" dirty="0" err="1" smtClean="0">
                <a:solidFill>
                  <a:srgbClr val="FF0000"/>
                </a:solidFill>
              </a:rPr>
              <a:t>tracing</a:t>
            </a:r>
            <a:r>
              <a:rPr lang="hu-HU" dirty="0" smtClean="0">
                <a:solidFill>
                  <a:srgbClr val="FF0000"/>
                </a:solidFill>
              </a:rPr>
              <a:t>: </a:t>
            </a:r>
            <a:r>
              <a:rPr lang="hu-HU" dirty="0" err="1" smtClean="0">
                <a:solidFill>
                  <a:srgbClr val="FF0000"/>
                </a:solidFill>
              </a:rPr>
              <a:t>Render</a:t>
            </a:r>
            <a:endParaRPr lang="hu-HU" dirty="0" smtClean="0">
              <a:solidFill>
                <a:srgbClr val="FF0000"/>
              </a:solidFill>
            </a:endParaRPr>
          </a:p>
        </p:txBody>
      </p:sp>
      <p:sp>
        <p:nvSpPr>
          <p:cNvPr id="32788" name="Rectangle 30"/>
          <p:cNvSpPr>
            <a:spLocks noChangeArrowheads="1"/>
          </p:cNvSpPr>
          <p:nvPr/>
        </p:nvSpPr>
        <p:spPr bwMode="auto">
          <a:xfrm>
            <a:off x="323850" y="2998788"/>
            <a:ext cx="60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eye</a:t>
            </a:r>
          </a:p>
        </p:txBody>
      </p:sp>
      <p:sp>
        <p:nvSpPr>
          <p:cNvPr id="32789" name="Szövegdoboz 30"/>
          <p:cNvSpPr txBox="1">
            <a:spLocks noChangeArrowheads="1"/>
          </p:cNvSpPr>
          <p:nvPr/>
        </p:nvSpPr>
        <p:spPr bwMode="auto">
          <a:xfrm>
            <a:off x="5711825" y="1052513"/>
            <a:ext cx="3252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Real world: user+screen</a:t>
            </a:r>
          </a:p>
        </p:txBody>
      </p:sp>
      <p:sp>
        <p:nvSpPr>
          <p:cNvPr id="32790" name="Szövegdoboz 31"/>
          <p:cNvSpPr txBox="1">
            <a:spLocks noChangeArrowheads="1"/>
          </p:cNvSpPr>
          <p:nvPr/>
        </p:nvSpPr>
        <p:spPr bwMode="auto">
          <a:xfrm>
            <a:off x="250825" y="981075"/>
            <a:ext cx="3586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Virtual</a:t>
            </a:r>
            <a:r>
              <a:rPr lang="hu-HU" altLang="en-US" dirty="0">
                <a:latin typeface="+mn-lt"/>
              </a:rPr>
              <a:t> </a:t>
            </a:r>
            <a:r>
              <a:rPr lang="hu-HU" altLang="en-US" dirty="0" err="1">
                <a:latin typeface="+mn-lt"/>
              </a:rPr>
              <a:t>world</a:t>
            </a:r>
            <a:r>
              <a:rPr lang="hu-HU" altLang="en-US" dirty="0">
                <a:latin typeface="+mn-lt"/>
              </a:rPr>
              <a:t>: </a:t>
            </a:r>
            <a:r>
              <a:rPr lang="hu-HU" altLang="en-US" dirty="0" err="1">
                <a:latin typeface="+mn-lt"/>
              </a:rPr>
              <a:t>eye</a:t>
            </a:r>
            <a:r>
              <a:rPr lang="hu-HU" altLang="en-US" dirty="0">
                <a:latin typeface="+mn-lt"/>
              </a:rPr>
              <a:t>+</a:t>
            </a:r>
            <a:r>
              <a:rPr lang="hu-HU" altLang="en-US" dirty="0" err="1">
                <a:latin typeface="+mn-lt"/>
              </a:rPr>
              <a:t>window</a:t>
            </a:r>
            <a:endParaRPr lang="hu-HU" altLang="en-US" dirty="0">
              <a:latin typeface="+mn-lt"/>
            </a:endParaRPr>
          </a:p>
        </p:txBody>
      </p:sp>
      <p:grpSp>
        <p:nvGrpSpPr>
          <p:cNvPr id="33" name="Csoportba foglalás 135"/>
          <p:cNvGrpSpPr>
            <a:grpSpLocks/>
          </p:cNvGrpSpPr>
          <p:nvPr/>
        </p:nvGrpSpPr>
        <p:grpSpPr bwMode="auto">
          <a:xfrm>
            <a:off x="103747" y="2321718"/>
            <a:ext cx="833438" cy="820737"/>
            <a:chOff x="4933950" y="1860550"/>
            <a:chExt cx="833438" cy="820738"/>
          </a:xfrm>
        </p:grpSpPr>
        <p:sp>
          <p:nvSpPr>
            <p:cNvPr id="3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1"/>
          <p:cNvSpPr>
            <a:spLocks noGrp="1"/>
          </p:cNvSpPr>
          <p:nvPr>
            <p:ph type="title"/>
          </p:nvPr>
        </p:nvSpPr>
        <p:spPr>
          <a:xfrm>
            <a:off x="684213" y="115888"/>
            <a:ext cx="7772400" cy="1143000"/>
          </a:xfrm>
        </p:spPr>
        <p:txBody>
          <a:bodyPr/>
          <a:lstStyle/>
          <a:p>
            <a:pPr>
              <a:defRPr/>
            </a:pPr>
            <a:r>
              <a:rPr lang="hu-HU" dirty="0" smtClean="0">
                <a:solidFill>
                  <a:srgbClr val="FF0000"/>
                </a:solidFill>
              </a:rPr>
              <a:t>C</a:t>
            </a:r>
            <a:r>
              <a:rPr lang="en-US" dirty="0" err="1" smtClean="0">
                <a:solidFill>
                  <a:srgbClr val="FF0000"/>
                </a:solidFill>
              </a:rPr>
              <a:t>amera</a:t>
            </a:r>
            <a:r>
              <a:rPr lang="en-US" dirty="0" smtClean="0">
                <a:solidFill>
                  <a:srgbClr val="FF0000"/>
                </a:solidFill>
              </a:rPr>
              <a:t>: </a:t>
            </a:r>
            <a:r>
              <a:rPr lang="hu-HU" dirty="0" err="1">
                <a:solidFill>
                  <a:srgbClr val="FF0000"/>
                </a:solidFill>
              </a:rPr>
              <a:t>g</a:t>
            </a:r>
            <a:r>
              <a:rPr lang="en-US" dirty="0" err="1" smtClean="0">
                <a:solidFill>
                  <a:srgbClr val="FF0000"/>
                </a:solidFill>
              </a:rPr>
              <a:t>etRay</a:t>
            </a:r>
            <a:endParaRPr lang="hu-HU" dirty="0">
              <a:solidFill>
                <a:srgbClr val="FF0000"/>
              </a:solidFill>
            </a:endParaRPr>
          </a:p>
        </p:txBody>
      </p:sp>
      <p:sp>
        <p:nvSpPr>
          <p:cNvPr id="33795" name="Line 3"/>
          <p:cNvSpPr>
            <a:spLocks noChangeShapeType="1"/>
          </p:cNvSpPr>
          <p:nvPr/>
        </p:nvSpPr>
        <p:spPr bwMode="auto">
          <a:xfrm flipH="1" flipV="1">
            <a:off x="1181100" y="3697288"/>
            <a:ext cx="0" cy="8731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6" name="Line 4"/>
          <p:cNvSpPr>
            <a:spLocks noChangeShapeType="1"/>
          </p:cNvSpPr>
          <p:nvPr/>
        </p:nvSpPr>
        <p:spPr bwMode="auto">
          <a:xfrm flipV="1">
            <a:off x="1187450" y="4560888"/>
            <a:ext cx="785813" cy="3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flipV="1">
            <a:off x="1187450" y="4057650"/>
            <a:ext cx="569913" cy="512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Text Box 30"/>
          <p:cNvSpPr txBox="1">
            <a:spLocks noChangeArrowheads="1"/>
          </p:cNvSpPr>
          <p:nvPr/>
        </p:nvSpPr>
        <p:spPr bwMode="auto">
          <a:xfrm>
            <a:off x="406400" y="2976563"/>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eye</a:t>
            </a:r>
          </a:p>
        </p:txBody>
      </p:sp>
      <p:sp>
        <p:nvSpPr>
          <p:cNvPr id="33800" name="Freeform 31"/>
          <p:cNvSpPr>
            <a:spLocks/>
          </p:cNvSpPr>
          <p:nvPr/>
        </p:nvSpPr>
        <p:spPr bwMode="auto">
          <a:xfrm>
            <a:off x="2339975" y="1125538"/>
            <a:ext cx="1576388" cy="3384550"/>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rgbClr val="66FF66">
              <a:alpha val="49019"/>
            </a:srgbClr>
          </a:solidFill>
          <a:ln w="12700" cap="flat" cmpd="sng">
            <a:solidFill>
              <a:schemeClr val="tx1"/>
            </a:solidFill>
            <a:prstDash val="solid"/>
            <a:round/>
            <a:headEnd/>
            <a:tailEnd/>
          </a:ln>
        </p:spPr>
        <p:txBody>
          <a:bodyPr wrap="none">
            <a:spAutoFit/>
          </a:bodyPr>
          <a:lstStyle/>
          <a:p>
            <a:endParaRPr lang="en-US"/>
          </a:p>
        </p:txBody>
      </p:sp>
      <p:sp>
        <p:nvSpPr>
          <p:cNvPr id="33801" name="Text Box 32"/>
          <p:cNvSpPr txBox="1">
            <a:spLocks noChangeArrowheads="1"/>
          </p:cNvSpPr>
          <p:nvPr/>
        </p:nvSpPr>
        <p:spPr bwMode="auto">
          <a:xfrm>
            <a:off x="3348038" y="24209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lookat</a:t>
            </a:r>
          </a:p>
        </p:txBody>
      </p:sp>
      <p:sp>
        <p:nvSpPr>
          <p:cNvPr id="33802" name="Line 34"/>
          <p:cNvSpPr>
            <a:spLocks noChangeShapeType="1"/>
          </p:cNvSpPr>
          <p:nvPr/>
        </p:nvSpPr>
        <p:spPr bwMode="auto">
          <a:xfrm>
            <a:off x="3214688" y="2760663"/>
            <a:ext cx="431800"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3" name="Line 35"/>
          <p:cNvSpPr>
            <a:spLocks noChangeShapeType="1"/>
          </p:cNvSpPr>
          <p:nvPr/>
        </p:nvSpPr>
        <p:spPr bwMode="auto">
          <a:xfrm flipV="1">
            <a:off x="3213100" y="1897063"/>
            <a:ext cx="360363"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4" name="Text Box 36"/>
          <p:cNvSpPr txBox="1">
            <a:spLocks noChangeArrowheads="1"/>
          </p:cNvSpPr>
          <p:nvPr/>
        </p:nvSpPr>
        <p:spPr bwMode="auto">
          <a:xfrm>
            <a:off x="3708400" y="2997200"/>
            <a:ext cx="93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right</a:t>
            </a:r>
          </a:p>
        </p:txBody>
      </p:sp>
      <p:sp>
        <p:nvSpPr>
          <p:cNvPr id="33805" name="Text Box 37"/>
          <p:cNvSpPr txBox="1">
            <a:spLocks noChangeArrowheads="1"/>
          </p:cNvSpPr>
          <p:nvPr/>
        </p:nvSpPr>
        <p:spPr bwMode="auto">
          <a:xfrm>
            <a:off x="3573463" y="1536700"/>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up</a:t>
            </a:r>
          </a:p>
        </p:txBody>
      </p:sp>
      <p:sp>
        <p:nvSpPr>
          <p:cNvPr id="33806" name="Line 38"/>
          <p:cNvSpPr>
            <a:spLocks noChangeShapeType="1"/>
          </p:cNvSpPr>
          <p:nvPr/>
        </p:nvSpPr>
        <p:spPr bwMode="auto">
          <a:xfrm>
            <a:off x="981075" y="2689225"/>
            <a:ext cx="3086100" cy="14605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Freeform 39"/>
          <p:cNvSpPr>
            <a:spLocks/>
          </p:cNvSpPr>
          <p:nvPr/>
        </p:nvSpPr>
        <p:spPr bwMode="auto">
          <a:xfrm>
            <a:off x="3132138" y="3500438"/>
            <a:ext cx="288925" cy="576262"/>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chemeClr val="tx1">
              <a:lumMod val="85000"/>
              <a:lumOff val="15000"/>
              <a:alpha val="49019"/>
            </a:schemeClr>
          </a:solidFill>
          <a:ln w="12700" cap="flat" cmpd="sng">
            <a:solidFill>
              <a:schemeClr val="tx1"/>
            </a:solidFill>
            <a:prstDash val="solid"/>
            <a:round/>
            <a:headEnd/>
            <a:tailEnd/>
          </a:ln>
        </p:spPr>
        <p:txBody>
          <a:bodyPr>
            <a:spAutoFit/>
          </a:bodyPr>
          <a:lstStyle/>
          <a:p>
            <a:endParaRPr lang="en-US"/>
          </a:p>
        </p:txBody>
      </p:sp>
      <p:sp>
        <p:nvSpPr>
          <p:cNvPr id="33808" name="Text Box 40"/>
          <p:cNvSpPr txBox="1">
            <a:spLocks noChangeArrowheads="1"/>
          </p:cNvSpPr>
          <p:nvPr/>
        </p:nvSpPr>
        <p:spPr bwMode="auto">
          <a:xfrm>
            <a:off x="323850" y="5084763"/>
            <a:ext cx="8820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a:t>p</a:t>
            </a:r>
            <a:r>
              <a:rPr lang="en-US" altLang="en-US" sz="2800" dirty="0"/>
              <a:t> = </a:t>
            </a:r>
            <a:r>
              <a:rPr lang="en-US" altLang="en-US" sz="2800" b="1" dirty="0" err="1"/>
              <a:t>lookat</a:t>
            </a:r>
            <a:r>
              <a:rPr lang="en-US" altLang="en-US" sz="2800" dirty="0"/>
              <a:t> + </a:t>
            </a:r>
            <a:r>
              <a:rPr lang="hu-HU" altLang="en-US" sz="2800" dirty="0">
                <a:sym typeface="Symbol" pitchFamily="18" charset="2"/>
              </a:rPr>
              <a:t></a:t>
            </a:r>
            <a:r>
              <a:rPr lang="hu-HU" altLang="en-US" sz="2800" i="1" dirty="0">
                <a:sym typeface="Symbol" pitchFamily="18" charset="2"/>
              </a:rPr>
              <a:t></a:t>
            </a:r>
            <a:r>
              <a:rPr lang="en-US" altLang="en-US" sz="2800" b="1" dirty="0"/>
              <a:t>right </a:t>
            </a:r>
            <a:r>
              <a:rPr lang="en-US" altLang="en-US" sz="2800" dirty="0"/>
              <a:t>+ </a:t>
            </a:r>
            <a:r>
              <a:rPr lang="hu-HU" altLang="en-US" sz="2800" dirty="0">
                <a:sym typeface="Symbol" pitchFamily="18" charset="2"/>
              </a:rPr>
              <a:t></a:t>
            </a:r>
            <a:r>
              <a:rPr lang="hu-HU" altLang="en-US" sz="2800" i="1" dirty="0">
                <a:sym typeface="Symbol" pitchFamily="18" charset="2"/>
              </a:rPr>
              <a:t></a:t>
            </a:r>
            <a:r>
              <a:rPr lang="en-US" altLang="en-US" sz="2800" b="1" dirty="0"/>
              <a:t>up</a:t>
            </a:r>
            <a:r>
              <a:rPr lang="en-US" altLang="en-US" sz="2800" dirty="0"/>
              <a:t>, </a:t>
            </a:r>
            <a:r>
              <a:rPr lang="hu-HU" altLang="en-US" sz="2800" dirty="0"/>
              <a:t>            </a:t>
            </a:r>
            <a:r>
              <a:rPr lang="hu-HU" altLang="en-US" sz="2800" dirty="0">
                <a:sym typeface="Symbol" pitchFamily="18" charset="2"/>
              </a:rPr>
              <a:t></a:t>
            </a:r>
            <a:r>
              <a:rPr lang="en-US" altLang="en-US" sz="2800" dirty="0">
                <a:sym typeface="Symbol" pitchFamily="18" charset="2"/>
              </a:rPr>
              <a:t>, </a:t>
            </a:r>
            <a:r>
              <a:rPr lang="hu-HU" altLang="en-US" sz="2800" dirty="0">
                <a:sym typeface="Symbol" pitchFamily="18" charset="2"/>
              </a:rPr>
              <a:t></a:t>
            </a:r>
            <a:r>
              <a:rPr lang="en-US" altLang="en-US" sz="2800" i="1" dirty="0">
                <a:sym typeface="Symbol" pitchFamily="18" charset="2"/>
              </a:rPr>
              <a:t> </a:t>
            </a:r>
            <a:r>
              <a:rPr lang="en-US" altLang="en-US" sz="2800" dirty="0">
                <a:sym typeface="Symbol" pitchFamily="18" charset="2"/>
              </a:rPr>
              <a:t>in [</a:t>
            </a:r>
            <a:r>
              <a:rPr lang="hu-HU" altLang="en-US" sz="2800" dirty="0">
                <a:sym typeface="Symbol" pitchFamily="18" charset="2"/>
              </a:rPr>
              <a:t>-1</a:t>
            </a:r>
            <a:r>
              <a:rPr lang="en-US" altLang="en-US" sz="2800" dirty="0">
                <a:sym typeface="Symbol" pitchFamily="18" charset="2"/>
              </a:rPr>
              <a:t>,1]</a:t>
            </a:r>
            <a:endParaRPr lang="en-US" altLang="en-US" sz="2800" dirty="0"/>
          </a:p>
          <a:p>
            <a:r>
              <a:rPr lang="en-US" altLang="en-US" sz="2800" b="1" dirty="0"/>
              <a:t>   </a:t>
            </a:r>
            <a:r>
              <a:rPr lang="en-US" altLang="en-US" sz="2800" dirty="0"/>
              <a:t>=</a:t>
            </a:r>
            <a:r>
              <a:rPr lang="en-US" altLang="en-US" sz="2800" b="1" dirty="0"/>
              <a:t> </a:t>
            </a:r>
            <a:r>
              <a:rPr lang="en-US" altLang="en-US" sz="2800" b="1" dirty="0" err="1"/>
              <a:t>lookat</a:t>
            </a:r>
            <a:r>
              <a:rPr lang="en-US" altLang="en-US" sz="2800" dirty="0"/>
              <a:t> + </a:t>
            </a:r>
            <a:r>
              <a:rPr lang="hu-HU" altLang="en-US" sz="2800" dirty="0"/>
              <a:t>(2</a:t>
            </a:r>
            <a:r>
              <a:rPr lang="hu-HU" altLang="en-US" sz="2800" i="1" dirty="0">
                <a:sym typeface="Symbol" pitchFamily="18" charset="2"/>
              </a:rPr>
              <a:t>X/XM</a:t>
            </a:r>
            <a:r>
              <a:rPr lang="hu-HU" altLang="en-US" sz="2800" dirty="0">
                <a:sym typeface="Symbol" pitchFamily="18" charset="2"/>
              </a:rPr>
              <a:t>-1)</a:t>
            </a:r>
            <a:r>
              <a:rPr lang="hu-HU" altLang="en-US" sz="2800" i="1" dirty="0">
                <a:sym typeface="Symbol" pitchFamily="18" charset="2"/>
              </a:rPr>
              <a:t></a:t>
            </a:r>
            <a:r>
              <a:rPr lang="en-US" altLang="en-US" sz="2800" b="1" dirty="0"/>
              <a:t>right </a:t>
            </a:r>
            <a:r>
              <a:rPr lang="en-US" altLang="en-US" sz="2800" dirty="0"/>
              <a:t>+ </a:t>
            </a:r>
            <a:r>
              <a:rPr lang="hu-HU" altLang="en-US" sz="2800" dirty="0"/>
              <a:t>(2</a:t>
            </a:r>
            <a:r>
              <a:rPr lang="hu-HU" altLang="en-US" sz="2800" i="1" dirty="0">
                <a:sym typeface="Symbol" pitchFamily="18" charset="2"/>
              </a:rPr>
              <a:t>Y/YM</a:t>
            </a:r>
            <a:r>
              <a:rPr lang="hu-HU" altLang="en-US" sz="2800" dirty="0">
                <a:sym typeface="Symbol" pitchFamily="18" charset="2"/>
              </a:rPr>
              <a:t>-1)</a:t>
            </a:r>
            <a:r>
              <a:rPr lang="hu-HU" altLang="en-US" sz="2800" i="1" dirty="0">
                <a:sym typeface="Symbol" pitchFamily="18" charset="2"/>
              </a:rPr>
              <a:t></a:t>
            </a:r>
            <a:r>
              <a:rPr lang="en-US" altLang="en-US" sz="2800" b="1" dirty="0"/>
              <a:t>up</a:t>
            </a:r>
          </a:p>
          <a:p>
            <a:endParaRPr lang="en-US" altLang="en-US" sz="1600" b="1" dirty="0"/>
          </a:p>
          <a:p>
            <a:r>
              <a:rPr lang="en-US" altLang="en-US" sz="2800" b="1" dirty="0"/>
              <a:t>Ray </a:t>
            </a:r>
            <a:r>
              <a:rPr lang="en-US" altLang="en-US" sz="2800" b="1" dirty="0" err="1"/>
              <a:t>dir</a:t>
            </a:r>
            <a:r>
              <a:rPr lang="en-US" altLang="en-US" sz="2800" b="1" dirty="0"/>
              <a:t> </a:t>
            </a:r>
            <a:r>
              <a:rPr lang="en-US" altLang="en-US" sz="2800" b="1" dirty="0" smtClean="0"/>
              <a:t>=</a:t>
            </a:r>
            <a:r>
              <a:rPr lang="hu-HU" altLang="en-US" sz="2800" b="1" dirty="0" smtClean="0"/>
              <a:t> </a:t>
            </a:r>
            <a:r>
              <a:rPr lang="hu-HU" altLang="en-US" sz="2800" b="1" dirty="0" err="1" smtClean="0"/>
              <a:t>normalize</a:t>
            </a:r>
            <a:r>
              <a:rPr lang="hu-HU" altLang="en-US" sz="2800" b="1" dirty="0"/>
              <a:t>(</a:t>
            </a:r>
            <a:r>
              <a:rPr lang="en-US" altLang="en-US" sz="2800" b="1" dirty="0" smtClean="0"/>
              <a:t>p </a:t>
            </a:r>
            <a:r>
              <a:rPr lang="en-US" altLang="en-US" sz="2800" b="1" dirty="0"/>
              <a:t>– </a:t>
            </a:r>
            <a:r>
              <a:rPr lang="en-US" altLang="en-US" sz="2800" b="1" dirty="0" smtClean="0"/>
              <a:t>eye</a:t>
            </a:r>
            <a:r>
              <a:rPr lang="hu-HU" altLang="en-US" sz="2800" b="1" dirty="0" smtClean="0"/>
              <a:t>) </a:t>
            </a:r>
            <a:endParaRPr lang="en-US" altLang="en-US" sz="2800" b="1" dirty="0"/>
          </a:p>
        </p:txBody>
      </p:sp>
      <p:sp>
        <p:nvSpPr>
          <p:cNvPr id="33809" name="Rectangle 41"/>
          <p:cNvSpPr>
            <a:spLocks noChangeArrowheads="1"/>
          </p:cNvSpPr>
          <p:nvPr/>
        </p:nvSpPr>
        <p:spPr bwMode="auto">
          <a:xfrm>
            <a:off x="2843213" y="36449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t>p</a:t>
            </a:r>
          </a:p>
        </p:txBody>
      </p:sp>
      <p:sp>
        <p:nvSpPr>
          <p:cNvPr id="33810" name="Oval 33"/>
          <p:cNvSpPr>
            <a:spLocks noChangeArrowheads="1"/>
          </p:cNvSpPr>
          <p:nvPr/>
        </p:nvSpPr>
        <p:spPr bwMode="auto">
          <a:xfrm>
            <a:off x="3141663" y="2689225"/>
            <a:ext cx="144462" cy="144463"/>
          </a:xfrm>
          <a:prstGeom prst="ellipse">
            <a:avLst/>
          </a:prstGeom>
          <a:solidFill>
            <a:schemeClr val="accent1"/>
          </a:solidFill>
          <a:ln w="12700" algn="ctr">
            <a:solidFill>
              <a:schemeClr val="tx1"/>
            </a:solidFill>
            <a:round/>
            <a:headEnd/>
            <a:tailEnd/>
          </a:ln>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33811" name="Picture 23" descr="spier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2684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Rectangle 24"/>
          <p:cNvSpPr>
            <a:spLocks noChangeArrowheads="1"/>
          </p:cNvSpPr>
          <p:nvPr/>
        </p:nvSpPr>
        <p:spPr bwMode="auto">
          <a:xfrm>
            <a:off x="6489700" y="34020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813" name="Line 3"/>
          <p:cNvSpPr>
            <a:spLocks noChangeShapeType="1"/>
          </p:cNvSpPr>
          <p:nvPr/>
        </p:nvSpPr>
        <p:spPr bwMode="auto">
          <a:xfrm flipH="1" flipV="1">
            <a:off x="5643563" y="3211513"/>
            <a:ext cx="1587" cy="8747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4"/>
          <p:cNvSpPr>
            <a:spLocks noChangeShapeType="1"/>
          </p:cNvSpPr>
          <p:nvPr/>
        </p:nvSpPr>
        <p:spPr bwMode="auto">
          <a:xfrm flipV="1">
            <a:off x="5651500" y="4076700"/>
            <a:ext cx="784225"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Téglalap 55"/>
          <p:cNvSpPr>
            <a:spLocks noChangeArrowheads="1"/>
          </p:cNvSpPr>
          <p:nvPr/>
        </p:nvSpPr>
        <p:spPr bwMode="auto">
          <a:xfrm>
            <a:off x="6010275" y="4076700"/>
            <a:ext cx="37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X</a:t>
            </a:r>
            <a:endParaRPr lang="hu-HU" altLang="en-US"/>
          </a:p>
        </p:txBody>
      </p:sp>
      <p:sp>
        <p:nvSpPr>
          <p:cNvPr id="33816" name="Téglalap 56"/>
          <p:cNvSpPr>
            <a:spLocks noChangeArrowheads="1"/>
          </p:cNvSpPr>
          <p:nvPr/>
        </p:nvSpPr>
        <p:spPr bwMode="auto">
          <a:xfrm>
            <a:off x="5291138" y="29956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Y</a:t>
            </a:r>
            <a:endParaRPr lang="hu-HU" altLang="en-US"/>
          </a:p>
        </p:txBody>
      </p:sp>
      <p:sp>
        <p:nvSpPr>
          <p:cNvPr id="33817" name="Téglalap 57"/>
          <p:cNvSpPr>
            <a:spLocks noChangeArrowheads="1"/>
          </p:cNvSpPr>
          <p:nvPr/>
        </p:nvSpPr>
        <p:spPr bwMode="auto">
          <a:xfrm>
            <a:off x="7883525" y="40767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XM</a:t>
            </a:r>
            <a:endParaRPr lang="hu-HU" altLang="en-US"/>
          </a:p>
        </p:txBody>
      </p:sp>
      <p:sp>
        <p:nvSpPr>
          <p:cNvPr id="33818" name="Téglalap 58"/>
          <p:cNvSpPr>
            <a:spLocks noChangeArrowheads="1"/>
          </p:cNvSpPr>
          <p:nvPr/>
        </p:nvSpPr>
        <p:spPr bwMode="auto">
          <a:xfrm>
            <a:off x="5075238" y="1195388"/>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YM</a:t>
            </a:r>
            <a:endParaRPr lang="hu-HU" altLang="en-US"/>
          </a:p>
        </p:txBody>
      </p:sp>
      <p:sp>
        <p:nvSpPr>
          <p:cNvPr id="33819" name="Rectangle 41"/>
          <p:cNvSpPr>
            <a:spLocks noChangeArrowheads="1"/>
          </p:cNvSpPr>
          <p:nvPr/>
        </p:nvSpPr>
        <p:spPr bwMode="auto">
          <a:xfrm>
            <a:off x="6299200" y="34290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t>p</a:t>
            </a:r>
          </a:p>
        </p:txBody>
      </p:sp>
      <p:sp>
        <p:nvSpPr>
          <p:cNvPr id="33820" name="Line 38"/>
          <p:cNvSpPr>
            <a:spLocks noChangeShapeType="1"/>
          </p:cNvSpPr>
          <p:nvPr/>
        </p:nvSpPr>
        <p:spPr bwMode="auto">
          <a:xfrm>
            <a:off x="971550" y="2708275"/>
            <a:ext cx="2160588" cy="73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2" name="Téglalap feliratnak 40"/>
          <p:cNvSpPr>
            <a:spLocks noChangeArrowheads="1"/>
          </p:cNvSpPr>
          <p:nvPr/>
        </p:nvSpPr>
        <p:spPr bwMode="auto">
          <a:xfrm>
            <a:off x="5148263" y="4652963"/>
            <a:ext cx="3527425" cy="431800"/>
          </a:xfrm>
          <a:prstGeom prst="wedgeRectCallout">
            <a:avLst>
              <a:gd name="adj1" fmla="val -26375"/>
              <a:gd name="adj2" fmla="val 7344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dirty="0" err="1" smtClean="0"/>
              <a:t>Normalized</a:t>
            </a:r>
            <a:r>
              <a:rPr lang="hu-HU" altLang="en-US" sz="2000" dirty="0" smtClean="0"/>
              <a:t> </a:t>
            </a:r>
            <a:r>
              <a:rPr lang="hu-HU" altLang="en-US" sz="2000" dirty="0" err="1" smtClean="0"/>
              <a:t>device</a:t>
            </a:r>
            <a:r>
              <a:rPr lang="hu-HU" altLang="en-US" sz="2000" dirty="0" smtClean="0"/>
              <a:t> </a:t>
            </a:r>
            <a:r>
              <a:rPr lang="hu-HU" altLang="en-US" sz="2000" dirty="0" err="1" smtClean="0"/>
              <a:t>coordinates</a:t>
            </a:r>
            <a:endParaRPr lang="hu-HU" altLang="en-US" sz="2000" dirty="0"/>
          </a:p>
        </p:txBody>
      </p:sp>
      <p:cxnSp>
        <p:nvCxnSpPr>
          <p:cNvPr id="33823" name="Egyenes összekötő 42"/>
          <p:cNvCxnSpPr>
            <a:cxnSpLocks noChangeShapeType="1"/>
          </p:cNvCxnSpPr>
          <p:nvPr/>
        </p:nvCxnSpPr>
        <p:spPr bwMode="auto">
          <a:xfrm flipV="1">
            <a:off x="971550" y="1916113"/>
            <a:ext cx="2592388" cy="792162"/>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33824" name="Text Box 36"/>
          <p:cNvSpPr txBox="1">
            <a:spLocks noChangeArrowheads="1"/>
          </p:cNvSpPr>
          <p:nvPr/>
        </p:nvSpPr>
        <p:spPr bwMode="auto">
          <a:xfrm>
            <a:off x="1187450" y="1628775"/>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t>fov/2</a:t>
            </a:r>
          </a:p>
        </p:txBody>
      </p:sp>
      <p:cxnSp>
        <p:nvCxnSpPr>
          <p:cNvPr id="33825" name="Egyenes összekötő nyíllal 45"/>
          <p:cNvCxnSpPr>
            <a:cxnSpLocks noChangeShapeType="1"/>
          </p:cNvCxnSpPr>
          <p:nvPr/>
        </p:nvCxnSpPr>
        <p:spPr bwMode="auto">
          <a:xfrm>
            <a:off x="1547813" y="2060575"/>
            <a:ext cx="215900" cy="5762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4" name="Csoportba foglalás 135"/>
          <p:cNvGrpSpPr>
            <a:grpSpLocks/>
          </p:cNvGrpSpPr>
          <p:nvPr/>
        </p:nvGrpSpPr>
        <p:grpSpPr bwMode="auto">
          <a:xfrm rot="907090">
            <a:off x="112486" y="2177966"/>
            <a:ext cx="833438" cy="820737"/>
            <a:chOff x="4933950" y="1860550"/>
            <a:chExt cx="833438" cy="820738"/>
          </a:xfrm>
        </p:grpSpPr>
        <p:sp>
          <p:nvSpPr>
            <p:cNvPr id="4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782" y="79835"/>
            <a:ext cx="1909005" cy="190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3"/>
          <p:cNvSpPr>
            <a:spLocks noChangeArrowheads="1"/>
          </p:cNvSpPr>
          <p:nvPr/>
        </p:nvSpPr>
        <p:spPr bwMode="auto">
          <a:xfrm>
            <a:off x="179512" y="2722513"/>
            <a:ext cx="8621471" cy="4090863"/>
          </a:xfrm>
          <a:prstGeom prst="rect">
            <a:avLst/>
          </a:prstGeom>
          <a:solidFill>
            <a:schemeClr val="accent6">
              <a:lumMod val="20000"/>
              <a:lumOff val="80000"/>
            </a:schemeClr>
          </a:solidFill>
          <a:ln w="12700">
            <a:solidFill>
              <a:schemeClr val="tx1"/>
            </a:solidFill>
            <a:miter lim="800000"/>
            <a:headEnd/>
            <a:tailEnd/>
          </a:ln>
        </p:spPr>
        <p:txBody>
          <a:bodyPr wrap="square" lIns="90488" tIns="44450" rIns="90488" bIns="44450">
            <a:spAutoFit/>
          </a:bodyPr>
          <a:lstStyle/>
          <a:p>
            <a:pPr>
              <a:defRPr/>
            </a:pPr>
            <a:r>
              <a:rPr lang="hu-HU" sz="2000" b="1" dirty="0" err="1" smtClean="0">
                <a:latin typeface="Courier New" pitchFamily="49" charset="0"/>
                <a:cs typeface="Courier New" pitchFamily="49" charset="0"/>
              </a:rPr>
              <a:t>vec</a:t>
            </a:r>
            <a:r>
              <a:rPr lang="en-US" sz="2000" b="1" dirty="0" smtClean="0">
                <a:latin typeface="Courier New" pitchFamily="49" charset="0"/>
                <a:cs typeface="Courier New" pitchFamily="49" charset="0"/>
              </a:rPr>
              <a:t>3 </a:t>
            </a:r>
            <a:r>
              <a:rPr lang="en-US" sz="2000" b="1" dirty="0">
                <a:solidFill>
                  <a:srgbClr val="C00000"/>
                </a:solidFill>
                <a:latin typeface="Courier New" pitchFamily="49" charset="0"/>
                <a:cs typeface="Courier New" pitchFamily="49" charset="0"/>
              </a:rPr>
              <a:t>trace</a:t>
            </a:r>
            <a:r>
              <a:rPr lang="en-US" sz="2000" b="1" dirty="0">
                <a:latin typeface="Courier New" pitchFamily="49" charset="0"/>
                <a:cs typeface="Courier New" pitchFamily="49" charset="0"/>
              </a:rPr>
              <a:t>(Ray ray)</a:t>
            </a:r>
            <a:r>
              <a:rPr lang="hu-HU" sz="2000" b="1" dirty="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Hit </a:t>
            </a:r>
            <a:r>
              <a:rPr lang="en-US" sz="2000" b="1" dirty="0" err="1">
                <a:solidFill>
                  <a:srgbClr val="C00000"/>
                </a:solidFill>
                <a:latin typeface="Courier New" pitchFamily="49" charset="0"/>
                <a:cs typeface="Courier New" pitchFamily="49" charset="0"/>
              </a:rPr>
              <a:t>hit</a:t>
            </a:r>
            <a:r>
              <a:rPr lang="en-US" sz="2000" b="1" dirty="0">
                <a:solidFill>
                  <a:srgbClr val="C00000"/>
                </a:solidFill>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(ray);</a:t>
            </a:r>
            <a:endParaRPr lang="hu-HU" sz="2000" dirty="0"/>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a:t>
            </a:r>
            <a:r>
              <a:rPr lang="en-US" sz="2000" b="1" dirty="0" smtClean="0">
                <a:solidFill>
                  <a:srgbClr val="C00000"/>
                </a:solidFill>
                <a:latin typeface="Courier New" pitchFamily="49" charset="0"/>
                <a:cs typeface="Courier New" pitchFamily="49" charset="0"/>
              </a:rPr>
              <a:t>hit.t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&lt; 0)</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return </a:t>
            </a:r>
            <a:r>
              <a:rPr lang="hu-HU" sz="2000" i="1" dirty="0">
                <a:cs typeface="Times New Roman" panose="02020603050405020304" pitchFamily="18" charset="0"/>
              </a:rPr>
              <a:t>L</a:t>
            </a:r>
            <a:r>
              <a:rPr lang="hu-HU" sz="2000" baseline="-25000" dirty="0">
                <a:cs typeface="Times New Roman" panose="02020603050405020304" pitchFamily="18" charset="0"/>
              </a:rPr>
              <a:t>a</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dirty="0">
                <a:latin typeface="+mn-lt"/>
                <a:cs typeface="Courier New" pitchFamily="49" charset="0"/>
              </a:rPr>
              <a:t>// </a:t>
            </a:r>
            <a:r>
              <a:rPr lang="en-US" sz="2000" dirty="0" smtClean="0">
                <a:latin typeface="+mn-lt"/>
                <a:cs typeface="Courier New" pitchFamily="49" charset="0"/>
              </a:rPr>
              <a:t>nothing</a:t>
            </a:r>
            <a:endParaRPr lang="hu-HU" sz="700" b="1" dirty="0">
              <a:solidFill>
                <a:srgbClr val="00B050"/>
              </a:solidFill>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a:t>
            </a:r>
            <a:r>
              <a:rPr lang="hu-HU" sz="2000" b="1" dirty="0" smtClean="0">
                <a:latin typeface="Courier New" pitchFamily="49" charset="0"/>
                <a:cs typeface="Courier New" pitchFamily="49" charset="0"/>
              </a:rPr>
              <a:t>r</a:t>
            </a:r>
            <a:r>
              <a:rPr lang="hu-HU" altLang="en-US" sz="2000" i="1" baseline="-25000" dirty="0" smtClean="0"/>
              <a:t> </a:t>
            </a:r>
            <a:r>
              <a:rPr lang="hu-HU" altLang="en-US" sz="2000" i="1" dirty="0" smtClean="0"/>
              <a:t>, </a:t>
            </a:r>
            <a:r>
              <a:rPr lang="hu-HU" sz="2000" b="1" dirty="0" smtClean="0">
                <a:latin typeface="Courier New" pitchFamily="49" charset="0"/>
                <a:cs typeface="Courier New" pitchFamily="49" charset="0"/>
              </a:rPr>
              <a:t>N</a:t>
            </a:r>
            <a:r>
              <a:rPr lang="hu-HU" altLang="en-US" sz="2000" i="1" baseline="-25000" dirty="0"/>
              <a:t> </a:t>
            </a:r>
            <a:r>
              <a:rPr lang="hu-HU" altLang="en-US" sz="2000" i="1" dirty="0" smtClean="0"/>
              <a:t>,</a:t>
            </a:r>
            <a:r>
              <a:rPr lang="hu-HU" altLang="en-US" sz="1050" b="1" dirty="0">
                <a:latin typeface="Courier New" pitchFamily="49" charset="0"/>
                <a:cs typeface="Courier New" pitchFamily="49" charset="0"/>
              </a:rPr>
              <a:t> </a:t>
            </a:r>
            <a:r>
              <a:rPr lang="en-US" sz="2000" i="1" dirty="0" smtClean="0">
                <a:cs typeface="Times New Roman" panose="02020603050405020304" pitchFamily="18" charset="0"/>
              </a:rPr>
              <a:t>k</a:t>
            </a:r>
            <a:r>
              <a:rPr lang="hu-HU" sz="2000" baseline="-25000" dirty="0" smtClean="0">
                <a:cs typeface="Times New Roman" panose="02020603050405020304" pitchFamily="18" charset="0"/>
              </a:rPr>
              <a:t>a </a:t>
            </a:r>
            <a:r>
              <a:rPr lang="hu-HU" altLang="en-US" sz="2000" i="1" dirty="0" smtClean="0"/>
              <a:t>, </a:t>
            </a:r>
            <a:r>
              <a:rPr lang="en-GB" altLang="en-US" sz="2000" i="1" dirty="0" err="1" smtClean="0"/>
              <a:t>k</a:t>
            </a:r>
            <a:r>
              <a:rPr lang="en-GB" altLang="en-US" sz="2000" i="1" baseline="-25000" dirty="0" err="1" smtClean="0"/>
              <a:t>d</a:t>
            </a:r>
            <a:r>
              <a:rPr lang="hu-HU" altLang="en-US" sz="2000" i="1" baseline="-25000" dirty="0" smtClean="0"/>
              <a:t> </a:t>
            </a:r>
            <a:r>
              <a:rPr lang="hu-HU" altLang="en-US" sz="2000" i="1" dirty="0" smtClean="0"/>
              <a:t>, </a:t>
            </a:r>
            <a:r>
              <a:rPr lang="en-GB" altLang="en-US" sz="2000" i="1" dirty="0" err="1" smtClean="0"/>
              <a:t>k</a:t>
            </a:r>
            <a:r>
              <a:rPr lang="en-GB" altLang="en-US" sz="2000" i="1" baseline="-25000" dirty="0" err="1" smtClean="0"/>
              <a:t>s</a:t>
            </a:r>
            <a:r>
              <a:rPr lang="hu-HU" altLang="en-US" sz="2000" i="1" dirty="0"/>
              <a:t> </a:t>
            </a:r>
            <a:r>
              <a:rPr lang="hu-HU" altLang="en-US" sz="2000" i="1" dirty="0" smtClean="0"/>
              <a:t>, </a:t>
            </a:r>
            <a:r>
              <a:rPr lang="hu-HU" altLang="en-US" sz="2000" i="1" dirty="0" err="1" smtClean="0"/>
              <a:t>shine</a:t>
            </a:r>
            <a:r>
              <a:rPr lang="en-US" altLang="en-US" sz="2000" dirty="0" smtClean="0"/>
              <a:t>] </a:t>
            </a:r>
            <a:r>
              <a:rPr lang="en-US" altLang="en-US" sz="2000" dirty="0" smtClean="0">
                <a:sym typeface="Symbol"/>
              </a:rPr>
              <a:t></a:t>
            </a:r>
            <a:r>
              <a:rPr lang="en-US" altLang="en-US" sz="2000" dirty="0" smtClean="0"/>
              <a:t> </a:t>
            </a:r>
            <a:r>
              <a:rPr lang="en-US" altLang="en-US" sz="2000" b="1" dirty="0" smtClean="0">
                <a:latin typeface="Courier New" panose="02070309020205020404" pitchFamily="49" charset="0"/>
                <a:cs typeface="Courier New" panose="02070309020205020404" pitchFamily="49" charset="0"/>
              </a:rPr>
              <a:t>hit</a:t>
            </a:r>
            <a:r>
              <a:rPr lang="en-US" altLang="en-US" sz="2000" dirty="0" smtClean="0">
                <a:latin typeface="Courier New" panose="02070309020205020404" pitchFamily="49" charset="0"/>
                <a:cs typeface="Courier New" panose="02070309020205020404" pitchFamily="49" charset="0"/>
              </a:rPr>
              <a:t>;</a:t>
            </a:r>
            <a:endParaRPr lang="hu-HU" sz="2000" b="1" dirty="0" smtClean="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hu-HU" sz="2000" b="1" dirty="0" err="1" smtClean="0">
                <a:latin typeface="Courier New" pitchFamily="49" charset="0"/>
                <a:cs typeface="Courier New" pitchFamily="49" charset="0"/>
              </a:rPr>
              <a:t>vec</a:t>
            </a:r>
            <a:r>
              <a:rPr lang="en-US" sz="2000" b="1" dirty="0" smtClean="0">
                <a:latin typeface="Courier New" pitchFamily="49" charset="0"/>
                <a:cs typeface="Courier New" pitchFamily="49" charset="0"/>
              </a:rPr>
              <a:t>3 </a:t>
            </a:r>
            <a:r>
              <a:rPr lang="hu-HU" sz="2000" b="1" dirty="0" smtClean="0">
                <a:latin typeface="Courier New" pitchFamily="49" charset="0"/>
                <a:cs typeface="Courier New" pitchFamily="49" charset="0"/>
              </a:rPr>
              <a:t>out</a:t>
            </a:r>
            <a:r>
              <a:rPr lang="en-US" sz="2000" b="1" dirty="0" smtClean="0">
                <a:latin typeface="Courier New" pitchFamily="49" charset="0"/>
                <a:cs typeface="Courier New" pitchFamily="49" charset="0"/>
              </a:rPr>
              <a:t>Rad</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i="1" dirty="0" smtClean="0">
                <a:cs typeface="Times New Roman" panose="02020603050405020304" pitchFamily="18" charset="0"/>
              </a:rPr>
              <a:t>k</a:t>
            </a:r>
            <a:r>
              <a:rPr lang="hu-HU" sz="2000" baseline="-25000" dirty="0" smtClean="0">
                <a:cs typeface="Times New Roman" panose="02020603050405020304" pitchFamily="18" charset="0"/>
              </a:rPr>
              <a:t>a</a:t>
            </a:r>
            <a:r>
              <a:rPr lang="hu-HU" sz="2000" b="1" i="1" dirty="0" smtClean="0">
                <a:cs typeface="Times New Roman" panose="02020603050405020304" pitchFamily="18" charset="0"/>
              </a:rPr>
              <a:t> </a:t>
            </a:r>
            <a:r>
              <a:rPr lang="en-US" sz="2000" b="1" dirty="0" smtClean="0">
                <a:latin typeface="Courier New" pitchFamily="49" charset="0"/>
                <a:cs typeface="Courier New" pitchFamily="49" charset="0"/>
              </a:rPr>
              <a:t>*</a:t>
            </a:r>
            <a:r>
              <a:rPr lang="hu-HU" sz="2000" i="1" dirty="0" smtClean="0">
                <a:cs typeface="Times New Roman" panose="02020603050405020304" pitchFamily="18" charset="0"/>
              </a:rPr>
              <a:t> L</a:t>
            </a:r>
            <a:r>
              <a:rPr lang="hu-HU" sz="2000" baseline="-25000" dirty="0" smtClean="0">
                <a:cs typeface="Times New Roman" panose="02020603050405020304" pitchFamily="18" charset="0"/>
              </a:rPr>
              <a:t>a</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for(</a:t>
            </a:r>
            <a:r>
              <a:rPr lang="hu-HU" sz="2000" b="1" dirty="0" err="1">
                <a:solidFill>
                  <a:srgbClr val="00B050"/>
                </a:solidFill>
                <a:latin typeface="Courier New" pitchFamily="49" charset="0"/>
                <a:cs typeface="Courier New" pitchFamily="49" charset="0"/>
              </a:rPr>
              <a:t>each</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light</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source</a:t>
            </a:r>
            <a:r>
              <a:rPr lang="hu-HU" sz="2000" b="1" dirty="0">
                <a:solidFill>
                  <a:srgbClr val="00B050"/>
                </a:solidFill>
                <a:latin typeface="Courier New" pitchFamily="49" charset="0"/>
                <a:cs typeface="Courier New" pitchFamily="49" charset="0"/>
              </a:rPr>
              <a:t> </a:t>
            </a:r>
            <a:r>
              <a:rPr lang="en-US" sz="2000" i="1" dirty="0" smtClean="0">
                <a:solidFill>
                  <a:srgbClr val="00B050"/>
                </a:solidFill>
                <a:cs typeface="Times New Roman" panose="02020603050405020304" pitchFamily="18" charset="0"/>
              </a:rPr>
              <a:t>l</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Ray </a:t>
            </a:r>
            <a:r>
              <a:rPr lang="en-US" sz="2000" b="1" dirty="0" err="1" smtClean="0">
                <a:latin typeface="Courier New" pitchFamily="49" charset="0"/>
                <a:cs typeface="Courier New" pitchFamily="49" charset="0"/>
              </a:rPr>
              <a:t>shadowRay</a:t>
            </a:r>
            <a:r>
              <a:rPr lang="en-US" sz="2000" b="1" dirty="0" smtClean="0">
                <a:latin typeface="Courier New" pitchFamily="49" charset="0"/>
                <a:cs typeface="Courier New" pitchFamily="49" charset="0"/>
              </a:rPr>
              <a:t>(</a:t>
            </a:r>
            <a:r>
              <a:rPr lang="en-US" sz="2000" b="1" dirty="0" smtClean="0">
                <a:cs typeface="Times New Roman" panose="02020603050405020304" pitchFamily="18" charset="0"/>
              </a:rPr>
              <a:t>r</a:t>
            </a:r>
            <a:r>
              <a:rPr lang="hu-HU" sz="2000" b="1" i="1" dirty="0" smtClean="0">
                <a:cs typeface="Times New Roman" panose="02020603050405020304" pitchFamily="18" charset="0"/>
              </a:rPr>
              <a:t> </a:t>
            </a:r>
            <a:r>
              <a:rPr lang="hu-HU" sz="2000" b="1" i="1" dirty="0">
                <a:solidFill>
                  <a:srgbClr val="7030A0"/>
                </a:solidFill>
                <a:cs typeface="Times New Roman" panose="02020603050405020304" pitchFamily="18" charset="0"/>
              </a:rPr>
              <a:t>+ </a:t>
            </a:r>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b="1" dirty="0" err="1" smtClean="0">
                <a:cs typeface="Times New Roman" panose="02020603050405020304" pitchFamily="18" charset="0"/>
              </a:rPr>
              <a:t>L</a:t>
            </a:r>
            <a:r>
              <a:rPr lang="en-US" sz="2000" b="1" i="1" baseline="-25000" dirty="0" err="1" smtClean="0">
                <a:cs typeface="Times New Roman" panose="02020603050405020304" pitchFamily="18" charset="0"/>
              </a:rPr>
              <a:t>l</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Hit </a:t>
            </a:r>
            <a:r>
              <a:rPr lang="en-US" sz="2000" b="1" dirty="0" err="1">
                <a:latin typeface="Courier New" pitchFamily="49" charset="0"/>
                <a:cs typeface="Courier New" pitchFamily="49" charset="0"/>
              </a:rPr>
              <a:t>shadowHit</a:t>
            </a:r>
            <a:r>
              <a:rPr lang="en-US" sz="2000" b="1" dirty="0">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shadowRay</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if(shadowHit.t </a:t>
            </a:r>
            <a:r>
              <a:rPr lang="en-US" sz="2000" b="1" dirty="0">
                <a:latin typeface="Courier New" pitchFamily="49" charset="0"/>
                <a:cs typeface="Courier New" pitchFamily="49" charset="0"/>
              </a:rPr>
              <a:t>&lt; 0 || shadowHit.t &gt; </a:t>
            </a:r>
            <a:r>
              <a:rPr lang="hu-HU" sz="2000" b="1" i="1" dirty="0" smtClean="0">
                <a:cs typeface="Times New Roman" panose="02020603050405020304" pitchFamily="18" charset="0"/>
              </a:rPr>
              <a:t>|</a:t>
            </a:r>
            <a:r>
              <a:rPr lang="en-US" sz="2000" b="1" dirty="0" smtClean="0">
                <a:cs typeface="Times New Roman" panose="02020603050405020304" pitchFamily="18" charset="0"/>
              </a:rPr>
              <a:t>r</a:t>
            </a:r>
            <a:r>
              <a:rPr lang="hu-HU" sz="2000" b="1" i="1" dirty="0" smtClean="0">
                <a:cs typeface="Times New Roman" panose="02020603050405020304" pitchFamily="18" charset="0"/>
              </a:rPr>
              <a:t> </a:t>
            </a:r>
            <a:r>
              <a:rPr lang="hu-HU" sz="2000" b="1" i="1" dirty="0">
                <a:cs typeface="Times New Roman" panose="02020603050405020304" pitchFamily="18" charset="0"/>
              </a:rPr>
              <a:t>- </a:t>
            </a:r>
            <a:r>
              <a:rPr lang="hu-HU" sz="2000" b="1" dirty="0" smtClean="0">
                <a:cs typeface="Times New Roman" panose="02020603050405020304" pitchFamily="18" charset="0"/>
              </a:rPr>
              <a:t>y</a:t>
            </a:r>
            <a:r>
              <a:rPr lang="en-US" sz="2000" b="1" i="1" baseline="-25000" dirty="0" smtClean="0">
                <a:cs typeface="Times New Roman" panose="02020603050405020304" pitchFamily="18" charset="0"/>
              </a:rPr>
              <a:t>l</a:t>
            </a:r>
            <a:r>
              <a:rPr lang="hu-HU" sz="2000" b="1" i="1" dirty="0" smtClean="0">
                <a:cs typeface="Times New Roman" panose="02020603050405020304" pitchFamily="18" charset="0"/>
              </a:rPr>
              <a:t>| </a:t>
            </a:r>
            <a:r>
              <a:rPr lang="en-US" sz="2000" b="1" dirty="0">
                <a:latin typeface="Courier New" pitchFamily="49" charset="0"/>
                <a:cs typeface="Courier New" pitchFamily="49" charset="0"/>
              </a:rPr>
              <a:t>)</a:t>
            </a: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hu-HU" sz="2000" b="1" dirty="0" err="1" smtClean="0">
                <a:latin typeface="Courier New" pitchFamily="49" charset="0"/>
                <a:cs typeface="Courier New" pitchFamily="49" charset="0"/>
              </a:rPr>
              <a:t>outRa</a:t>
            </a:r>
            <a:r>
              <a:rPr lang="en-US" sz="2000" b="1" dirty="0" smtClean="0">
                <a:latin typeface="Courier New" pitchFamily="49" charset="0"/>
                <a:cs typeface="Courier New" pitchFamily="49" charset="0"/>
              </a:rPr>
              <a:t>d </a:t>
            </a:r>
            <a:r>
              <a:rPr lang="en-US" sz="2000" b="1" dirty="0">
                <a:latin typeface="Courier New" pitchFamily="49" charset="0"/>
                <a:cs typeface="Courier New" pitchFamily="49" charset="0"/>
              </a:rPr>
              <a:t>+= </a:t>
            </a:r>
            <a:endParaRPr lang="en-US" sz="2000" b="1" dirty="0" smtClean="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return </a:t>
            </a:r>
            <a:r>
              <a:rPr lang="hu-HU" sz="2000" b="1" dirty="0" err="1" smtClean="0">
                <a:latin typeface="Courier New" pitchFamily="49" charset="0"/>
                <a:cs typeface="Courier New" pitchFamily="49" charset="0"/>
              </a:rPr>
              <a:t>outRad</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a:t>
            </a:r>
            <a:endParaRPr lang="hu-HU" sz="2000" dirty="0"/>
          </a:p>
        </p:txBody>
      </p:sp>
      <p:sp>
        <p:nvSpPr>
          <p:cNvPr id="60" name="Oval 5"/>
          <p:cNvSpPr>
            <a:spLocks noChangeArrowheads="1"/>
          </p:cNvSpPr>
          <p:nvPr/>
        </p:nvSpPr>
        <p:spPr bwMode="auto">
          <a:xfrm rot="2315074">
            <a:off x="7579426" y="1332391"/>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 name="Freeform 6"/>
          <p:cNvSpPr>
            <a:spLocks/>
          </p:cNvSpPr>
          <p:nvPr/>
        </p:nvSpPr>
        <p:spPr bwMode="auto">
          <a:xfrm rot="18974213">
            <a:off x="7333456" y="2298625"/>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Line 7"/>
          <p:cNvSpPr>
            <a:spLocks noChangeShapeType="1"/>
          </p:cNvSpPr>
          <p:nvPr/>
        </p:nvSpPr>
        <p:spPr bwMode="auto">
          <a:xfrm flipH="1">
            <a:off x="7376319" y="774625"/>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 name="Rectangle 8"/>
          <p:cNvSpPr>
            <a:spLocks noChangeArrowheads="1"/>
          </p:cNvSpPr>
          <p:nvPr/>
        </p:nvSpPr>
        <p:spPr bwMode="auto">
          <a:xfrm>
            <a:off x="8306594" y="9317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64" name="Group 12"/>
          <p:cNvGrpSpPr>
            <a:grpSpLocks/>
          </p:cNvGrpSpPr>
          <p:nvPr/>
        </p:nvGrpSpPr>
        <p:grpSpPr bwMode="auto">
          <a:xfrm>
            <a:off x="7833519" y="1003226"/>
            <a:ext cx="625475" cy="995363"/>
            <a:chOff x="4512" y="1296"/>
            <a:chExt cx="394" cy="627"/>
          </a:xfrm>
        </p:grpSpPr>
        <p:sp>
          <p:nvSpPr>
            <p:cNvPr id="65"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t>r</a:t>
              </a:r>
              <a:endParaRPr lang="hu-HU" altLang="en-US" b="1" dirty="0"/>
            </a:p>
          </p:txBody>
        </p:sp>
        <p:sp>
          <p:nvSpPr>
            <p:cNvPr id="67"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8" name="Téglalap 67"/>
          <p:cNvSpPr>
            <a:spLocks noChangeArrowheads="1"/>
          </p:cNvSpPr>
          <p:nvPr/>
        </p:nvSpPr>
        <p:spPr bwMode="auto">
          <a:xfrm>
            <a:off x="7577931" y="530429"/>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69" name="Line 7"/>
          <p:cNvSpPr>
            <a:spLocks noChangeShapeType="1"/>
          </p:cNvSpPr>
          <p:nvPr/>
        </p:nvSpPr>
        <p:spPr bwMode="auto">
          <a:xfrm flipV="1">
            <a:off x="8451056" y="211063"/>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Téglalap 69"/>
          <p:cNvSpPr>
            <a:spLocks noChangeArrowheads="1"/>
          </p:cNvSpPr>
          <p:nvPr/>
        </p:nvSpPr>
        <p:spPr bwMode="auto">
          <a:xfrm>
            <a:off x="7380312" y="44624"/>
            <a:ext cx="132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smtClean="0">
                <a:cs typeface="Times New Roman" pitchFamily="18" charset="0"/>
              </a:rPr>
              <a:t>-</a:t>
            </a:r>
            <a:r>
              <a:rPr lang="en-US" altLang="en-US" sz="1800" dirty="0" err="1" smtClean="0">
                <a:cs typeface="Times New Roman" pitchFamily="18" charset="0"/>
              </a:rPr>
              <a:t>ray.dir</a:t>
            </a:r>
            <a:r>
              <a:rPr lang="en-US" altLang="en-US" sz="1800" dirty="0">
                <a:cs typeface="Times New Roman" pitchFamily="18" charset="0"/>
              </a:rPr>
              <a:t> = </a:t>
            </a:r>
            <a:r>
              <a:rPr lang="en-US" altLang="en-US" b="1" dirty="0" smtClean="0">
                <a:cs typeface="Times New Roman" pitchFamily="18" charset="0"/>
              </a:rPr>
              <a:t>V</a:t>
            </a:r>
            <a:endParaRPr lang="hu-HU" altLang="en-US" sz="2000" dirty="0"/>
          </a:p>
        </p:txBody>
      </p:sp>
      <p:grpSp>
        <p:nvGrpSpPr>
          <p:cNvPr id="71" name="Csoportba foglalás 22"/>
          <p:cNvGrpSpPr>
            <a:grpSpLocks/>
          </p:cNvGrpSpPr>
          <p:nvPr/>
        </p:nvGrpSpPr>
        <p:grpSpPr bwMode="auto">
          <a:xfrm>
            <a:off x="5787231" y="749896"/>
            <a:ext cx="2274888" cy="1147577"/>
            <a:chOff x="5724128" y="1446222"/>
            <a:chExt cx="2275285" cy="1148785"/>
          </a:xfrm>
        </p:grpSpPr>
        <p:graphicFrame>
          <p:nvGraphicFramePr>
            <p:cNvPr id="72"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3219" name="Klip" r:id="rId5" imgW="2478088" imgH="4460875" progId="">
                    <p:embed/>
                  </p:oleObj>
                </mc:Choice>
                <mc:Fallback>
                  <p:oleObj name="Klip" r:id="rId5" imgW="2478088" imgH="446087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Line 11"/>
            <p:cNvSpPr>
              <a:spLocks noChangeShapeType="1"/>
            </p:cNvSpPr>
            <p:nvPr/>
          </p:nvSpPr>
          <p:spPr bwMode="auto">
            <a:xfrm flipH="1" flipV="1">
              <a:off x="6165158" y="2004940"/>
              <a:ext cx="1834255" cy="304873"/>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Téglalap 16"/>
            <p:cNvSpPr>
              <a:spLocks noChangeArrowheads="1"/>
            </p:cNvSpPr>
            <p:nvPr/>
          </p:nvSpPr>
          <p:spPr bwMode="auto">
            <a:xfrm>
              <a:off x="6174035" y="1446222"/>
              <a:ext cx="396331" cy="4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err="1">
                  <a:cs typeface="Times New Roman" pitchFamily="18" charset="0"/>
                </a:rPr>
                <a:t>l</a:t>
              </a:r>
              <a:endParaRPr lang="hu-HU" altLang="en-US" dirty="0"/>
            </a:p>
          </p:txBody>
        </p:sp>
        <p:sp>
          <p:nvSpPr>
            <p:cNvPr id="75" name="Téglalap 20"/>
            <p:cNvSpPr>
              <a:spLocks noChangeArrowheads="1"/>
            </p:cNvSpPr>
            <p:nvPr/>
          </p:nvSpPr>
          <p:spPr bwMode="auto">
            <a:xfrm>
              <a:off x="6732240" y="2132856"/>
              <a:ext cx="447636" cy="4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76" name="Szövegdoboz 75"/>
          <p:cNvSpPr txBox="1">
            <a:spLocks noChangeArrowheads="1"/>
          </p:cNvSpPr>
          <p:nvPr/>
        </p:nvSpPr>
        <p:spPr bwMode="auto">
          <a:xfrm rot="16200000">
            <a:off x="697210" y="4882802"/>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t>Shadow</a:t>
            </a:r>
            <a:endParaRPr lang="hu-HU" altLang="en-US" sz="2000" dirty="0"/>
          </a:p>
        </p:txBody>
      </p:sp>
      <p:sp>
        <p:nvSpPr>
          <p:cNvPr id="77" name="Cím 3"/>
          <p:cNvSpPr>
            <a:spLocks noGrp="1"/>
          </p:cNvSpPr>
          <p:nvPr>
            <p:ph type="title"/>
          </p:nvPr>
        </p:nvSpPr>
        <p:spPr>
          <a:xfrm>
            <a:off x="3622055" y="188640"/>
            <a:ext cx="2246090" cy="1143000"/>
          </a:xfrm>
        </p:spPr>
        <p:txBody>
          <a:bodyPr/>
          <a:lstStyle/>
          <a:p>
            <a:r>
              <a:rPr lang="hu-HU" dirty="0" err="1" smtClean="0">
                <a:solidFill>
                  <a:srgbClr val="FF0000"/>
                </a:solidFill>
              </a:rPr>
              <a:t>trace</a:t>
            </a:r>
            <a:endParaRPr lang="en-US" dirty="0">
              <a:solidFill>
                <a:srgbClr val="FF0000"/>
              </a:solidFill>
            </a:endParaRPr>
          </a:p>
        </p:txBody>
      </p:sp>
      <p:sp>
        <p:nvSpPr>
          <p:cNvPr id="78" name="Téglalap 77"/>
          <p:cNvSpPr>
            <a:spLocks noChangeArrowheads="1"/>
          </p:cNvSpPr>
          <p:nvPr/>
        </p:nvSpPr>
        <p:spPr bwMode="auto">
          <a:xfrm>
            <a:off x="1403648" y="4576415"/>
            <a:ext cx="6714225" cy="936625"/>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 name="Téglalap 78"/>
          <p:cNvSpPr>
            <a:spLocks noChangeArrowheads="1"/>
          </p:cNvSpPr>
          <p:nvPr/>
        </p:nvSpPr>
        <p:spPr bwMode="auto">
          <a:xfrm>
            <a:off x="6863824" y="780460"/>
            <a:ext cx="51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err="1" smtClean="0"/>
              <a:t>L</a:t>
            </a:r>
            <a:r>
              <a:rPr lang="hu-HU" altLang="en-US" baseline="50000" dirty="0" err="1" smtClean="0">
                <a:sym typeface="Symbol" pitchFamily="18" charset="2"/>
              </a:rPr>
              <a:t>in</a:t>
            </a:r>
            <a:endParaRPr lang="hu-HU" altLang="en-US" dirty="0"/>
          </a:p>
        </p:txBody>
      </p:sp>
      <p:sp>
        <p:nvSpPr>
          <p:cNvPr id="80" name="Rectangle 26"/>
          <p:cNvSpPr>
            <a:spLocks noChangeArrowheads="1"/>
          </p:cNvSpPr>
          <p:nvPr/>
        </p:nvSpPr>
        <p:spPr bwMode="auto">
          <a:xfrm>
            <a:off x="3491880" y="5517232"/>
            <a:ext cx="4125615" cy="400110"/>
          </a:xfrm>
          <a:prstGeom prst="rect">
            <a:avLst/>
          </a:prstGeom>
          <a:solidFill>
            <a:schemeClr val="bg2"/>
          </a:solidFill>
          <a:ln>
            <a:solidFill>
              <a:srgbClr val="00B050"/>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000" i="1" dirty="0" err="1"/>
              <a:t>L</a:t>
            </a:r>
            <a:r>
              <a:rPr lang="hu-HU" altLang="en-US" sz="2000" baseline="50000" dirty="0" err="1">
                <a:sym typeface="Symbol" pitchFamily="18" charset="2"/>
              </a:rPr>
              <a:t>in</a:t>
            </a:r>
            <a:r>
              <a:rPr lang="hu-HU" altLang="en-US" sz="2000" baseline="30000" dirty="0">
                <a:sym typeface="Symbol" pitchFamily="18" charset="2"/>
              </a:rPr>
              <a:t> </a:t>
            </a:r>
            <a:r>
              <a:rPr lang="en-GB" altLang="en-US" sz="2000" dirty="0" smtClean="0"/>
              <a:t>*{</a:t>
            </a:r>
            <a:r>
              <a:rPr lang="en-GB" altLang="en-US" sz="2000" i="1" dirty="0" err="1"/>
              <a:t>k</a:t>
            </a:r>
            <a:r>
              <a:rPr lang="en-GB" altLang="en-US" sz="2000" i="1" baseline="-25000" dirty="0" err="1"/>
              <a:t>d</a:t>
            </a:r>
            <a:r>
              <a:rPr lang="en-GB" altLang="en-US" sz="2000" i="1" baseline="-25000" dirty="0"/>
              <a:t> </a:t>
            </a:r>
            <a:r>
              <a:rPr lang="hu-HU" altLang="en-US" sz="2000" dirty="0">
                <a:sym typeface="Symbol" pitchFamily="18" charset="2"/>
              </a:rPr>
              <a:t></a:t>
            </a:r>
            <a:r>
              <a:rPr lang="hu-HU" altLang="en-US" sz="2000" dirty="0"/>
              <a:t>(</a:t>
            </a:r>
            <a:r>
              <a:rPr lang="en-GB" altLang="en-US" sz="2000" b="1" dirty="0">
                <a:solidFill>
                  <a:schemeClr val="accent2"/>
                </a:solidFill>
              </a:rPr>
              <a:t>L</a:t>
            </a:r>
            <a:r>
              <a:rPr lang="hu-HU" altLang="en-US" sz="2000" i="1" baseline="-25000" dirty="0">
                <a:solidFill>
                  <a:schemeClr val="accent2"/>
                </a:solidFill>
              </a:rPr>
              <a:t>l</a:t>
            </a:r>
            <a:r>
              <a:rPr lang="hu-HU" altLang="en-US" sz="2000" baseline="-25000" dirty="0">
                <a:sym typeface="Symbol" pitchFamily="18" charset="2"/>
              </a:rPr>
              <a:t> </a:t>
            </a:r>
            <a:r>
              <a:rPr lang="hu-HU" altLang="en-US" sz="2000" dirty="0">
                <a:sym typeface="Symbol" pitchFamily="18" charset="2"/>
              </a:rPr>
              <a:t></a:t>
            </a:r>
            <a:r>
              <a:rPr lang="hu-HU" altLang="en-US" sz="2000" b="1" dirty="0">
                <a:solidFill>
                  <a:srgbClr val="18E63A"/>
                </a:solidFill>
              </a:rPr>
              <a:t>N</a:t>
            </a:r>
            <a:r>
              <a:rPr lang="hu-HU" altLang="en-US" sz="2000" dirty="0"/>
              <a:t>)</a:t>
            </a:r>
            <a:r>
              <a:rPr lang="en-GB" altLang="en-US" sz="2000" baseline="30000" dirty="0"/>
              <a:t>+</a:t>
            </a:r>
            <a:r>
              <a:rPr lang="en-GB" altLang="en-US" sz="2000" dirty="0"/>
              <a:t>+</a:t>
            </a:r>
            <a:r>
              <a:rPr lang="en-GB" altLang="en-US" sz="2000" i="1" dirty="0" err="1"/>
              <a:t>k</a:t>
            </a:r>
            <a:r>
              <a:rPr lang="en-GB" altLang="en-US" sz="2000" i="1" baseline="-25000" dirty="0" err="1"/>
              <a:t>s</a:t>
            </a:r>
            <a:r>
              <a:rPr lang="en-GB" altLang="en-US" sz="2000" i="1" baseline="-25000" dirty="0"/>
              <a:t> </a:t>
            </a:r>
            <a:r>
              <a:rPr lang="hu-HU" altLang="en-US" sz="2000" dirty="0">
                <a:sym typeface="Symbol" pitchFamily="18" charset="2"/>
              </a:rPr>
              <a:t></a:t>
            </a:r>
            <a:r>
              <a:rPr lang="en-GB" altLang="en-US" sz="2000" dirty="0"/>
              <a:t>(</a:t>
            </a:r>
            <a:r>
              <a:rPr lang="hu-HU" altLang="en-US" sz="2000" dirty="0"/>
              <a:t>(</a:t>
            </a:r>
            <a:r>
              <a:rPr lang="en-GB" altLang="en-US" sz="2000" b="1" dirty="0">
                <a:solidFill>
                  <a:schemeClr val="tx2"/>
                </a:solidFill>
              </a:rPr>
              <a:t>H</a:t>
            </a:r>
            <a:r>
              <a:rPr lang="hu-HU" altLang="en-US" sz="2000" i="1" baseline="-25000" dirty="0">
                <a:solidFill>
                  <a:schemeClr val="tx2"/>
                </a:solidFill>
              </a:rPr>
              <a:t>l</a:t>
            </a:r>
            <a:r>
              <a:rPr lang="hu-HU" altLang="en-US" sz="2000" dirty="0">
                <a:sym typeface="Symbol" pitchFamily="18" charset="2"/>
              </a:rPr>
              <a:t></a:t>
            </a:r>
            <a:r>
              <a:rPr lang="hu-HU" altLang="en-US" sz="2000" b="1" dirty="0">
                <a:solidFill>
                  <a:srgbClr val="18E63A"/>
                </a:solidFill>
              </a:rPr>
              <a:t>N</a:t>
            </a:r>
            <a:r>
              <a:rPr lang="hu-HU" altLang="en-US" sz="2000" dirty="0"/>
              <a:t>)</a:t>
            </a:r>
            <a:r>
              <a:rPr lang="en-GB" altLang="en-US" sz="2000" baseline="30000" dirty="0"/>
              <a:t>+</a:t>
            </a:r>
            <a:r>
              <a:rPr lang="hu-HU" altLang="en-US" sz="2000" dirty="0"/>
              <a:t>)</a:t>
            </a:r>
            <a:r>
              <a:rPr lang="en-GB" altLang="en-US" sz="2000" i="1" baseline="30000" dirty="0"/>
              <a:t>shine</a:t>
            </a:r>
            <a:r>
              <a:rPr lang="en-GB" altLang="en-US" sz="2000" dirty="0"/>
              <a:t>}</a:t>
            </a:r>
            <a:endParaRPr lang="hu-HU" altLang="en-US" sz="2000" dirty="0"/>
          </a:p>
        </p:txBody>
      </p:sp>
      <p:pic>
        <p:nvPicPr>
          <p:cNvPr id="81" name="Picture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9647" y="79718"/>
            <a:ext cx="1909005" cy="1909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Szövegdoboz 82"/>
          <p:cNvSpPr txBox="1">
            <a:spLocks noChangeArrowheads="1"/>
          </p:cNvSpPr>
          <p:nvPr/>
        </p:nvSpPr>
        <p:spPr bwMode="auto">
          <a:xfrm rot="16200000">
            <a:off x="-448525" y="4849125"/>
            <a:ext cx="208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b="1" dirty="0" err="1" smtClean="0">
                <a:solidFill>
                  <a:srgbClr val="00B050"/>
                </a:solidFill>
              </a:rPr>
              <a:t>DirectLight</a:t>
            </a:r>
            <a:r>
              <a:rPr lang="en-US" altLang="en-US" sz="2000" b="1" dirty="0" smtClean="0">
                <a:solidFill>
                  <a:srgbClr val="00B050"/>
                </a:solidFill>
              </a:rPr>
              <a:t> ()</a:t>
            </a:r>
            <a:endParaRPr lang="en-US" altLang="en-US" sz="2000" b="1" dirty="0">
              <a:solidFill>
                <a:srgbClr val="00B050"/>
              </a:solidFill>
            </a:endParaRPr>
          </a:p>
        </p:txBody>
      </p:sp>
      <p:sp>
        <p:nvSpPr>
          <p:cNvPr id="84" name="Téglalap 83"/>
          <p:cNvSpPr>
            <a:spLocks noChangeArrowheads="1"/>
          </p:cNvSpPr>
          <p:nvPr/>
        </p:nvSpPr>
        <p:spPr bwMode="auto">
          <a:xfrm>
            <a:off x="783039" y="4005064"/>
            <a:ext cx="7727297" cy="2088232"/>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 name="Téglalap 84"/>
          <p:cNvSpPr/>
          <p:nvPr/>
        </p:nvSpPr>
        <p:spPr>
          <a:xfrm>
            <a:off x="3635896" y="5549170"/>
            <a:ext cx="232756" cy="400110"/>
          </a:xfrm>
          <a:prstGeom prst="rect">
            <a:avLst/>
          </a:prstGeom>
        </p:spPr>
        <p:txBody>
          <a:bodyPr wrap="none">
            <a:spAutoFit/>
          </a:bodyPr>
          <a:lstStyle/>
          <a:p>
            <a:r>
              <a:rPr lang="hu-HU" altLang="en-US" sz="2000" i="1" baseline="-25000" dirty="0"/>
              <a:t>l</a:t>
            </a:r>
            <a:endParaRPr lang="en-US" sz="2000" dirty="0"/>
          </a:p>
        </p:txBody>
      </p:sp>
      <p:sp>
        <p:nvSpPr>
          <p:cNvPr id="86" name="Line 15"/>
          <p:cNvSpPr>
            <a:spLocks noChangeShapeType="1"/>
          </p:cNvSpPr>
          <p:nvPr/>
        </p:nvSpPr>
        <p:spPr bwMode="auto">
          <a:xfrm flipH="1" flipV="1">
            <a:off x="7947818" y="1320574"/>
            <a:ext cx="94404" cy="292004"/>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1"/>
          <p:cNvSpPr>
            <a:spLocks noChangeShapeType="1"/>
          </p:cNvSpPr>
          <p:nvPr/>
        </p:nvSpPr>
        <p:spPr bwMode="auto">
          <a:xfrm flipH="1" flipV="1">
            <a:off x="6237058" y="1242018"/>
            <a:ext cx="1710759" cy="78555"/>
          </a:xfrm>
          <a:prstGeom prst="line">
            <a:avLst/>
          </a:prstGeom>
          <a:noFill/>
          <a:ln w="38100">
            <a:solidFill>
              <a:srgbClr val="00FF00"/>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Téglalap 87"/>
          <p:cNvSpPr/>
          <p:nvPr/>
        </p:nvSpPr>
        <p:spPr>
          <a:xfrm>
            <a:off x="8075142" y="1231352"/>
            <a:ext cx="482824" cy="400110"/>
          </a:xfrm>
          <a:prstGeom prst="rect">
            <a:avLst/>
          </a:prstGeom>
        </p:spPr>
        <p:txBody>
          <a:bodyPr wrap="none">
            <a:spAutoFit/>
          </a:bodyPr>
          <a:lstStyle/>
          <a:p>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endParaRPr lang="en-US" sz="2000" dirty="0"/>
          </a:p>
        </p:txBody>
      </p:sp>
      <p:pic>
        <p:nvPicPr>
          <p:cNvPr id="89" name="Picture 1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6" y="79718"/>
            <a:ext cx="1909122" cy="190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barn(inVertical)">
                                      <p:cBhvr>
                                        <p:cTn id="26" dur="500"/>
                                        <p:tgtEl>
                                          <p:spTgt spid="86"/>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barn(inVertical)">
                                      <p:cBhvr>
                                        <p:cTn id="30" dur="500"/>
                                        <p:tgtEl>
                                          <p:spTgt spid="88"/>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barn(inVertical)">
                                      <p:cBhvr>
                                        <p:cTn id="34" dur="500"/>
                                        <p:tgtEl>
                                          <p:spTgt spid="87"/>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42" dur="1000" fill="hold"/>
                                        <p:tgtEl>
                                          <p:spTgt spid="7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7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78"/>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52" dur="1000" fill="hold"/>
                                        <p:tgtEl>
                                          <p:spTgt spid="7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7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p:cTn id="65"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68" dur="1000" fill="hold"/>
                                        <p:tgtEl>
                                          <p:spTgt spid="8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84"/>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p:cTn id="75"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78" dur="1000" fill="hold"/>
                                        <p:tgtEl>
                                          <p:spTgt spid="8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p:bldP spid="76" grpId="0"/>
      <p:bldP spid="78" grpId="0" animBg="1"/>
      <p:bldP spid="79" grpId="0"/>
      <p:bldP spid="83" grpId="0"/>
      <p:bldP spid="84" grpId="0" animBg="1"/>
      <p:bldP spid="86" grpId="0" animBg="1"/>
      <p:bldP spid="87" grpId="0" animBg="1"/>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251520" y="274638"/>
            <a:ext cx="6243439" cy="1143000"/>
          </a:xfrm>
        </p:spPr>
        <p:txBody>
          <a:bodyPr>
            <a:normAutofit/>
          </a:bodyPr>
          <a:lstStyle/>
          <a:p>
            <a:r>
              <a:rPr lang="hu-HU" sz="4000" dirty="0" err="1" smtClean="0">
                <a:solidFill>
                  <a:srgbClr val="FF0000"/>
                </a:solidFill>
              </a:rPr>
              <a:t>Homework</a:t>
            </a:r>
            <a:r>
              <a:rPr lang="hu-HU" sz="4000" dirty="0" smtClean="0">
                <a:solidFill>
                  <a:srgbClr val="FF0000"/>
                </a:solidFill>
              </a:rPr>
              <a:t> </a:t>
            </a:r>
            <a:r>
              <a:rPr lang="en-US" sz="4000" dirty="0" smtClean="0">
                <a:solidFill>
                  <a:srgbClr val="FF0000"/>
                </a:solidFill>
              </a:rPr>
              <a:t>2</a:t>
            </a:r>
            <a:r>
              <a:rPr lang="hu-HU" sz="4000" dirty="0" smtClean="0">
                <a:solidFill>
                  <a:srgbClr val="FF0000"/>
                </a:solidFill>
              </a:rPr>
              <a:t>: </a:t>
            </a:r>
            <a:r>
              <a:rPr lang="hu-HU" sz="4000" dirty="0" err="1" smtClean="0">
                <a:solidFill>
                  <a:srgbClr val="FF0000"/>
                </a:solidFill>
              </a:rPr>
              <a:t>Luxo</a:t>
            </a:r>
            <a:r>
              <a:rPr lang="hu-HU" sz="4000" dirty="0" smtClean="0">
                <a:solidFill>
                  <a:srgbClr val="FF0000"/>
                </a:solidFill>
              </a:rPr>
              <a:t> </a:t>
            </a:r>
            <a:r>
              <a:rPr lang="hu-HU" sz="4000" dirty="0" err="1" smtClean="0">
                <a:solidFill>
                  <a:srgbClr val="FF0000"/>
                </a:solidFill>
              </a:rPr>
              <a:t>Grandpa</a:t>
            </a:r>
            <a:endParaRPr lang="hu-HU" sz="4000" dirty="0">
              <a:solidFill>
                <a:srgbClr val="FF0000"/>
              </a:solidFill>
            </a:endParaRPr>
          </a:p>
        </p:txBody>
      </p:sp>
      <p:sp>
        <p:nvSpPr>
          <p:cNvPr id="4" name="Tartalom helye 2"/>
          <p:cNvSpPr txBox="1">
            <a:spLocks/>
          </p:cNvSpPr>
          <p:nvPr/>
        </p:nvSpPr>
        <p:spPr>
          <a:xfrm>
            <a:off x="642242" y="2708920"/>
            <a:ext cx="8496944" cy="388843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800" dirty="0"/>
              <a:t>Write a ray tracing program that renders a paraboloid lamp, planar table and </a:t>
            </a:r>
            <a:r>
              <a:rPr lang="en-US" sz="2800" dirty="0" smtClean="0"/>
              <a:t>arbitrary </a:t>
            </a:r>
            <a:r>
              <a:rPr lang="en-US" sz="2800" dirty="0"/>
              <a:t>quadratic or polygonal </a:t>
            </a:r>
            <a:r>
              <a:rPr lang="en-US" sz="2800" dirty="0" smtClean="0"/>
              <a:t>object</a:t>
            </a:r>
            <a:r>
              <a:rPr lang="hu-HU" sz="2800" dirty="0" smtClean="0"/>
              <a:t>s</a:t>
            </a:r>
            <a:r>
              <a:rPr lang="en-US" sz="2800" dirty="0" smtClean="0"/>
              <a:t> </a:t>
            </a:r>
            <a:r>
              <a:rPr lang="en-US" sz="2800" dirty="0"/>
              <a:t>on the table. A point light source is in the focal point of the paraboloid and casts shadows. In addition to the point source, the scene is illuminated by </a:t>
            </a:r>
            <a:r>
              <a:rPr lang="en-US" sz="2800" dirty="0" smtClean="0"/>
              <a:t>an </a:t>
            </a:r>
            <a:r>
              <a:rPr lang="en-US" sz="2800" dirty="0"/>
              <a:t>ambient source. Objects can be diffuse-specular, or reflective or refractive.</a:t>
            </a:r>
            <a:endParaRPr lang="hu-HU" sz="2800" dirty="0"/>
          </a:p>
        </p:txBody>
      </p:sp>
      <p:pic>
        <p:nvPicPr>
          <p:cNvPr id="5" name="Kép 4">
            <a:hlinkClick r:id="rId2" action="ppaction://hlinkfile"/>
          </p:cNvPr>
          <p:cNvPicPr>
            <a:picLocks noChangeAspect="1"/>
          </p:cNvPicPr>
          <p:nvPr/>
        </p:nvPicPr>
        <p:blipFill>
          <a:blip r:embed="rId3"/>
          <a:stretch>
            <a:fillRect/>
          </a:stretch>
        </p:blipFill>
        <p:spPr>
          <a:xfrm>
            <a:off x="6588224" y="58291"/>
            <a:ext cx="2457697" cy="2434605"/>
          </a:xfrm>
          <a:prstGeom prst="rect">
            <a:avLst/>
          </a:prstGeom>
        </p:spPr>
      </p:pic>
    </p:spTree>
    <p:extLst>
      <p:ext uri="{BB962C8B-B14F-4D97-AF65-F5344CB8AC3E}">
        <p14:creationId xmlns:p14="http://schemas.microsoft.com/office/powerpoint/2010/main" val="35824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2" name="AutoShape 32"/>
          <p:cNvSpPr>
            <a:spLocks noChangeArrowheads="1"/>
          </p:cNvSpPr>
          <p:nvPr/>
        </p:nvSpPr>
        <p:spPr bwMode="auto">
          <a:xfrm>
            <a:off x="2528062" y="5949950"/>
            <a:ext cx="2384424" cy="685800"/>
          </a:xfrm>
          <a:prstGeom prst="wedgeRoundRectCallout">
            <a:avLst>
              <a:gd name="adj1" fmla="val 9153"/>
              <a:gd name="adj2" fmla="val -11111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err="1" smtClean="0">
                <a:latin typeface="+mn-lt"/>
              </a:rPr>
              <a:t>Radiance</a:t>
            </a:r>
            <a:r>
              <a:rPr lang="hu-HU" altLang="en-US" sz="2200" dirty="0" smtClean="0">
                <a:latin typeface="+mn-lt"/>
              </a:rPr>
              <a:t> </a:t>
            </a:r>
            <a:r>
              <a:rPr lang="hu-HU" altLang="en-US" sz="2200" dirty="0" err="1" smtClean="0">
                <a:latin typeface="+mn-lt"/>
              </a:rPr>
              <a:t>from</a:t>
            </a:r>
            <a:r>
              <a:rPr lang="hu-HU" altLang="en-US" sz="2200" dirty="0" smtClean="0">
                <a:latin typeface="+mn-lt"/>
              </a:rPr>
              <a:t> </a:t>
            </a:r>
          </a:p>
          <a:p>
            <a:pPr algn="ctr"/>
            <a:r>
              <a:rPr lang="hu-HU" altLang="en-US" sz="2200" dirty="0" err="1" smtClean="0">
                <a:latin typeface="+mn-lt"/>
              </a:rPr>
              <a:t>reflection</a:t>
            </a:r>
            <a:r>
              <a:rPr lang="hu-HU" altLang="en-US" sz="2200" dirty="0" smtClean="0">
                <a:latin typeface="+mn-lt"/>
              </a:rPr>
              <a:t> </a:t>
            </a:r>
            <a:r>
              <a:rPr lang="hu-HU" altLang="en-US" sz="2200" dirty="0" err="1" smtClean="0">
                <a:latin typeface="+mn-lt"/>
              </a:rPr>
              <a:t>direction</a:t>
            </a:r>
            <a:endParaRPr lang="hu-HU" altLang="en-US" sz="2200" dirty="0">
              <a:latin typeface="+mn-lt"/>
            </a:endParaRPr>
          </a:p>
        </p:txBody>
      </p:sp>
      <p:sp>
        <p:nvSpPr>
          <p:cNvPr id="5153" name="AutoShape 33"/>
          <p:cNvSpPr>
            <a:spLocks noChangeArrowheads="1"/>
          </p:cNvSpPr>
          <p:nvPr/>
        </p:nvSpPr>
        <p:spPr bwMode="auto">
          <a:xfrm>
            <a:off x="6516216" y="5876925"/>
            <a:ext cx="2558256" cy="685800"/>
          </a:xfrm>
          <a:prstGeom prst="wedgeRoundRectCallout">
            <a:avLst>
              <a:gd name="adj1" fmla="val -20284"/>
              <a:gd name="adj2" fmla="val -96682"/>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err="1" smtClean="0">
                <a:latin typeface="+mn-lt"/>
              </a:rPr>
              <a:t>Radiance</a:t>
            </a:r>
            <a:r>
              <a:rPr lang="hu-HU" altLang="en-US" sz="2200" dirty="0" smtClean="0">
                <a:latin typeface="+mn-lt"/>
              </a:rPr>
              <a:t> </a:t>
            </a:r>
            <a:r>
              <a:rPr lang="hu-HU" altLang="en-US" sz="2200" dirty="0" err="1" smtClean="0">
                <a:latin typeface="+mn-lt"/>
              </a:rPr>
              <a:t>from</a:t>
            </a:r>
            <a:endParaRPr lang="hu-HU" altLang="en-US" sz="2200" dirty="0" smtClean="0">
              <a:latin typeface="+mn-lt"/>
            </a:endParaRPr>
          </a:p>
          <a:p>
            <a:pPr algn="ctr"/>
            <a:r>
              <a:rPr lang="hu-HU" altLang="en-US" sz="2200" dirty="0" err="1" smtClean="0">
                <a:latin typeface="+mn-lt"/>
              </a:rPr>
              <a:t>refraction</a:t>
            </a:r>
            <a:r>
              <a:rPr lang="hu-HU" altLang="en-US" sz="2200" dirty="0" smtClean="0">
                <a:latin typeface="+mn-lt"/>
              </a:rPr>
              <a:t> </a:t>
            </a:r>
            <a:r>
              <a:rPr lang="hu-HU" altLang="en-US" sz="2200" dirty="0" err="1" smtClean="0">
                <a:latin typeface="+mn-lt"/>
              </a:rPr>
              <a:t>direction</a:t>
            </a:r>
            <a:endParaRPr lang="hu-HU" altLang="en-US" sz="2200" dirty="0">
              <a:latin typeface="+mn-lt"/>
            </a:endParaRPr>
          </a:p>
        </p:txBody>
      </p:sp>
      <p:sp>
        <p:nvSpPr>
          <p:cNvPr id="5157" name="AutoShape 37"/>
          <p:cNvSpPr>
            <a:spLocks noChangeArrowheads="1"/>
          </p:cNvSpPr>
          <p:nvPr/>
        </p:nvSpPr>
        <p:spPr bwMode="auto">
          <a:xfrm>
            <a:off x="1410862" y="5988151"/>
            <a:ext cx="1008062" cy="685800"/>
          </a:xfrm>
          <a:prstGeom prst="wedgeRoundRectCallout">
            <a:avLst>
              <a:gd name="adj1" fmla="val 44014"/>
              <a:gd name="adj2" fmla="val -110417"/>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Fresnel</a:t>
            </a:r>
            <a:endParaRPr lang="hu-HU" altLang="en-US" sz="2200">
              <a:latin typeface="+mn-lt"/>
            </a:endParaRPr>
          </a:p>
        </p:txBody>
      </p:sp>
      <p:sp>
        <p:nvSpPr>
          <p:cNvPr id="5158" name="AutoShape 38"/>
          <p:cNvSpPr>
            <a:spLocks noChangeArrowheads="1"/>
          </p:cNvSpPr>
          <p:nvPr/>
        </p:nvSpPr>
        <p:spPr bwMode="auto">
          <a:xfrm>
            <a:off x="5148263" y="5949950"/>
            <a:ext cx="1152525" cy="647700"/>
          </a:xfrm>
          <a:prstGeom prst="wedgeRoundRectCallout">
            <a:avLst>
              <a:gd name="adj1" fmla="val 29477"/>
              <a:gd name="adj2" fmla="val -113236"/>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1-Fresnel</a:t>
            </a:r>
            <a:endParaRPr lang="hu-HU" altLang="en-US" sz="2200">
              <a:latin typeface="+mn-lt"/>
            </a:endParaRPr>
          </a:p>
        </p:txBody>
      </p:sp>
      <p:sp>
        <p:nvSpPr>
          <p:cNvPr id="2" name="Cím 1"/>
          <p:cNvSpPr>
            <a:spLocks noGrp="1"/>
          </p:cNvSpPr>
          <p:nvPr>
            <p:ph type="title"/>
          </p:nvPr>
        </p:nvSpPr>
        <p:spPr>
          <a:xfrm>
            <a:off x="0" y="274638"/>
            <a:ext cx="6732240" cy="1143000"/>
          </a:xfrm>
        </p:spPr>
        <p:txBody>
          <a:bodyPr/>
          <a:lstStyle/>
          <a:p>
            <a:r>
              <a:rPr lang="hu-HU" dirty="0" err="1" smtClean="0">
                <a:solidFill>
                  <a:srgbClr val="FF0000"/>
                </a:solidFill>
              </a:rPr>
              <a:t>Recursive</a:t>
            </a:r>
            <a:r>
              <a:rPr lang="hu-HU" dirty="0" smtClean="0">
                <a:solidFill>
                  <a:srgbClr val="FF0000"/>
                </a:solidFill>
              </a:rPr>
              <a:t> </a:t>
            </a:r>
            <a:r>
              <a:rPr lang="hu-HU" dirty="0" err="1" smtClean="0">
                <a:solidFill>
                  <a:srgbClr val="FF0000"/>
                </a:solidFill>
              </a:rPr>
              <a:t>ray-tracing</a:t>
            </a:r>
            <a:endParaRPr lang="en-US" dirty="0">
              <a:solidFill>
                <a:srgbClr val="FF0000"/>
              </a:solidFill>
            </a:endParaRPr>
          </a:p>
        </p:txBody>
      </p:sp>
      <p:pic>
        <p:nvPicPr>
          <p:cNvPr id="5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2252" y="-27384"/>
            <a:ext cx="2378260" cy="237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60" name="Téglalap 59"/>
              <p:cNvSpPr/>
              <p:nvPr/>
            </p:nvSpPr>
            <p:spPr>
              <a:xfrm>
                <a:off x="127925" y="4305578"/>
                <a:ext cx="8990987" cy="13697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hu-HU" altLang="en-US" sz="2600" i="1" dirty="0" smtClean="0">
                          <a:latin typeface="Cambria Math"/>
                        </a:rPr>
                        <m:t>𝐿</m:t>
                      </m:r>
                      <m:r>
                        <a:rPr lang="hu-HU" altLang="en-US" sz="2600" i="1" baseline="-25000" dirty="0">
                          <a:latin typeface="Cambria Math"/>
                        </a:rPr>
                        <m:t> </m:t>
                      </m:r>
                      <m:d>
                        <m:dPr>
                          <m:ctrlPr>
                            <a:rPr lang="hu-HU" altLang="en-US" sz="2600" b="1" i="1" dirty="0">
                              <a:latin typeface="Cambria Math" panose="02040503050406030204" pitchFamily="18" charset="0"/>
                            </a:rPr>
                          </m:ctrlPr>
                        </m:dPr>
                        <m:e>
                          <m:r>
                            <a:rPr lang="en-GB" altLang="en-US" sz="2600" b="1" i="1" dirty="0">
                              <a:latin typeface="Cambria Math"/>
                            </a:rPr>
                            <m:t>𝑽</m:t>
                          </m:r>
                        </m:e>
                      </m:d>
                      <m:r>
                        <a:rPr lang="hu-HU" altLang="en-US" sz="2600" i="1" dirty="0">
                          <a:latin typeface="Cambria Math"/>
                          <a:ea typeface="Cambria Math"/>
                        </a:rPr>
                        <m:t>≈</m:t>
                      </m:r>
                      <m:d>
                        <m:dPr>
                          <m:begChr m:val="{"/>
                          <m:endChr m:val=""/>
                          <m:ctrlPr>
                            <a:rPr lang="hu-HU" altLang="en-US" sz="2600" i="1" dirty="0" smtClean="0">
                              <a:latin typeface="Cambria Math" panose="02040503050406030204" pitchFamily="18" charset="0"/>
                              <a:ea typeface="Cambria Math"/>
                            </a:rPr>
                          </m:ctrlPr>
                        </m:dPr>
                        <m:e>
                          <m:eqArr>
                            <m:eqArrPr>
                              <m:ctrlPr>
                                <a:rPr lang="hu-HU" altLang="en-US" sz="2600" i="1" dirty="0" smtClean="0">
                                  <a:latin typeface="Cambria Math" panose="02040503050406030204" pitchFamily="18" charset="0"/>
                                  <a:ea typeface="Cambria Math"/>
                                </a:rPr>
                              </m:ctrlPr>
                            </m:eqArrPr>
                            <m:e>
                              <m:r>
                                <a:rPr lang="hu-HU" altLang="en-US" sz="2600" i="1" dirty="0">
                                  <a:latin typeface="Cambria Math"/>
                                </a:rPr>
                                <m:t>𝑘</m:t>
                              </m:r>
                              <m:r>
                                <a:rPr lang="hu-HU" altLang="en-US" sz="2600" i="1" baseline="-25000" dirty="0" err="1">
                                  <a:latin typeface="Cambria Math"/>
                                </a:rPr>
                                <m:t>𝑎</m:t>
                              </m:r>
                              <m:r>
                                <a:rPr lang="en-GB" altLang="en-US" sz="2600" i="1" dirty="0">
                                  <a:latin typeface="Cambria Math"/>
                                </a:rPr>
                                <m:t>∗</m:t>
                              </m:r>
                              <m:r>
                                <a:rPr lang="hu-HU" altLang="en-US" sz="2600" i="1" dirty="0">
                                  <a:latin typeface="Cambria Math"/>
                                </a:rPr>
                                <m:t>𝐿</m:t>
                              </m:r>
                              <m:r>
                                <a:rPr lang="hu-HU" altLang="en-US" sz="2600" i="1" baseline="-25000" dirty="0">
                                  <a:latin typeface="Cambria Math"/>
                                </a:rPr>
                                <m:t>𝑎</m:t>
                              </m:r>
                              <m:r>
                                <a:rPr lang="hu-HU" altLang="en-US" sz="2600" i="1" dirty="0">
                                  <a:latin typeface="Cambria Math"/>
                                </a:rPr>
                                <m:t>+</m:t>
                              </m:r>
                              <m:nary>
                                <m:naryPr>
                                  <m:chr m:val="∑"/>
                                  <m:limLoc m:val="subSup"/>
                                  <m:supHide m:val="on"/>
                                  <m:ctrlPr>
                                    <a:rPr lang="hu-HU" altLang="en-US" sz="2600" i="1" dirty="0">
                                      <a:latin typeface="Cambria Math" panose="02040503050406030204" pitchFamily="18" charset="0"/>
                                      <a:ea typeface="Cambria Math"/>
                                    </a:rPr>
                                  </m:ctrlPr>
                                </m:naryPr>
                                <m:sub>
                                  <m:r>
                                    <m:rPr>
                                      <m:brk m:alnAt="9"/>
                                    </m:rPr>
                                    <a:rPr lang="hu-HU" altLang="en-US" sz="2600" i="1" dirty="0">
                                      <a:latin typeface="Cambria Math"/>
                                      <a:ea typeface="Cambria Math"/>
                                    </a:rPr>
                                    <m:t>𝑙</m:t>
                                  </m:r>
                                </m:sub>
                                <m:sup/>
                                <m:e>
                                  <m:sSubSup>
                                    <m:sSubSupPr>
                                      <m:ctrlPr>
                                        <a:rPr lang="hu-HU" altLang="en-US" sz="2600" i="1" dirty="0">
                                          <a:latin typeface="Cambria Math" panose="02040503050406030204" pitchFamily="18" charset="0"/>
                                          <a:ea typeface="Cambria Math"/>
                                        </a:rPr>
                                      </m:ctrlPr>
                                    </m:sSubSupPr>
                                    <m:e>
                                      <m:r>
                                        <a:rPr lang="hu-HU" altLang="en-US" sz="2600" i="1" dirty="0">
                                          <a:latin typeface="Cambria Math"/>
                                        </a:rPr>
                                        <m:t>𝐿</m:t>
                                      </m:r>
                                      <m:r>
                                        <a:rPr lang="hu-HU" altLang="en-US" sz="2600" i="1" baseline="30000" dirty="0" err="1">
                                          <a:latin typeface="Cambria Math"/>
                                          <a:sym typeface="Symbol" pitchFamily="18" charset="2"/>
                                        </a:rPr>
                                        <m:t>𝑖</m:t>
                                      </m:r>
                                      <m:r>
                                        <a:rPr lang="hu-HU" altLang="en-US" sz="2600" i="1" baseline="30000" dirty="0">
                                          <a:latin typeface="Cambria Math"/>
                                          <a:sym typeface="Symbol" pitchFamily="18" charset="2"/>
                                        </a:rPr>
                                        <m:t>𝑛</m:t>
                                      </m:r>
                                    </m:e>
                                    <m:sub>
                                      <m:r>
                                        <a:rPr lang="hu-HU" altLang="en-US" sz="2600" i="1" dirty="0">
                                          <a:latin typeface="Cambria Math"/>
                                          <a:ea typeface="Cambria Math"/>
                                        </a:rPr>
                                        <m:t>𝑙</m:t>
                                      </m:r>
                                    </m:sub>
                                    <m:sup/>
                                  </m:sSubSup>
                                  <m:r>
                                    <a:rPr lang="en-GB" altLang="en-US" sz="2600" i="1" dirty="0">
                                      <a:latin typeface="Cambria Math"/>
                                    </a:rPr>
                                    <m:t>∗</m:t>
                                  </m:r>
                                  <m:d>
                                    <m:dPr>
                                      <m:begChr m:val="{"/>
                                      <m:endChr m:val="}"/>
                                      <m:ctrlPr>
                                        <a:rPr lang="en-GB" altLang="en-US" sz="2600" i="1" dirty="0">
                                          <a:latin typeface="Cambria Math" panose="02040503050406030204" pitchFamily="18" charset="0"/>
                                          <a:ea typeface="Cambria Math"/>
                                        </a:rPr>
                                      </m:ctrlPr>
                                    </m:dPr>
                                    <m:e>
                                      <m:r>
                                        <a:rPr lang="en-GB" altLang="en-US" sz="2600" i="1" dirty="0" err="1">
                                          <a:latin typeface="Cambria Math"/>
                                        </a:rPr>
                                        <m:t>𝑘</m:t>
                                      </m:r>
                                      <m:r>
                                        <a:rPr lang="en-GB" altLang="en-US" sz="2600" i="1" baseline="-25000" dirty="0" err="1">
                                          <a:latin typeface="Cambria Math"/>
                                        </a:rPr>
                                        <m:t>𝑑</m:t>
                                      </m:r>
                                      <m:r>
                                        <a:rPr lang="hu-HU" altLang="en-US" sz="2600" i="1" dirty="0">
                                          <a:latin typeface="Cambria Math"/>
                                          <a:sym typeface="Symbol" pitchFamily="18" charset="2"/>
                                        </a:rPr>
                                        <m:t></m:t>
                                      </m:r>
                                      <m:sSup>
                                        <m:sSupPr>
                                          <m:ctrlPr>
                                            <a:rPr lang="hu-HU" altLang="en-US" sz="2600" i="1" dirty="0">
                                              <a:latin typeface="Cambria Math" panose="02040503050406030204" pitchFamily="18" charset="0"/>
                                              <a:sym typeface="Symbol" pitchFamily="18" charset="2"/>
                                            </a:rPr>
                                          </m:ctrlPr>
                                        </m:sSupPr>
                                        <m:e>
                                          <m:d>
                                            <m:dPr>
                                              <m:ctrlPr>
                                                <a:rPr lang="hu-HU" altLang="en-US" sz="2600" b="1" i="1" dirty="0">
                                                  <a:latin typeface="Cambria Math" panose="02040503050406030204" pitchFamily="18" charset="0"/>
                                                </a:rPr>
                                              </m:ctrlPr>
                                            </m:dPr>
                                            <m:e>
                                              <m:r>
                                                <a:rPr lang="en-GB" altLang="en-US" sz="2600" b="1" i="1" dirty="0" smtClean="0">
                                                  <a:latin typeface="Cambria Math"/>
                                                </a:rPr>
                                                <m:t>𝑳</m:t>
                                              </m:r>
                                              <m:r>
                                                <a:rPr lang="hu-HU" altLang="en-US" sz="2600" i="1" baseline="-25000" dirty="0">
                                                  <a:latin typeface="Cambria Math"/>
                                                </a:rPr>
                                                <m:t>𝑙</m:t>
                                              </m:r>
                                              <m:r>
                                                <a:rPr lang="hu-HU" altLang="en-US" sz="2600" i="1" baseline="-25000" dirty="0">
                                                  <a:latin typeface="Cambria Math"/>
                                                  <a:sym typeface="Symbol" pitchFamily="18" charset="2"/>
                                                </a:rPr>
                                                <m:t> </m:t>
                                              </m:r>
                                              <m:r>
                                                <a:rPr lang="hu-HU" altLang="en-US" sz="2600" i="1" dirty="0">
                                                  <a:latin typeface="Cambria Math"/>
                                                  <a:sym typeface="Symbol" pitchFamily="18" charset="2"/>
                                                </a:rPr>
                                                <m:t></m:t>
                                              </m:r>
                                              <m:r>
                                                <a:rPr lang="hu-HU" altLang="en-US" sz="2600" b="1" i="1" dirty="0">
                                                  <a:latin typeface="Cambria Math"/>
                                                </a:rPr>
                                                <m:t>𝑵</m:t>
                                              </m:r>
                                            </m:e>
                                          </m:d>
                                        </m:e>
                                        <m:sup>
                                          <m:r>
                                            <a:rPr lang="hu-HU" altLang="en-US" sz="2600" i="1" dirty="0">
                                              <a:latin typeface="Cambria Math"/>
                                              <a:sym typeface="Symbol" pitchFamily="18" charset="2"/>
                                            </a:rPr>
                                            <m:t>+</m:t>
                                          </m:r>
                                        </m:sup>
                                      </m:sSup>
                                      <m:r>
                                        <a:rPr lang="en-GB" altLang="en-US" sz="2600" i="1" dirty="0">
                                          <a:latin typeface="Cambria Math"/>
                                        </a:rPr>
                                        <m:t>+</m:t>
                                      </m:r>
                                      <m:r>
                                        <a:rPr lang="en-GB" altLang="en-US" sz="2600" i="1" dirty="0" err="1">
                                          <a:latin typeface="Cambria Math"/>
                                        </a:rPr>
                                        <m:t>𝑘</m:t>
                                      </m:r>
                                      <m:r>
                                        <a:rPr lang="en-GB" altLang="en-US" sz="2600" i="1" baseline="-25000" dirty="0" err="1">
                                          <a:latin typeface="Cambria Math"/>
                                        </a:rPr>
                                        <m:t>𝑠</m:t>
                                      </m:r>
                                      <m:r>
                                        <a:rPr lang="en-GB" altLang="en-US" sz="2600" i="1" baseline="-25000" dirty="0">
                                          <a:latin typeface="Cambria Math"/>
                                        </a:rPr>
                                        <m:t> </m:t>
                                      </m:r>
                                      <m:r>
                                        <a:rPr lang="hu-HU" altLang="en-US" sz="2600" i="1" dirty="0">
                                          <a:latin typeface="Cambria Math"/>
                                          <a:sym typeface="Symbol" pitchFamily="18" charset="2"/>
                                        </a:rPr>
                                        <m:t></m:t>
                                      </m:r>
                                      <m:d>
                                        <m:dPr>
                                          <m:ctrlPr>
                                            <a:rPr lang="en-GB" altLang="en-US" sz="2600" i="1" baseline="-25000" dirty="0">
                                              <a:latin typeface="Cambria Math" panose="02040503050406030204" pitchFamily="18" charset="0"/>
                                            </a:rPr>
                                          </m:ctrlPr>
                                        </m:dPr>
                                        <m:e>
                                          <m:sSup>
                                            <m:sSupPr>
                                              <m:ctrlPr>
                                                <a:rPr lang="en-GB" altLang="en-US" sz="2600" i="1" dirty="0">
                                                  <a:latin typeface="Cambria Math" panose="02040503050406030204" pitchFamily="18" charset="0"/>
                                                </a:rPr>
                                              </m:ctrlPr>
                                            </m:sSupPr>
                                            <m:e>
                                              <m:d>
                                                <m:dPr>
                                                  <m:ctrlPr>
                                                    <a:rPr lang="hu-HU" altLang="en-US" sz="2600" b="1" i="1" dirty="0">
                                                      <a:latin typeface="Cambria Math" panose="02040503050406030204" pitchFamily="18" charset="0"/>
                                                    </a:rPr>
                                                  </m:ctrlPr>
                                                </m:dPr>
                                                <m:e>
                                                  <m:r>
                                                    <a:rPr lang="en-GB" altLang="en-US" sz="2600" b="1" i="1" dirty="0">
                                                      <a:latin typeface="Cambria Math"/>
                                                    </a:rPr>
                                                    <m:t>𝑯</m:t>
                                                  </m:r>
                                                  <m:r>
                                                    <a:rPr lang="hu-HU" altLang="en-US" sz="2600" i="1" baseline="-25000" dirty="0">
                                                      <a:latin typeface="Cambria Math"/>
                                                    </a:rPr>
                                                    <m:t>𝑙</m:t>
                                                  </m:r>
                                                  <m:r>
                                                    <a:rPr lang="hu-HU" altLang="en-US" sz="2600" i="1" dirty="0">
                                                      <a:latin typeface="Cambria Math"/>
                                                      <a:sym typeface="Symbol" pitchFamily="18" charset="2"/>
                                                    </a:rPr>
                                                    <m:t></m:t>
                                                  </m:r>
                                                  <m:r>
                                                    <a:rPr lang="hu-HU" altLang="en-US" sz="2600" b="1" i="1" dirty="0">
                                                      <a:latin typeface="Cambria Math"/>
                                                    </a:rPr>
                                                    <m:t>𝑵</m:t>
                                                  </m:r>
                                                </m:e>
                                              </m:d>
                                            </m:e>
                                            <m:sup>
                                              <m:r>
                                                <a:rPr lang="hu-HU" altLang="en-US" sz="2600" i="1" dirty="0">
                                                  <a:latin typeface="Cambria Math"/>
                                                </a:rPr>
                                                <m:t>+</m:t>
                                              </m:r>
                                            </m:sup>
                                          </m:sSup>
                                        </m:e>
                                      </m:d>
                                      <m:r>
                                        <a:rPr lang="en-GB" altLang="en-US" sz="2600" i="1" baseline="30000" dirty="0">
                                          <a:latin typeface="Cambria Math"/>
                                        </a:rPr>
                                        <m:t>𝑠h𝑖𝑛𝑒</m:t>
                                      </m:r>
                                    </m:e>
                                  </m:d>
                                  <m:r>
                                    <m:rPr>
                                      <m:nor/>
                                    </m:rPr>
                                    <a:rPr lang="hu-HU" altLang="en-US" sz="2600" dirty="0"/>
                                    <m:t> </m:t>
                                  </m:r>
                                </m:e>
                              </m:nary>
                            </m:e>
                            <m:e>
                              <m:r>
                                <a:rPr lang="en-US" altLang="en-US" sz="2600" i="1" dirty="0">
                                  <a:latin typeface="Cambria Math"/>
                                </a:rPr>
                                <m:t>𝐹</m:t>
                              </m:r>
                              <m:r>
                                <a:rPr lang="hu-HU" altLang="en-US" sz="2600" i="1" dirty="0">
                                  <a:latin typeface="Cambria Math"/>
                                </a:rPr>
                                <m:t>(</m:t>
                              </m:r>
                              <m:r>
                                <a:rPr lang="en-GB" altLang="en-US" sz="2600" b="1" i="1" dirty="0">
                                  <a:latin typeface="Cambria Math"/>
                                </a:rPr>
                                <m:t>𝑽</m:t>
                              </m:r>
                              <m:r>
                                <a:rPr lang="hu-HU" altLang="en-US" sz="2600" i="1" dirty="0">
                                  <a:latin typeface="Cambria Math"/>
                                  <a:sym typeface="Symbol" pitchFamily="18" charset="2"/>
                                </a:rPr>
                                <m:t></m:t>
                              </m:r>
                              <m:r>
                                <a:rPr lang="hu-HU" altLang="en-US" sz="2600" b="1" i="1" dirty="0">
                                  <a:latin typeface="Cambria Math"/>
                                </a:rPr>
                                <m:t>𝑵</m:t>
                              </m:r>
                              <m:r>
                                <a:rPr lang="hu-HU" altLang="en-US" sz="2600" i="1" dirty="0">
                                  <a:latin typeface="Cambria Math"/>
                                </a:rPr>
                                <m:t>)</m:t>
                              </m:r>
                              <m:r>
                                <a:rPr lang="en-GB" altLang="en-US" sz="2600" i="1" dirty="0">
                                  <a:latin typeface="Cambria Math"/>
                                </a:rPr>
                                <m:t>∗</m:t>
                              </m:r>
                              <m:r>
                                <a:rPr lang="hu-HU" altLang="en-US" sz="2600" i="1" dirty="0" err="1">
                                  <a:latin typeface="Cambria Math"/>
                                </a:rPr>
                                <m:t>𝐿</m:t>
                              </m:r>
                              <m:r>
                                <a:rPr lang="hu-HU" altLang="en-US" sz="2600" i="1" baseline="30000" dirty="0" err="1">
                                  <a:latin typeface="Cambria Math"/>
                                </a:rPr>
                                <m:t>𝑖𝑛</m:t>
                              </m:r>
                              <m:r>
                                <a:rPr lang="hu-HU" altLang="en-US" sz="2600" i="1" dirty="0">
                                  <a:latin typeface="Cambria Math"/>
                                </a:rPr>
                                <m:t>(</m:t>
                              </m:r>
                              <m:r>
                                <a:rPr lang="en-GB" altLang="en-US" sz="2600" b="1" i="1" dirty="0" smtClean="0">
                                  <a:solidFill>
                                    <a:srgbClr val="FF0000"/>
                                  </a:solidFill>
                                  <a:latin typeface="Cambria Math"/>
                                </a:rPr>
                                <m:t>𝑹</m:t>
                              </m:r>
                              <m:r>
                                <a:rPr lang="hu-HU" altLang="en-US" sz="2600" i="1" dirty="0">
                                  <a:latin typeface="Cambria Math"/>
                                </a:rPr>
                                <m:t>)+</m:t>
                              </m:r>
                              <m:r>
                                <a:rPr lang="en-US" altLang="en-US" sz="2600" i="1" dirty="0">
                                  <a:latin typeface="Cambria Math"/>
                                </a:rPr>
                                <m:t>(1−</m:t>
                              </m:r>
                              <m:r>
                                <a:rPr lang="en-US" altLang="en-US" sz="2600" i="1" dirty="0">
                                  <a:latin typeface="Cambria Math"/>
                                </a:rPr>
                                <m:t>𝐹</m:t>
                              </m:r>
                              <m:r>
                                <a:rPr lang="hu-HU" altLang="en-US" sz="2600" i="1" dirty="0">
                                  <a:latin typeface="Cambria Math"/>
                                </a:rPr>
                                <m:t>(</m:t>
                              </m:r>
                              <m:r>
                                <a:rPr lang="en-GB" altLang="en-US" sz="2600" b="1" i="1" dirty="0">
                                  <a:latin typeface="Cambria Math"/>
                                </a:rPr>
                                <m:t>𝑽</m:t>
                              </m:r>
                              <m:r>
                                <a:rPr lang="hu-HU" altLang="en-US" sz="2600" i="1" dirty="0">
                                  <a:latin typeface="Cambria Math"/>
                                  <a:sym typeface="Symbol" pitchFamily="18" charset="2"/>
                                </a:rPr>
                                <m:t></m:t>
                              </m:r>
                              <m:r>
                                <a:rPr lang="hu-HU" altLang="en-US" sz="2600" b="1" i="1" dirty="0">
                                  <a:latin typeface="Cambria Math"/>
                                </a:rPr>
                                <m:t>𝑵</m:t>
                              </m:r>
                              <m:r>
                                <a:rPr lang="hu-HU" altLang="en-US" sz="2600" i="1" dirty="0">
                                  <a:latin typeface="Cambria Math"/>
                                </a:rPr>
                                <m:t>)</m:t>
                              </m:r>
                              <m:r>
                                <a:rPr lang="en-US" altLang="en-US" sz="2600" i="1" dirty="0">
                                  <a:latin typeface="Cambria Math"/>
                                </a:rPr>
                                <m:t>)</m:t>
                              </m:r>
                              <m:r>
                                <a:rPr lang="en-GB" altLang="en-US" sz="2600" i="1" dirty="0">
                                  <a:latin typeface="Cambria Math"/>
                                </a:rPr>
                                <m:t>∗</m:t>
                              </m:r>
                              <m:r>
                                <a:rPr lang="hu-HU" altLang="en-US" sz="2600" i="1" dirty="0" err="1">
                                  <a:latin typeface="Cambria Math"/>
                                </a:rPr>
                                <m:t>𝐿</m:t>
                              </m:r>
                              <m:r>
                                <a:rPr lang="hu-HU" altLang="en-US" sz="2600" i="1" baseline="30000" dirty="0" err="1">
                                  <a:latin typeface="Cambria Math"/>
                                </a:rPr>
                                <m:t>𝑖𝑛</m:t>
                              </m:r>
                              <m:r>
                                <a:rPr lang="hu-HU" altLang="en-US" sz="2600" i="1" dirty="0">
                                  <a:latin typeface="Cambria Math"/>
                                </a:rPr>
                                <m:t>(</m:t>
                              </m:r>
                              <m:r>
                                <a:rPr lang="en-GB" altLang="en-US" sz="2600" b="1" i="1" dirty="0" smtClean="0">
                                  <a:solidFill>
                                    <a:srgbClr val="0000FF"/>
                                  </a:solidFill>
                                  <a:latin typeface="Cambria Math"/>
                                </a:rPr>
                                <m:t>𝑻</m:t>
                              </m:r>
                              <m:r>
                                <a:rPr lang="hu-HU" altLang="en-US" sz="2600" i="1" dirty="0">
                                  <a:latin typeface="Cambria Math"/>
                                </a:rPr>
                                <m:t>)</m:t>
                              </m:r>
                              <m:r>
                                <m:rPr>
                                  <m:nor/>
                                </m:rPr>
                                <a:rPr lang="hu-HU" altLang="en-US" sz="2600" dirty="0"/>
                                <m:t> </m:t>
                              </m:r>
                            </m:e>
                          </m:eqArr>
                        </m:e>
                      </m:d>
                    </m:oMath>
                  </m:oMathPara>
                </a14:m>
                <a:endParaRPr lang="en-US" sz="2600" dirty="0"/>
              </a:p>
            </p:txBody>
          </p:sp>
        </mc:Choice>
        <mc:Fallback>
          <p:sp>
            <p:nvSpPr>
              <p:cNvPr id="60" name="Téglalap 59"/>
              <p:cNvSpPr>
                <a:spLocks noRot="1" noChangeAspect="1" noMove="1" noResize="1" noEditPoints="1" noAdjustHandles="1" noChangeArrowheads="1" noChangeShapeType="1" noTextEdit="1"/>
              </p:cNvSpPr>
              <p:nvPr/>
            </p:nvSpPr>
            <p:spPr>
              <a:xfrm>
                <a:off x="127925" y="4305578"/>
                <a:ext cx="8990987" cy="1369734"/>
              </a:xfrm>
              <a:prstGeom prst="rect">
                <a:avLst/>
              </a:prstGeom>
              <a:blipFill>
                <a:blip r:embed="rId5"/>
                <a:stretch>
                  <a:fillRect/>
                </a:stretch>
              </a:blipFill>
            </p:spPr>
            <p:txBody>
              <a:bodyPr/>
              <a:lstStyle/>
              <a:p>
                <a:r>
                  <a:rPr lang="hu-HU">
                    <a:noFill/>
                  </a:rPr>
                  <a:t> </a:t>
                </a:r>
              </a:p>
            </p:txBody>
          </p:sp>
        </mc:Fallback>
      </mc:AlternateContent>
      <p:sp>
        <p:nvSpPr>
          <p:cNvPr id="61" name="Oval 3"/>
          <p:cNvSpPr>
            <a:spLocks noChangeArrowheads="1"/>
          </p:cNvSpPr>
          <p:nvPr/>
        </p:nvSpPr>
        <p:spPr bwMode="auto">
          <a:xfrm>
            <a:off x="3670895" y="2954263"/>
            <a:ext cx="1122363" cy="482600"/>
          </a:xfrm>
          <a:prstGeom prst="ellipse">
            <a:avLst/>
          </a:prstGeom>
          <a:solidFill>
            <a:schemeClr val="tx2">
              <a:lumMod val="40000"/>
              <a:lumOff val="60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 name="Oval 4"/>
          <p:cNvSpPr>
            <a:spLocks noChangeArrowheads="1"/>
          </p:cNvSpPr>
          <p:nvPr/>
        </p:nvSpPr>
        <p:spPr bwMode="auto">
          <a:xfrm>
            <a:off x="2839045" y="1681088"/>
            <a:ext cx="1120775" cy="482600"/>
          </a:xfrm>
          <a:prstGeom prst="ellipse">
            <a:avLst/>
          </a:prstGeom>
          <a:solidFill>
            <a:schemeClr val="accent6">
              <a:lumMod val="20000"/>
              <a:lumOff val="80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 name="Line 5"/>
          <p:cNvSpPr>
            <a:spLocks noChangeShapeType="1"/>
          </p:cNvSpPr>
          <p:nvPr/>
        </p:nvSpPr>
        <p:spPr bwMode="auto">
          <a:xfrm>
            <a:off x="2237383" y="2023988"/>
            <a:ext cx="0" cy="1265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
          <p:cNvSpPr>
            <a:spLocks noChangeShapeType="1"/>
          </p:cNvSpPr>
          <p:nvPr/>
        </p:nvSpPr>
        <p:spPr bwMode="auto">
          <a:xfrm>
            <a:off x="3269258" y="2184326"/>
            <a:ext cx="695325" cy="8159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7"/>
          <p:cNvSpPr>
            <a:spLocks noChangeShapeType="1"/>
          </p:cNvSpPr>
          <p:nvPr/>
        </p:nvSpPr>
        <p:spPr bwMode="auto">
          <a:xfrm flipV="1">
            <a:off x="3964583" y="1922388"/>
            <a:ext cx="357187" cy="10604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8"/>
          <p:cNvSpPr>
            <a:spLocks noChangeShapeType="1"/>
          </p:cNvSpPr>
          <p:nvPr/>
        </p:nvSpPr>
        <p:spPr bwMode="auto">
          <a:xfrm flipV="1">
            <a:off x="1940520" y="2150988"/>
            <a:ext cx="1349375" cy="50641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Rectangle 9"/>
          <p:cNvSpPr>
            <a:spLocks noChangeArrowheads="1"/>
          </p:cNvSpPr>
          <p:nvPr/>
        </p:nvSpPr>
        <p:spPr bwMode="auto">
          <a:xfrm>
            <a:off x="6214070" y="3146351"/>
            <a:ext cx="5857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8" name="Object 20"/>
          <p:cNvGraphicFramePr>
            <a:graphicFrameLocks noChangeAspect="1"/>
          </p:cNvGraphicFramePr>
          <p:nvPr>
            <p:extLst>
              <p:ext uri="{D42A27DB-BD31-4B8C-83A1-F6EECF244321}">
                <p14:modId xmlns:p14="http://schemas.microsoft.com/office/powerpoint/2010/main" val="3253128051"/>
              </p:ext>
            </p:extLst>
          </p:nvPr>
        </p:nvGraphicFramePr>
        <p:xfrm>
          <a:off x="6550620" y="2884413"/>
          <a:ext cx="901700" cy="1336675"/>
        </p:xfrm>
        <a:graphic>
          <a:graphicData uri="http://schemas.openxmlformats.org/presentationml/2006/ole">
            <mc:AlternateContent xmlns:mc="http://schemas.openxmlformats.org/markup-compatibility/2006">
              <mc:Choice xmlns:v="urn:schemas-microsoft-com:vml" Requires="v">
                <p:oleObj spid="_x0000_s5246" name="Klip" r:id="rId6" imgW="2478088" imgH="4460875" progId="">
                  <p:embed/>
                </p:oleObj>
              </mc:Choice>
              <mc:Fallback>
                <p:oleObj name="Klip" r:id="rId6" imgW="2478088" imgH="4460875" progId="">
                  <p:embed/>
                  <p:pic>
                    <p:nvPicPr>
                      <p:cNvPr id="5122"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0620" y="2884413"/>
                        <a:ext cx="901700"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69" name="Text Box 21"/>
              <p:cNvSpPr txBox="1">
                <a:spLocks noChangeArrowheads="1"/>
              </p:cNvSpPr>
              <p:nvPr/>
            </p:nvSpPr>
            <p:spPr bwMode="auto">
              <a:xfrm>
                <a:off x="4811637" y="2340152"/>
                <a:ext cx="48455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𝑳</m:t>
                      </m:r>
                      <m:r>
                        <a:rPr lang="hu-HU" altLang="en-US" b="0" i="1" baseline="-25000" dirty="0" err="1">
                          <a:latin typeface="Cambria Math"/>
                        </a:rPr>
                        <m:t>𝑙</m:t>
                      </m:r>
                    </m:oMath>
                  </m:oMathPara>
                </a14:m>
                <a:endParaRPr lang="hu-HU" altLang="en-US" baseline="-25000" dirty="0">
                  <a:solidFill>
                    <a:schemeClr val="hlink"/>
                  </a:solidFill>
                </a:endParaRPr>
              </a:p>
            </p:txBody>
          </p:sp>
        </mc:Choice>
        <mc:Fallback>
          <p:sp>
            <p:nvSpPr>
              <p:cNvPr id="69" name="Text Box 21"/>
              <p:cNvSpPr txBox="1">
                <a:spLocks noRot="1" noChangeAspect="1" noMove="1" noResize="1" noEditPoints="1" noAdjustHandles="1" noChangeArrowheads="1" noChangeShapeType="1" noTextEdit="1"/>
              </p:cNvSpPr>
              <p:nvPr/>
            </p:nvSpPr>
            <p:spPr bwMode="auto">
              <a:xfrm>
                <a:off x="4811637" y="2340152"/>
                <a:ext cx="484556" cy="453137"/>
              </a:xfrm>
              <a:prstGeom prst="rect">
                <a:avLst/>
              </a:prstGeom>
              <a:blipFill>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0" name="Line 22"/>
          <p:cNvSpPr>
            <a:spLocks noChangeShapeType="1"/>
          </p:cNvSpPr>
          <p:nvPr/>
        </p:nvSpPr>
        <p:spPr bwMode="auto">
          <a:xfrm flipH="1">
            <a:off x="3131145" y="2166863"/>
            <a:ext cx="119063" cy="539750"/>
          </a:xfrm>
          <a:prstGeom prst="line">
            <a:avLst/>
          </a:prstGeom>
          <a:noFill/>
          <a:ln w="571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3"/>
          <p:cNvSpPr>
            <a:spLocks noChangeShapeType="1"/>
          </p:cNvSpPr>
          <p:nvPr/>
        </p:nvSpPr>
        <p:spPr bwMode="auto">
          <a:xfrm flipV="1">
            <a:off x="3250208" y="1727126"/>
            <a:ext cx="476250" cy="4397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24"/>
          <p:cNvSpPr>
            <a:spLocks noChangeShapeType="1"/>
          </p:cNvSpPr>
          <p:nvPr/>
        </p:nvSpPr>
        <p:spPr bwMode="auto">
          <a:xfrm>
            <a:off x="3250208" y="2166863"/>
            <a:ext cx="3333750" cy="1273175"/>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25"/>
          <p:cNvSpPr>
            <a:spLocks noChangeShapeType="1"/>
          </p:cNvSpPr>
          <p:nvPr/>
        </p:nvSpPr>
        <p:spPr bwMode="auto">
          <a:xfrm flipH="1" flipV="1">
            <a:off x="3785195" y="2460551"/>
            <a:ext cx="179388" cy="490537"/>
          </a:xfrm>
          <a:prstGeom prst="line">
            <a:avLst/>
          </a:prstGeom>
          <a:noFill/>
          <a:ln w="571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26"/>
          <p:cNvSpPr>
            <a:spLocks noChangeShapeType="1"/>
          </p:cNvSpPr>
          <p:nvPr/>
        </p:nvSpPr>
        <p:spPr bwMode="auto">
          <a:xfrm>
            <a:off x="3964583" y="3000301"/>
            <a:ext cx="177800" cy="45720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7"/>
          <p:cNvSpPr>
            <a:spLocks noChangeShapeType="1"/>
          </p:cNvSpPr>
          <p:nvPr/>
        </p:nvSpPr>
        <p:spPr bwMode="auto">
          <a:xfrm>
            <a:off x="3964583" y="3000301"/>
            <a:ext cx="2439987" cy="488950"/>
          </a:xfrm>
          <a:prstGeom prst="line">
            <a:avLst/>
          </a:prstGeom>
          <a:noFill/>
          <a:ln w="50800">
            <a:solidFill>
              <a:srgbClr val="00B05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Text Box 28"/>
          <p:cNvSpPr txBox="1">
            <a:spLocks noChangeArrowheads="1"/>
          </p:cNvSpPr>
          <p:nvPr/>
        </p:nvSpPr>
        <p:spPr bwMode="auto">
          <a:xfrm>
            <a:off x="4512504" y="3434773"/>
            <a:ext cx="1628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solidFill>
                  <a:srgbClr val="00B050"/>
                </a:solidFill>
                <a:latin typeface="+mn-lt"/>
              </a:rPr>
              <a:t>Shadow</a:t>
            </a:r>
            <a:r>
              <a:rPr lang="hu-HU" altLang="en-US" dirty="0" smtClean="0">
                <a:solidFill>
                  <a:srgbClr val="00B050"/>
                </a:solidFill>
                <a:latin typeface="+mn-lt"/>
              </a:rPr>
              <a:t> </a:t>
            </a:r>
            <a:r>
              <a:rPr lang="hu-HU" altLang="en-US" dirty="0" err="1" smtClean="0">
                <a:solidFill>
                  <a:srgbClr val="00B050"/>
                </a:solidFill>
                <a:latin typeface="+mn-lt"/>
              </a:rPr>
              <a:t>ray</a:t>
            </a:r>
            <a:endParaRPr lang="hu-HU" altLang="en-US" dirty="0">
              <a:solidFill>
                <a:srgbClr val="00B050"/>
              </a:solidFill>
              <a:latin typeface="+mn-lt"/>
            </a:endParaRPr>
          </a:p>
        </p:txBody>
      </p:sp>
      <p:sp>
        <p:nvSpPr>
          <p:cNvPr id="77" name="Text Box 29"/>
          <p:cNvSpPr txBox="1">
            <a:spLocks noChangeArrowheads="1"/>
          </p:cNvSpPr>
          <p:nvPr/>
        </p:nvSpPr>
        <p:spPr bwMode="auto">
          <a:xfrm>
            <a:off x="2381847" y="2814027"/>
            <a:ext cx="1539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solidFill>
                  <a:srgbClr val="FF0000"/>
                </a:solidFill>
                <a:latin typeface="+mn-lt"/>
              </a:rPr>
              <a:t>Reflection</a:t>
            </a:r>
            <a:r>
              <a:rPr lang="hu-HU" altLang="en-US" dirty="0" smtClean="0">
                <a:solidFill>
                  <a:srgbClr val="FF0000"/>
                </a:solidFill>
                <a:latin typeface="+mn-lt"/>
              </a:rPr>
              <a:t> </a:t>
            </a:r>
            <a:r>
              <a:rPr lang="hu-HU" altLang="en-US" dirty="0" err="1" smtClean="0">
                <a:solidFill>
                  <a:srgbClr val="FF0000"/>
                </a:solidFill>
                <a:latin typeface="+mn-lt"/>
              </a:rPr>
              <a:t>ray</a:t>
            </a:r>
            <a:endParaRPr lang="hu-HU" altLang="en-US" dirty="0">
              <a:solidFill>
                <a:srgbClr val="FF0000"/>
              </a:solidFill>
              <a:latin typeface="+mn-lt"/>
            </a:endParaRPr>
          </a:p>
        </p:txBody>
      </p:sp>
      <p:sp>
        <p:nvSpPr>
          <p:cNvPr id="78" name="Rectangle 30"/>
          <p:cNvSpPr>
            <a:spLocks noChangeArrowheads="1"/>
          </p:cNvSpPr>
          <p:nvPr/>
        </p:nvSpPr>
        <p:spPr bwMode="auto">
          <a:xfrm>
            <a:off x="3485158" y="1273101"/>
            <a:ext cx="1918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solidFill>
                  <a:srgbClr val="0000FF"/>
                </a:solidFill>
                <a:latin typeface="+mn-lt"/>
              </a:rPr>
              <a:t>Refraction</a:t>
            </a:r>
            <a:r>
              <a:rPr lang="hu-HU" altLang="en-US" dirty="0" smtClean="0">
                <a:solidFill>
                  <a:srgbClr val="0000FF"/>
                </a:solidFill>
                <a:latin typeface="+mn-lt"/>
              </a:rPr>
              <a:t> </a:t>
            </a:r>
            <a:r>
              <a:rPr lang="hu-HU" altLang="en-US" dirty="0" err="1" smtClean="0">
                <a:solidFill>
                  <a:srgbClr val="0000FF"/>
                </a:solidFill>
                <a:latin typeface="+mn-lt"/>
              </a:rPr>
              <a:t>ray</a:t>
            </a:r>
            <a:endParaRPr lang="hu-HU" altLang="en-US" dirty="0">
              <a:solidFill>
                <a:srgbClr val="0000FF"/>
              </a:solidFill>
              <a:latin typeface="+mn-lt"/>
            </a:endParaRPr>
          </a:p>
        </p:txBody>
      </p:sp>
      <p:sp>
        <p:nvSpPr>
          <p:cNvPr id="79" name="Rectangle 34"/>
          <p:cNvSpPr>
            <a:spLocks noChangeArrowheads="1"/>
          </p:cNvSpPr>
          <p:nvPr/>
        </p:nvSpPr>
        <p:spPr bwMode="auto">
          <a:xfrm>
            <a:off x="2116732" y="5157191"/>
            <a:ext cx="6127675" cy="5181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mc:Choice xmlns:a14="http://schemas.microsoft.com/office/drawing/2010/main" Requires="a14">
          <p:sp>
            <p:nvSpPr>
              <p:cNvPr id="80" name="Rectangle 35"/>
              <p:cNvSpPr>
                <a:spLocks noChangeArrowheads="1"/>
              </p:cNvSpPr>
              <p:nvPr/>
            </p:nvSpPr>
            <p:spPr bwMode="auto">
              <a:xfrm>
                <a:off x="3269258" y="2497063"/>
                <a:ext cx="47641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smtClean="0">
                          <a:solidFill>
                            <a:srgbClr val="FF0000"/>
                          </a:solidFill>
                          <a:latin typeface="Cambria Math"/>
                        </a:rPr>
                        <m:t>𝑹</m:t>
                      </m:r>
                    </m:oMath>
                  </m:oMathPara>
                </a14:m>
                <a:endParaRPr lang="hu-HU" altLang="en-US" b="1" dirty="0">
                  <a:solidFill>
                    <a:srgbClr val="FF0000"/>
                  </a:solidFill>
                </a:endParaRPr>
              </a:p>
            </p:txBody>
          </p:sp>
        </mc:Choice>
        <mc:Fallback>
          <p:sp>
            <p:nvSpPr>
              <p:cNvPr id="80" name="Rectangle 35"/>
              <p:cNvSpPr>
                <a:spLocks noRot="1" noChangeAspect="1" noMove="1" noResize="1" noEditPoints="1" noAdjustHandles="1" noChangeArrowheads="1" noChangeShapeType="1" noTextEdit="1"/>
              </p:cNvSpPr>
              <p:nvPr/>
            </p:nvSpPr>
            <p:spPr bwMode="auto">
              <a:xfrm>
                <a:off x="3269258" y="2497063"/>
                <a:ext cx="476412"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1" name="Rectangle 36"/>
              <p:cNvSpPr>
                <a:spLocks noChangeArrowheads="1"/>
              </p:cNvSpPr>
              <p:nvPr/>
            </p:nvSpPr>
            <p:spPr bwMode="auto">
              <a:xfrm>
                <a:off x="3124795" y="1633463"/>
                <a:ext cx="45397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smtClean="0">
                          <a:solidFill>
                            <a:srgbClr val="0000FF"/>
                          </a:solidFill>
                          <a:latin typeface="Cambria Math"/>
                        </a:rPr>
                        <m:t>𝑻</m:t>
                      </m:r>
                    </m:oMath>
                  </m:oMathPara>
                </a14:m>
                <a:endParaRPr lang="hu-HU" altLang="en-US" b="1" dirty="0">
                  <a:solidFill>
                    <a:srgbClr val="0000FF"/>
                  </a:solidFill>
                </a:endParaRPr>
              </a:p>
            </p:txBody>
          </p:sp>
        </mc:Choice>
        <mc:Fallback>
          <p:sp>
            <p:nvSpPr>
              <p:cNvPr id="81" name="Rectangle 36"/>
              <p:cNvSpPr>
                <a:spLocks noRot="1" noChangeAspect="1" noMove="1" noResize="1" noEditPoints="1" noAdjustHandles="1" noChangeArrowheads="1" noChangeShapeType="1" noTextEdit="1"/>
              </p:cNvSpPr>
              <p:nvPr/>
            </p:nvSpPr>
            <p:spPr bwMode="auto">
              <a:xfrm>
                <a:off x="3124795" y="1633463"/>
                <a:ext cx="453970"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2" name="Rectangle 39"/>
              <p:cNvSpPr>
                <a:spLocks noChangeArrowheads="1"/>
              </p:cNvSpPr>
              <p:nvPr/>
            </p:nvSpPr>
            <p:spPr bwMode="auto">
              <a:xfrm>
                <a:off x="2261195" y="1993826"/>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𝑽</m:t>
                      </m:r>
                    </m:oMath>
                  </m:oMathPara>
                </a14:m>
                <a:endParaRPr lang="hu-HU" altLang="en-US" b="1" dirty="0"/>
              </a:p>
            </p:txBody>
          </p:sp>
        </mc:Choice>
        <mc:Fallback>
          <p:sp>
            <p:nvSpPr>
              <p:cNvPr id="82" name="Rectangle 39"/>
              <p:cNvSpPr>
                <a:spLocks noRot="1" noChangeAspect="1" noMove="1" noResize="1" noEditPoints="1" noAdjustHandles="1" noChangeArrowheads="1" noChangeShapeType="1" noTextEdit="1"/>
              </p:cNvSpPr>
              <p:nvPr/>
            </p:nvSpPr>
            <p:spPr bwMode="auto">
              <a:xfrm>
                <a:off x="2261195" y="1993826"/>
                <a:ext cx="461985" cy="46166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3" name="Line 40"/>
          <p:cNvSpPr>
            <a:spLocks noChangeShapeType="1"/>
          </p:cNvSpPr>
          <p:nvPr/>
        </p:nvSpPr>
        <p:spPr bwMode="auto">
          <a:xfrm>
            <a:off x="2116733" y="2354188"/>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1"/>
          <p:cNvSpPr>
            <a:spLocks noChangeShapeType="1"/>
          </p:cNvSpPr>
          <p:nvPr/>
        </p:nvSpPr>
        <p:spPr bwMode="auto">
          <a:xfrm>
            <a:off x="2116733" y="2785988"/>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Rectangle 1"/>
          <p:cNvSpPr>
            <a:spLocks noChangeArrowheads="1"/>
          </p:cNvSpPr>
          <p:nvPr/>
        </p:nvSpPr>
        <p:spPr bwMode="auto">
          <a:xfrm>
            <a:off x="1914893" y="3933056"/>
            <a:ext cx="176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smtClean="0">
                <a:solidFill>
                  <a:srgbClr val="00B050"/>
                </a:solidFill>
                <a:latin typeface="+mn-lt"/>
              </a:rPr>
              <a:t>DirectLight</a:t>
            </a:r>
            <a:r>
              <a:rPr lang="hu-HU" altLang="en-US" b="1" dirty="0" smtClean="0">
                <a:solidFill>
                  <a:srgbClr val="00B050"/>
                </a:solidFill>
                <a:latin typeface="+mn-lt"/>
              </a:rPr>
              <a:t>()</a:t>
            </a:r>
            <a:endParaRPr lang="hu-HU" altLang="en-US" b="1" dirty="0">
              <a:solidFill>
                <a:srgbClr val="00B050"/>
              </a:solidFill>
              <a:latin typeface="+mn-lt"/>
            </a:endParaRPr>
          </a:p>
        </p:txBody>
      </p:sp>
      <p:grpSp>
        <p:nvGrpSpPr>
          <p:cNvPr id="86" name="Csoportba foglalás 135"/>
          <p:cNvGrpSpPr>
            <a:grpSpLocks/>
          </p:cNvGrpSpPr>
          <p:nvPr/>
        </p:nvGrpSpPr>
        <p:grpSpPr bwMode="auto">
          <a:xfrm>
            <a:off x="1092568" y="2270947"/>
            <a:ext cx="833438" cy="820737"/>
            <a:chOff x="4933950" y="1860550"/>
            <a:chExt cx="833438" cy="820738"/>
          </a:xfrm>
        </p:grpSpPr>
        <p:sp>
          <p:nvSpPr>
            <p:cNvPr id="87"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0"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1"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97" name="Téglalap 96"/>
              <p:cNvSpPr/>
              <p:nvPr/>
            </p:nvSpPr>
            <p:spPr>
              <a:xfrm>
                <a:off x="3606390" y="1926499"/>
                <a:ext cx="7068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oMath>
                  </m:oMathPara>
                </a14:m>
                <a:endParaRPr lang="en-US" dirty="0"/>
              </a:p>
            </p:txBody>
          </p:sp>
        </mc:Choice>
        <mc:Fallback>
          <p:sp>
            <p:nvSpPr>
              <p:cNvPr id="97" name="Téglalap 96"/>
              <p:cNvSpPr>
                <a:spLocks noRot="1" noChangeAspect="1" noMove="1" noResize="1" noEditPoints="1" noAdjustHandles="1" noChangeArrowheads="1" noChangeShapeType="1" noTextEdit="1"/>
              </p:cNvSpPr>
              <p:nvPr/>
            </p:nvSpPr>
            <p:spPr>
              <a:xfrm>
                <a:off x="3606390" y="1926499"/>
                <a:ext cx="706860" cy="46166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8" name="Rectangle 39"/>
              <p:cNvSpPr>
                <a:spLocks noChangeArrowheads="1"/>
              </p:cNvSpPr>
              <p:nvPr/>
            </p:nvSpPr>
            <p:spPr bwMode="auto">
              <a:xfrm>
                <a:off x="2726332" y="2386834"/>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smtClean="0">
                          <a:latin typeface="Cambria Math"/>
                        </a:rPr>
                        <m:t>𝑵</m:t>
                      </m:r>
                    </m:oMath>
                  </m:oMathPara>
                </a14:m>
                <a:endParaRPr lang="hu-HU" altLang="en-US" b="1" dirty="0"/>
              </a:p>
            </p:txBody>
          </p:sp>
        </mc:Choice>
        <mc:Fallback>
          <p:sp>
            <p:nvSpPr>
              <p:cNvPr id="98" name="Rectangle 39"/>
              <p:cNvSpPr>
                <a:spLocks noRot="1" noChangeAspect="1" noMove="1" noResize="1" noEditPoints="1" noAdjustHandles="1" noChangeArrowheads="1" noChangeShapeType="1" noTextEdit="1"/>
              </p:cNvSpPr>
              <p:nvPr/>
            </p:nvSpPr>
            <p:spPr bwMode="auto">
              <a:xfrm>
                <a:off x="2726332" y="2386834"/>
                <a:ext cx="495649" cy="461665"/>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9" grpId="0"/>
      <p:bldP spid="71" grpId="0" animBg="1"/>
      <p:bldP spid="72" grpId="0" animBg="1"/>
      <p:bldP spid="73" grpId="0" animBg="1"/>
      <p:bldP spid="74" grpId="0" animBg="1"/>
      <p:bldP spid="75" grpId="0" animBg="1"/>
      <p:bldP spid="76" grpId="0"/>
      <p:bldP spid="77" grpId="0"/>
      <p:bldP spid="78" grpId="0"/>
      <p:bldP spid="80" grpId="0"/>
      <p:bldP spid="81"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36512" y="1196752"/>
            <a:ext cx="9186968" cy="5737468"/>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a:solidFill>
                  <a:srgbClr val="C00000"/>
                </a:solidFill>
                <a:latin typeface="Courier New" pitchFamily="49" charset="0"/>
                <a:cs typeface="Courier New" pitchFamily="49" charset="0"/>
              </a:rPr>
              <a:t>trace</a:t>
            </a:r>
            <a:r>
              <a:rPr lang="en-US" sz="1700" b="1" dirty="0">
                <a:latin typeface="Courier New" pitchFamily="49" charset="0"/>
                <a:cs typeface="Courier New" pitchFamily="49" charset="0"/>
              </a:rPr>
              <a:t>(Ray </a:t>
            </a:r>
            <a:r>
              <a:rPr lang="en-US" sz="1700" b="1" dirty="0" smtClean="0">
                <a:latin typeface="Courier New" pitchFamily="49" charset="0"/>
                <a:cs typeface="Courier New" pitchFamily="49" charset="0"/>
              </a:rPr>
              <a:t>ray)</a:t>
            </a: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a:t>
            </a:r>
          </a:p>
          <a:p>
            <a:pPr>
              <a:defRPr/>
            </a:pP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Hit </a:t>
            </a:r>
            <a:r>
              <a:rPr lang="en-US" sz="1700" b="1" dirty="0" err="1">
                <a:solidFill>
                  <a:srgbClr val="C00000"/>
                </a:solidFill>
                <a:latin typeface="Courier New" pitchFamily="49" charset="0"/>
                <a:cs typeface="Courier New" pitchFamily="49" charset="0"/>
              </a:rPr>
              <a:t>hit</a:t>
            </a:r>
            <a:r>
              <a:rPr lang="en-US" sz="1700" b="1" dirty="0">
                <a:latin typeface="Courier New" pitchFamily="49" charset="0"/>
                <a:cs typeface="Courier New" pitchFamily="49" charset="0"/>
              </a:rPr>
              <a:t> = </a:t>
            </a:r>
            <a:r>
              <a:rPr lang="en-US" sz="1700" b="1" dirty="0" err="1">
                <a:solidFill>
                  <a:srgbClr val="C00000"/>
                </a:solidFill>
                <a:latin typeface="Courier New" pitchFamily="49" charset="0"/>
                <a:cs typeface="Courier New" pitchFamily="49" charset="0"/>
              </a:rPr>
              <a:t>firstIntersect</a:t>
            </a:r>
            <a:r>
              <a:rPr lang="en-US" sz="1700" b="1" dirty="0">
                <a:latin typeface="Courier New" pitchFamily="49" charset="0"/>
                <a:cs typeface="Courier New" pitchFamily="49" charset="0"/>
              </a:rPr>
              <a:t>(ray);</a:t>
            </a:r>
            <a:endParaRPr lang="hu-HU" sz="1700" dirty="0"/>
          </a:p>
          <a:p>
            <a:pPr>
              <a:defRPr/>
            </a:pPr>
            <a:r>
              <a:rPr lang="en-US" sz="1700" b="1" dirty="0">
                <a:latin typeface="Courier New" pitchFamily="49" charset="0"/>
                <a:cs typeface="Courier New" pitchFamily="49" charset="0"/>
              </a:rPr>
              <a:t>  if(</a:t>
            </a:r>
            <a:r>
              <a:rPr lang="en-US" sz="1700" b="1" dirty="0" err="1">
                <a:solidFill>
                  <a:srgbClr val="C00000"/>
                </a:solidFill>
                <a:latin typeface="Courier New" pitchFamily="49" charset="0"/>
                <a:cs typeface="Courier New" pitchFamily="49" charset="0"/>
              </a:rPr>
              <a:t>hit.t</a:t>
            </a:r>
            <a:r>
              <a:rPr lang="en-US" sz="1700" b="1" dirty="0">
                <a:latin typeface="Courier New" pitchFamily="49" charset="0"/>
                <a:cs typeface="Courier New" pitchFamily="49" charset="0"/>
              </a:rPr>
              <a:t> &lt; 0)</a:t>
            </a: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i="1" dirty="0">
                <a:cs typeface="Times New Roman" panose="02020603050405020304" pitchFamily="18" charset="0"/>
              </a:rPr>
              <a:t>L</a:t>
            </a:r>
            <a:r>
              <a:rPr lang="hu-HU" sz="1700" baseline="-25000" dirty="0">
                <a:cs typeface="Times New Roman" panose="02020603050405020304" pitchFamily="18" charset="0"/>
              </a:rPr>
              <a:t>a</a:t>
            </a:r>
            <a:r>
              <a:rPr lang="en-US" sz="1700" b="1" dirty="0">
                <a:latin typeface="Courier New" pitchFamily="49" charset="0"/>
                <a:cs typeface="Courier New" pitchFamily="49" charset="0"/>
              </a:rPr>
              <a:t>;</a:t>
            </a:r>
            <a:r>
              <a:rPr lang="hu-HU" sz="1700" b="1" dirty="0">
                <a:latin typeface="Courier New" pitchFamily="49" charset="0"/>
                <a:cs typeface="Courier New" pitchFamily="49" charset="0"/>
              </a:rPr>
              <a:t> </a:t>
            </a:r>
            <a:r>
              <a:rPr lang="en-US" sz="1700" dirty="0">
                <a:latin typeface="+mn-lt"/>
                <a:cs typeface="Courier New" pitchFamily="49" charset="0"/>
              </a:rPr>
              <a:t>// </a:t>
            </a:r>
            <a:r>
              <a:rPr lang="en-US" sz="1700" dirty="0" smtClean="0">
                <a:latin typeface="+mn-lt"/>
                <a:cs typeface="Courier New" pitchFamily="49" charset="0"/>
              </a:rPr>
              <a:t>nothing</a:t>
            </a:r>
            <a:endParaRPr lang="hu-HU" sz="500" b="1" dirty="0">
              <a:solidFill>
                <a:srgbClr val="00B050"/>
              </a:solidFill>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vec3 </a:t>
            </a:r>
            <a:r>
              <a:rPr lang="hu-HU" sz="1700" b="1" dirty="0" err="1" smtClean="0">
                <a:latin typeface="Courier New" pitchFamily="49" charset="0"/>
                <a:cs typeface="Courier New" pitchFamily="49" charset="0"/>
              </a:rPr>
              <a:t>outRad</a:t>
            </a:r>
            <a:r>
              <a:rPr lang="hu-HU" sz="1700" b="1" dirty="0" smtClean="0">
                <a:latin typeface="Courier New" pitchFamily="49" charset="0"/>
                <a:cs typeface="Courier New" pitchFamily="49" charset="0"/>
              </a:rPr>
              <a:t>(</a:t>
            </a:r>
            <a:r>
              <a:rPr lang="en-US" sz="1700" b="1" dirty="0" smtClean="0">
                <a:latin typeface="Courier New" pitchFamily="49" charset="0"/>
                <a:cs typeface="Courier New" pitchFamily="49" charset="0"/>
              </a:rPr>
              <a:t>0, 0, 0);</a:t>
            </a: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a:t>
            </a:r>
            <a:r>
              <a:rPr lang="en-US" sz="1700" b="1" dirty="0">
                <a:latin typeface="Courier New" pitchFamily="49" charset="0"/>
                <a:cs typeface="Courier New" pitchFamily="49" charset="0"/>
              </a:rPr>
              <a:t>&gt;</a:t>
            </a:r>
            <a:r>
              <a:rPr lang="en-US" sz="1700" b="1" dirty="0" smtClean="0">
                <a:latin typeface="Courier New" pitchFamily="49" charset="0"/>
                <a:cs typeface="Courier New" pitchFamily="49" charset="0"/>
              </a:rPr>
              <a:t>rough)</a:t>
            </a:r>
            <a:r>
              <a:rPr lang="en-US" sz="1700" b="1" dirty="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i="1" dirty="0" smtClean="0">
                <a:cs typeface="Times New Roman" panose="02020603050405020304" pitchFamily="18" charset="0"/>
              </a:rPr>
              <a:t>  </a:t>
            </a:r>
            <a:r>
              <a:rPr lang="en-US" sz="1700" b="1" dirty="0" smtClean="0">
                <a:latin typeface="Courier New" pitchFamily="49" charset="0"/>
                <a:cs typeface="Courier New" pitchFamily="49" charset="0"/>
              </a:rPr>
              <a:t>=</a:t>
            </a:r>
            <a:r>
              <a:rPr lang="en-US" sz="1700" b="1" i="1" dirty="0" smtClean="0">
                <a:cs typeface="Times New Roman" panose="02020603050405020304" pitchFamily="18" charset="0"/>
              </a:rPr>
              <a:t>  </a:t>
            </a:r>
            <a:r>
              <a:rPr lang="en-US" sz="1700" b="1" dirty="0" err="1" smtClean="0">
                <a:solidFill>
                  <a:srgbClr val="00B050"/>
                </a:solidFill>
                <a:latin typeface="Courier New" panose="02070309020205020404" pitchFamily="49" charset="0"/>
                <a:cs typeface="Courier New" panose="02070309020205020404" pitchFamily="49" charset="0"/>
              </a:rPr>
              <a:t>DirectLight</a:t>
            </a:r>
            <a:r>
              <a:rPr lang="en-US" sz="1700" b="1" dirty="0" smtClean="0">
                <a:solidFill>
                  <a:srgbClr val="00B050"/>
                </a:solidFill>
                <a:latin typeface="Courier New" panose="02070309020205020404" pitchFamily="49" charset="0"/>
                <a:cs typeface="Courier New" panose="02070309020205020404" pitchFamily="49" charset="0"/>
              </a:rPr>
              <a:t>(hit)</a:t>
            </a:r>
            <a:r>
              <a:rPr lang="en-US" sz="1600" b="1" dirty="0" smtClean="0">
                <a:solidFill>
                  <a:srgbClr val="00B050"/>
                </a:solidFill>
                <a:latin typeface="Courier New" pitchFamily="49" charset="0"/>
                <a:cs typeface="Courier New" pitchFamily="49" charset="0"/>
              </a:rPr>
              <a:t>;</a:t>
            </a:r>
            <a:endParaRPr lang="en-US" sz="1700" b="1" dirty="0">
              <a:solidFill>
                <a:srgbClr val="00B050"/>
              </a:solidFill>
              <a:latin typeface="Courier New" pitchFamily="49" charset="0"/>
              <a:cs typeface="Courier New" pitchFamily="49" charset="0"/>
            </a:endParaRPr>
          </a:p>
          <a:p>
            <a:pPr>
              <a:defRPr/>
            </a:pPr>
            <a:endParaRPr lang="hu-HU" sz="900" b="1" dirty="0" smtClean="0">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-&gt;reflective){</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a:t>
            </a:r>
            <a:r>
              <a:rPr lang="hu-HU" sz="1700" b="1" dirty="0" smtClean="0">
                <a:solidFill>
                  <a:srgbClr val="C00000"/>
                </a:solidFill>
                <a:latin typeface="Courier New" pitchFamily="49" charset="0"/>
                <a:cs typeface="Courier New" pitchFamily="49" charset="0"/>
              </a:rPr>
              <a:t>le</a:t>
            </a:r>
            <a:r>
              <a:rPr lang="en-US" sz="1700" b="1" dirty="0" err="1" smtClean="0">
                <a:solidFill>
                  <a:srgbClr val="C00000"/>
                </a:solidFill>
                <a:latin typeface="Courier New" pitchFamily="49" charset="0"/>
                <a:cs typeface="Courier New" pitchFamily="49" charset="0"/>
              </a:rPr>
              <a:t>ct</a:t>
            </a:r>
            <a:r>
              <a:rPr lang="en-US" sz="1700" b="1" dirty="0" smtClean="0">
                <a:latin typeface="Courier New" pitchFamily="49" charset="0"/>
                <a:cs typeface="Courier New" pitchFamily="49" charset="0"/>
              </a:rPr>
              <a:t>(</a:t>
            </a:r>
            <a:r>
              <a:rPr lang="hu-HU" sz="1700" b="1" dirty="0" err="1">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Ray </a:t>
            </a:r>
            <a:r>
              <a:rPr lang="en-US" sz="1700" b="1" dirty="0" err="1" smtClean="0">
                <a:solidFill>
                  <a:srgbClr val="0000FF"/>
                </a:solidFill>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solidFill>
                  <a:srgbClr val="7030A0"/>
                </a:solidFill>
                <a:cs typeface="Times New Roman" panose="02020603050405020304" pitchFamily="18" charset="0"/>
              </a:rPr>
              <a:t> + </a:t>
            </a:r>
            <a:r>
              <a:rPr lang="en-US" sz="1700" b="1" dirty="0" smtClean="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err="1" smtClean="0">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hu-HU" sz="1800" b="1" dirty="0" err="1" smtClean="0">
                <a:solidFill>
                  <a:srgbClr val="C00000"/>
                </a:solidFill>
                <a:latin typeface="Courier New" pitchFamily="49" charset="0"/>
                <a:cs typeface="Courier New" pitchFamily="49" charset="0"/>
              </a:rPr>
              <a:t>Fresnel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a:latin typeface="Courier New" pitchFamily="49" charset="0"/>
                <a:cs typeface="Courier New" pitchFamily="49" charset="0"/>
              </a:rPr>
              <a:t>);</a:t>
            </a:r>
            <a:endParaRPr lang="en-US"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-&gt;refractive)</a:t>
            </a: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en-US"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 : 1/</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err="1">
                <a:latin typeface="Courier New" pitchFamily="49" charset="0"/>
                <a:cs typeface="Courier New" pitchFamily="49" charset="0"/>
              </a:rPr>
              <a:t>refractionDir</a:t>
            </a:r>
            <a:r>
              <a:rPr lang="en-US" sz="1700" b="1" dirty="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refract</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err="1" smtClean="0">
                <a:cs typeface="Times New Roman" panose="02020603050405020304" pitchFamily="18" charset="0"/>
              </a:rPr>
              <a:t>N</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a:t>
            </a:r>
          </a:p>
          <a:p>
            <a:pPr>
              <a:defRPr/>
            </a:pPr>
            <a:r>
              <a:rPr lang="en-US" sz="1700" b="1" dirty="0" smtClean="0">
                <a:latin typeface="Courier New" pitchFamily="49" charset="0"/>
                <a:cs typeface="Courier New" pitchFamily="49" charset="0"/>
              </a:rPr>
              <a:t>    if (length(</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&gt; 0) {</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Ray </a:t>
            </a:r>
            <a:r>
              <a:rPr lang="en-US" sz="1700" b="1" dirty="0" err="1" smtClean="0">
                <a:solidFill>
                  <a:srgbClr val="0000FF"/>
                </a:solidFill>
                <a:latin typeface="Courier New" pitchFamily="49" charset="0"/>
                <a:cs typeface="Courier New" pitchFamily="49" charset="0"/>
              </a:rPr>
              <a:t>refractRay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cs typeface="Times New Roman" panose="02020603050405020304" pitchFamily="18" charset="0"/>
              </a:rPr>
              <a:t> </a:t>
            </a:r>
            <a:r>
              <a:rPr lang="hu-HU" sz="1700" b="1" i="1" dirty="0">
                <a:solidFill>
                  <a:srgbClr val="7030A0"/>
                </a:solidFill>
                <a:cs typeface="Times New Roman" panose="02020603050405020304" pitchFamily="18" charset="0"/>
              </a:rPr>
              <a:t>- </a:t>
            </a:r>
            <a:r>
              <a:rPr lang="en-US" sz="1700" b="1" dirty="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a:t>
            </a:r>
            <a:r>
              <a:rPr lang="en-US" sz="1700" b="1" dirty="0" err="1" smtClean="0">
                <a:latin typeface="Courier New" pitchFamily="49" charset="0"/>
                <a:cs typeface="Courier New" pitchFamily="49" charset="0"/>
              </a:rPr>
              <a:t>refractRay</a:t>
            </a:r>
            <a:r>
              <a:rPr lang="en-US" sz="1700" b="1" dirty="0" smtClean="0">
                <a:latin typeface="Courier New" pitchFamily="49" charset="0"/>
                <a:cs typeface="Courier New" pitchFamily="49" charset="0"/>
              </a:rPr>
              <a:t>)*(vec3(1,1,1)–</a:t>
            </a:r>
            <a:r>
              <a:rPr lang="en-US" sz="1700" b="1" dirty="0" smtClean="0">
                <a:solidFill>
                  <a:srgbClr val="C00000"/>
                </a:solidFill>
                <a:latin typeface="Courier New" pitchFamily="49" charset="0"/>
                <a:cs typeface="Courier New" pitchFamily="49" charset="0"/>
              </a:rPr>
              <a:t>F</a:t>
            </a:r>
            <a:r>
              <a:rPr lang="hu-HU" sz="1700" b="1" dirty="0" err="1" smtClean="0">
                <a:solidFill>
                  <a:srgbClr val="C00000"/>
                </a:solidFill>
                <a:latin typeface="Courier New" pitchFamily="49" charset="0"/>
                <a:cs typeface="Courier New" pitchFamily="49" charset="0"/>
              </a:rPr>
              <a:t>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a:cs typeface="Times New Roman" pitchFamily="18" charset="0"/>
              </a:rPr>
              <a:t>N</a:t>
            </a:r>
            <a:r>
              <a:rPr lang="en-US" sz="1700" b="1" dirty="0" smtClean="0">
                <a:latin typeface="Courier New" pitchFamily="49" charset="0"/>
                <a:cs typeface="Courier New" pitchFamily="49" charset="0"/>
              </a:rPr>
              <a:t>));</a:t>
            </a:r>
          </a:p>
          <a:p>
            <a:pPr marL="0" lvl="1">
              <a:defRPr/>
            </a:pPr>
            <a:r>
              <a:rPr lang="en-US" sz="1700" b="1" dirty="0" smtClean="0">
                <a:latin typeface="Courier New" pitchFamily="49" charset="0"/>
                <a:cs typeface="Courier New" pitchFamily="49" charset="0"/>
              </a:rPr>
              <a:t>    }</a:t>
            </a: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a:defRPr/>
            </a:pPr>
            <a:r>
              <a:rPr lang="en-US" sz="1700" b="1" dirty="0">
                <a:latin typeface="Courier New" pitchFamily="49" charset="0"/>
                <a:cs typeface="Courier New" pitchFamily="49" charset="0"/>
              </a:rPr>
              <a:t>}</a:t>
            </a:r>
            <a:endParaRPr lang="hu-HU" sz="1700" dirty="0"/>
          </a:p>
        </p:txBody>
      </p:sp>
      <p:sp>
        <p:nvSpPr>
          <p:cNvPr id="28" name="Oval 5"/>
          <p:cNvSpPr>
            <a:spLocks noChangeArrowheads="1"/>
          </p:cNvSpPr>
          <p:nvPr/>
        </p:nvSpPr>
        <p:spPr bwMode="auto">
          <a:xfrm rot="2315074">
            <a:off x="7575550" y="1797472"/>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Freeform 6"/>
          <p:cNvSpPr>
            <a:spLocks/>
          </p:cNvSpPr>
          <p:nvPr/>
        </p:nvSpPr>
        <p:spPr bwMode="auto">
          <a:xfrm rot="18974213">
            <a:off x="7270750" y="2635672"/>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Line 7"/>
          <p:cNvSpPr>
            <a:spLocks noChangeShapeType="1"/>
          </p:cNvSpPr>
          <p:nvPr/>
        </p:nvSpPr>
        <p:spPr bwMode="auto">
          <a:xfrm flipH="1">
            <a:off x="7313613" y="1111672"/>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8"/>
          <p:cNvSpPr>
            <a:spLocks noChangeArrowheads="1"/>
          </p:cNvSpPr>
          <p:nvPr/>
        </p:nvSpPr>
        <p:spPr bwMode="auto">
          <a:xfrm>
            <a:off x="8243888" y="1268834"/>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32" name="Group 12"/>
          <p:cNvGrpSpPr>
            <a:grpSpLocks/>
          </p:cNvGrpSpPr>
          <p:nvPr/>
        </p:nvGrpSpPr>
        <p:grpSpPr bwMode="auto">
          <a:xfrm>
            <a:off x="7770813" y="1340273"/>
            <a:ext cx="625475" cy="995363"/>
            <a:chOff x="4512" y="1296"/>
            <a:chExt cx="394" cy="627"/>
          </a:xfrm>
        </p:grpSpPr>
        <p:sp>
          <p:nvSpPr>
            <p:cNvPr id="33"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r</a:t>
              </a:r>
              <a:endParaRPr lang="hu-HU" altLang="en-US" b="1" dirty="0"/>
            </a:p>
          </p:txBody>
        </p:sp>
        <p:sp>
          <p:nvSpPr>
            <p:cNvPr id="35"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6" name="Line 16"/>
          <p:cNvSpPr>
            <a:spLocks noChangeShapeType="1"/>
          </p:cNvSpPr>
          <p:nvPr/>
        </p:nvSpPr>
        <p:spPr bwMode="auto">
          <a:xfrm flipH="1" flipV="1">
            <a:off x="6932613" y="1416472"/>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7"/>
          <p:cNvSpPr>
            <a:spLocks noChangeShapeType="1"/>
          </p:cNvSpPr>
          <p:nvPr/>
        </p:nvSpPr>
        <p:spPr bwMode="auto">
          <a:xfrm>
            <a:off x="8032750" y="1949872"/>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Téglalap 37"/>
          <p:cNvSpPr>
            <a:spLocks noChangeArrowheads="1"/>
          </p:cNvSpPr>
          <p:nvPr/>
        </p:nvSpPr>
        <p:spPr bwMode="auto">
          <a:xfrm>
            <a:off x="7667625" y="908472"/>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39" name="Line 7"/>
          <p:cNvSpPr>
            <a:spLocks noChangeShapeType="1"/>
          </p:cNvSpPr>
          <p:nvPr/>
        </p:nvSpPr>
        <p:spPr bwMode="auto">
          <a:xfrm flipV="1">
            <a:off x="8388350" y="548109"/>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églalap 39"/>
          <p:cNvSpPr>
            <a:spLocks noChangeArrowheads="1"/>
          </p:cNvSpPr>
          <p:nvPr/>
        </p:nvSpPr>
        <p:spPr bwMode="auto">
          <a:xfrm>
            <a:off x="8243888" y="47667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V</a:t>
            </a:r>
            <a:endParaRPr lang="hu-HU" altLang="en-US" dirty="0"/>
          </a:p>
        </p:txBody>
      </p:sp>
      <p:grpSp>
        <p:nvGrpSpPr>
          <p:cNvPr id="41" name="Csoportba foglalás 22"/>
          <p:cNvGrpSpPr>
            <a:grpSpLocks/>
          </p:cNvGrpSpPr>
          <p:nvPr/>
        </p:nvGrpSpPr>
        <p:grpSpPr bwMode="auto">
          <a:xfrm>
            <a:off x="5724525" y="1197396"/>
            <a:ext cx="2274888" cy="1037122"/>
            <a:chOff x="5724128" y="1556792"/>
            <a:chExt cx="2275285" cy="1038215"/>
          </a:xfrm>
        </p:grpSpPr>
        <p:graphicFrame>
          <p:nvGraphicFramePr>
            <p:cNvPr id="42"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6252"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églalap 16"/>
            <p:cNvSpPr>
              <a:spLocks noChangeArrowheads="1"/>
            </p:cNvSpPr>
            <p:nvPr/>
          </p:nvSpPr>
          <p:spPr bwMode="auto">
            <a:xfrm>
              <a:off x="6372200" y="1556792"/>
              <a:ext cx="396331" cy="4621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smtClean="0">
                  <a:cs typeface="Times New Roman" pitchFamily="18" charset="0"/>
                </a:rPr>
                <a:t>l</a:t>
              </a:r>
              <a:endParaRPr lang="hu-HU" altLang="en-US" dirty="0"/>
            </a:p>
          </p:txBody>
        </p:sp>
        <p:sp>
          <p:nvSpPr>
            <p:cNvPr id="45" name="Téglalap 20"/>
            <p:cNvSpPr>
              <a:spLocks noChangeArrowheads="1"/>
            </p:cNvSpPr>
            <p:nvPr/>
          </p:nvSpPr>
          <p:spPr bwMode="auto">
            <a:xfrm>
              <a:off x="6732240" y="2132856"/>
              <a:ext cx="447636" cy="462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46" name="Line 11"/>
          <p:cNvSpPr>
            <a:spLocks noChangeShapeType="1"/>
          </p:cNvSpPr>
          <p:nvPr/>
        </p:nvSpPr>
        <p:spPr bwMode="auto">
          <a:xfrm flipH="1" flipV="1">
            <a:off x="6293465" y="1721265"/>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Cím 4"/>
          <p:cNvSpPr txBox="1">
            <a:spLocks/>
          </p:cNvSpPr>
          <p:nvPr/>
        </p:nvSpPr>
        <p:spPr>
          <a:xfrm>
            <a:off x="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smtClean="0">
                <a:solidFill>
                  <a:srgbClr val="FF0000"/>
                </a:solidFill>
              </a:rPr>
              <a:t>trace</a:t>
            </a:r>
            <a:endParaRPr lang="en-US" dirty="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animBg="1"/>
      <p:bldP spid="40"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36512" y="1196752"/>
            <a:ext cx="9721080" cy="5737468"/>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a:solidFill>
                  <a:srgbClr val="C00000"/>
                </a:solidFill>
                <a:latin typeface="Courier New" pitchFamily="49" charset="0"/>
                <a:cs typeface="Courier New" pitchFamily="49" charset="0"/>
              </a:rPr>
              <a:t>trace</a:t>
            </a:r>
            <a:r>
              <a:rPr lang="en-US" sz="1700" b="1" dirty="0">
                <a:latin typeface="Courier New" pitchFamily="49" charset="0"/>
                <a:cs typeface="Courier New" pitchFamily="49" charset="0"/>
              </a:rPr>
              <a:t>(Ray </a:t>
            </a:r>
            <a:r>
              <a:rPr lang="en-US" sz="1700" b="1" dirty="0" err="1" smtClean="0">
                <a:latin typeface="Courier New" pitchFamily="49" charset="0"/>
                <a:cs typeface="Courier New" pitchFamily="49" charset="0"/>
              </a:rPr>
              <a:t>ray</a:t>
            </a:r>
            <a:r>
              <a:rPr lang="hu-HU" sz="1700" b="1" dirty="0" smtClean="0">
                <a:latin typeface="Courier New" pitchFamily="49" charset="0"/>
                <a:cs typeface="Courier New" pitchFamily="49" charset="0"/>
              </a:rPr>
              <a:t>, </a:t>
            </a:r>
            <a:r>
              <a:rPr lang="hu-HU" sz="1700" b="1" dirty="0" smtClean="0">
                <a:solidFill>
                  <a:srgbClr val="FF0000"/>
                </a:solidFill>
                <a:latin typeface="Courier New" pitchFamily="49" charset="0"/>
                <a:cs typeface="Courier New" pitchFamily="49" charset="0"/>
              </a:rPr>
              <a:t>int d</a:t>
            </a:r>
            <a:r>
              <a:rPr lang="en-US" sz="1700" b="1" dirty="0" smtClean="0">
                <a:solidFill>
                  <a:srgbClr val="FF0000"/>
                </a:solidFill>
                <a:latin typeface="Courier New" pitchFamily="49" charset="0"/>
                <a:cs typeface="Courier New" pitchFamily="49" charset="0"/>
              </a:rPr>
              <a:t>=0</a:t>
            </a:r>
            <a:r>
              <a:rPr lang="en-US" sz="1700" b="1" dirty="0" smtClean="0">
                <a:latin typeface="Courier New" pitchFamily="49" charset="0"/>
                <a:cs typeface="Courier New" pitchFamily="49" charset="0"/>
              </a:rPr>
              <a:t>)</a:t>
            </a: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a:t>
            </a:r>
          </a:p>
          <a:p>
            <a:pPr>
              <a:defRPr/>
            </a:pPr>
            <a:r>
              <a:rPr lang="en-US" sz="1700" b="1" dirty="0" smtClean="0">
                <a:solidFill>
                  <a:srgbClr val="FF0000"/>
                </a:solidFill>
                <a:latin typeface="Courier New" pitchFamily="49" charset="0"/>
                <a:cs typeface="Courier New" pitchFamily="49" charset="0"/>
              </a:rPr>
              <a:t>  if (d &gt; </a:t>
            </a:r>
            <a:r>
              <a:rPr lang="en-US" sz="1700" b="1" dirty="0" err="1" smtClean="0">
                <a:solidFill>
                  <a:srgbClr val="FF0000"/>
                </a:solidFill>
                <a:latin typeface="Courier New" pitchFamily="49" charset="0"/>
                <a:cs typeface="Courier New" pitchFamily="49" charset="0"/>
              </a:rPr>
              <a:t>maxdepth</a:t>
            </a:r>
            <a:r>
              <a:rPr lang="en-US" sz="1700" b="1" dirty="0" smtClean="0">
                <a:solidFill>
                  <a:srgbClr val="FF0000"/>
                </a:solidFill>
                <a:latin typeface="Courier New" pitchFamily="49" charset="0"/>
                <a:cs typeface="Courier New" pitchFamily="49" charset="0"/>
              </a:rPr>
              <a:t>) return </a:t>
            </a:r>
            <a:r>
              <a:rPr lang="hu-HU" sz="1700" i="1" dirty="0">
                <a:solidFill>
                  <a:srgbClr val="FF0000"/>
                </a:solidFill>
                <a:cs typeface="Times New Roman" panose="02020603050405020304" pitchFamily="18" charset="0"/>
              </a:rPr>
              <a:t>L</a:t>
            </a:r>
            <a:r>
              <a:rPr lang="hu-HU" sz="1700" baseline="-25000" dirty="0">
                <a:solidFill>
                  <a:srgbClr val="FF0000"/>
                </a:solidFill>
                <a:cs typeface="Times New Roman" panose="02020603050405020304" pitchFamily="18" charset="0"/>
              </a:rPr>
              <a:t>a</a:t>
            </a:r>
            <a:r>
              <a:rPr lang="en-US" sz="1700" b="1" dirty="0">
                <a:solidFill>
                  <a:srgbClr val="FF0000"/>
                </a:solidFill>
                <a:latin typeface="Courier New" pitchFamily="49" charset="0"/>
                <a:cs typeface="Courier New" pitchFamily="49" charset="0"/>
              </a:rPr>
              <a:t>;</a:t>
            </a:r>
          </a:p>
          <a:p>
            <a:pPr>
              <a:defRPr/>
            </a:pP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Hit </a:t>
            </a:r>
            <a:r>
              <a:rPr lang="en-US" sz="1700" b="1" dirty="0" err="1">
                <a:solidFill>
                  <a:srgbClr val="C00000"/>
                </a:solidFill>
                <a:latin typeface="Courier New" pitchFamily="49" charset="0"/>
                <a:cs typeface="Courier New" pitchFamily="49" charset="0"/>
              </a:rPr>
              <a:t>hit</a:t>
            </a:r>
            <a:r>
              <a:rPr lang="en-US" sz="1700" b="1" dirty="0">
                <a:latin typeface="Courier New" pitchFamily="49" charset="0"/>
                <a:cs typeface="Courier New" pitchFamily="49" charset="0"/>
              </a:rPr>
              <a:t> = </a:t>
            </a:r>
            <a:r>
              <a:rPr lang="en-US" sz="1700" b="1" dirty="0" err="1">
                <a:solidFill>
                  <a:srgbClr val="C00000"/>
                </a:solidFill>
                <a:latin typeface="Courier New" pitchFamily="49" charset="0"/>
                <a:cs typeface="Courier New" pitchFamily="49" charset="0"/>
              </a:rPr>
              <a:t>firstIntersect</a:t>
            </a:r>
            <a:r>
              <a:rPr lang="en-US" sz="1700" b="1" dirty="0">
                <a:latin typeface="Courier New" pitchFamily="49" charset="0"/>
                <a:cs typeface="Courier New" pitchFamily="49" charset="0"/>
              </a:rPr>
              <a:t>(ray);</a:t>
            </a:r>
            <a:endParaRPr lang="hu-HU" sz="1700" dirty="0"/>
          </a:p>
          <a:p>
            <a:pPr>
              <a:defRPr/>
            </a:pPr>
            <a:r>
              <a:rPr lang="en-US" sz="1700" b="1" dirty="0">
                <a:latin typeface="Courier New" pitchFamily="49" charset="0"/>
                <a:cs typeface="Courier New" pitchFamily="49" charset="0"/>
              </a:rPr>
              <a:t>  if(</a:t>
            </a:r>
            <a:r>
              <a:rPr lang="en-US" sz="1700" b="1" dirty="0" err="1">
                <a:solidFill>
                  <a:srgbClr val="C00000"/>
                </a:solidFill>
                <a:latin typeface="Courier New" pitchFamily="49" charset="0"/>
                <a:cs typeface="Courier New" pitchFamily="49" charset="0"/>
              </a:rPr>
              <a:t>hit.t</a:t>
            </a:r>
            <a:r>
              <a:rPr lang="en-US" sz="1700" b="1" dirty="0">
                <a:latin typeface="Courier New" pitchFamily="49" charset="0"/>
                <a:cs typeface="Courier New" pitchFamily="49" charset="0"/>
              </a:rPr>
              <a:t> &lt; 0)</a:t>
            </a:r>
            <a:r>
              <a:rPr lang="hu-HU" sz="1700" b="1" dirty="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i="1" dirty="0">
                <a:cs typeface="Times New Roman" panose="02020603050405020304" pitchFamily="18" charset="0"/>
              </a:rPr>
              <a:t>L</a:t>
            </a:r>
            <a:r>
              <a:rPr lang="hu-HU" sz="1700" baseline="-25000" dirty="0">
                <a:cs typeface="Times New Roman" panose="02020603050405020304" pitchFamily="18" charset="0"/>
              </a:rPr>
              <a:t>a</a:t>
            </a:r>
            <a:r>
              <a:rPr lang="en-US" sz="1700" b="1" dirty="0">
                <a:latin typeface="Courier New" pitchFamily="49" charset="0"/>
                <a:cs typeface="Courier New" pitchFamily="49" charset="0"/>
              </a:rPr>
              <a:t>;</a:t>
            </a:r>
            <a:r>
              <a:rPr lang="hu-HU" sz="1700" b="1" dirty="0">
                <a:latin typeface="Courier New" pitchFamily="49" charset="0"/>
                <a:cs typeface="Courier New" pitchFamily="49" charset="0"/>
              </a:rPr>
              <a:t> </a:t>
            </a:r>
            <a:r>
              <a:rPr lang="en-US" sz="1700" dirty="0">
                <a:latin typeface="+mn-lt"/>
                <a:cs typeface="Courier New" pitchFamily="49" charset="0"/>
              </a:rPr>
              <a:t>// </a:t>
            </a:r>
            <a:r>
              <a:rPr lang="en-US" sz="1700" dirty="0" smtClean="0">
                <a:latin typeface="+mn-lt"/>
                <a:cs typeface="Courier New" pitchFamily="49" charset="0"/>
              </a:rPr>
              <a:t>nothing</a:t>
            </a:r>
            <a:endParaRPr lang="hu-HU" sz="500" b="1" dirty="0">
              <a:solidFill>
                <a:srgbClr val="00B050"/>
              </a:solidFill>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vec3 </a:t>
            </a:r>
            <a:r>
              <a:rPr lang="hu-HU" sz="1700" b="1" dirty="0" err="1" smtClean="0">
                <a:latin typeface="Courier New" pitchFamily="49" charset="0"/>
                <a:cs typeface="Courier New" pitchFamily="49" charset="0"/>
              </a:rPr>
              <a:t>outRad</a:t>
            </a:r>
            <a:r>
              <a:rPr lang="hu-HU" sz="1700" b="1" dirty="0" smtClean="0">
                <a:latin typeface="Courier New" pitchFamily="49" charset="0"/>
                <a:cs typeface="Courier New" pitchFamily="49" charset="0"/>
              </a:rPr>
              <a:t>(</a:t>
            </a:r>
            <a:r>
              <a:rPr lang="en-US" sz="1700" b="1" dirty="0" smtClean="0">
                <a:latin typeface="Courier New" pitchFamily="49" charset="0"/>
                <a:cs typeface="Courier New" pitchFamily="49" charset="0"/>
              </a:rPr>
              <a:t>0, 0, 0);</a:t>
            </a: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a:t>
            </a:r>
            <a:r>
              <a:rPr lang="en-US" sz="1700" b="1" dirty="0">
                <a:latin typeface="Courier New" pitchFamily="49" charset="0"/>
                <a:cs typeface="Courier New" pitchFamily="49" charset="0"/>
              </a:rPr>
              <a:t>&gt;</a:t>
            </a:r>
            <a:r>
              <a:rPr lang="en-US" sz="1700" b="1" dirty="0" smtClean="0">
                <a:latin typeface="Courier New" pitchFamily="49" charset="0"/>
                <a:cs typeface="Courier New" pitchFamily="49" charset="0"/>
              </a:rPr>
              <a:t>rough)</a:t>
            </a:r>
            <a:r>
              <a:rPr lang="en-US" sz="1700" b="1" dirty="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i="1" dirty="0" smtClean="0">
                <a:cs typeface="Times New Roman" panose="02020603050405020304" pitchFamily="18" charset="0"/>
              </a:rPr>
              <a:t>  </a:t>
            </a:r>
            <a:r>
              <a:rPr lang="en-US" sz="1700" b="1" dirty="0" smtClean="0">
                <a:latin typeface="Courier New" pitchFamily="49" charset="0"/>
                <a:cs typeface="Courier New" pitchFamily="49" charset="0"/>
              </a:rPr>
              <a:t>=</a:t>
            </a:r>
            <a:r>
              <a:rPr lang="en-US" sz="1700" b="1" i="1" dirty="0" smtClean="0">
                <a:cs typeface="Times New Roman" panose="02020603050405020304" pitchFamily="18" charset="0"/>
              </a:rPr>
              <a:t>  </a:t>
            </a:r>
            <a:r>
              <a:rPr lang="en-US" sz="1700" b="1" dirty="0" err="1" smtClean="0">
                <a:solidFill>
                  <a:srgbClr val="00B050"/>
                </a:solidFill>
                <a:latin typeface="Courier New" panose="02070309020205020404" pitchFamily="49" charset="0"/>
                <a:cs typeface="Courier New" panose="02070309020205020404" pitchFamily="49" charset="0"/>
              </a:rPr>
              <a:t>DirectLight</a:t>
            </a:r>
            <a:r>
              <a:rPr lang="en-US" sz="1700" b="1" dirty="0" smtClean="0">
                <a:solidFill>
                  <a:srgbClr val="00B050"/>
                </a:solidFill>
                <a:latin typeface="Courier New" panose="02070309020205020404" pitchFamily="49" charset="0"/>
                <a:cs typeface="Courier New" panose="02070309020205020404" pitchFamily="49" charset="0"/>
              </a:rPr>
              <a:t>(hit)</a:t>
            </a:r>
            <a:r>
              <a:rPr lang="en-US" sz="1600" b="1" dirty="0" smtClean="0">
                <a:solidFill>
                  <a:srgbClr val="00B050"/>
                </a:solidFill>
                <a:latin typeface="Courier New" pitchFamily="49" charset="0"/>
                <a:cs typeface="Courier New" pitchFamily="49" charset="0"/>
              </a:rPr>
              <a:t>;</a:t>
            </a:r>
            <a:endParaRPr lang="en-US" sz="1700" b="1" dirty="0">
              <a:solidFill>
                <a:srgbClr val="00B050"/>
              </a:solidFill>
              <a:latin typeface="Courier New" pitchFamily="49" charset="0"/>
              <a:cs typeface="Courier New" pitchFamily="49" charset="0"/>
            </a:endParaRPr>
          </a:p>
          <a:p>
            <a:pPr>
              <a:defRPr/>
            </a:pPr>
            <a:endParaRPr lang="hu-HU" sz="900" b="1" dirty="0" smtClean="0">
              <a:latin typeface="Courier New" pitchFamily="49" charset="0"/>
              <a:cs typeface="Courier New" pitchFamily="49" charset="0"/>
            </a:endParaRPr>
          </a:p>
          <a:p>
            <a:pPr>
              <a:defRPr/>
            </a:pPr>
            <a:r>
              <a:rPr lang="en-US" sz="1700" b="1" dirty="0" smtClean="0">
                <a:latin typeface="Courier New" pitchFamily="49" charset="0"/>
                <a:cs typeface="Courier New" pitchFamily="49" charset="0"/>
              </a:rPr>
              <a:t>  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-&gt;reflective){</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a:t>
            </a:r>
            <a:r>
              <a:rPr lang="hu-HU" sz="1700" b="1" dirty="0" smtClean="0">
                <a:solidFill>
                  <a:srgbClr val="C00000"/>
                </a:solidFill>
                <a:latin typeface="Courier New" pitchFamily="49" charset="0"/>
                <a:cs typeface="Courier New" pitchFamily="49" charset="0"/>
              </a:rPr>
              <a:t>le</a:t>
            </a:r>
            <a:r>
              <a:rPr lang="en-US" sz="1700" b="1" dirty="0" err="1" smtClean="0">
                <a:solidFill>
                  <a:srgbClr val="C00000"/>
                </a:solidFill>
                <a:latin typeface="Courier New" pitchFamily="49" charset="0"/>
                <a:cs typeface="Courier New" pitchFamily="49" charset="0"/>
              </a:rPr>
              <a:t>ct</a:t>
            </a:r>
            <a:r>
              <a:rPr lang="en-US" sz="1700" b="1" dirty="0" smtClean="0">
                <a:latin typeface="Courier New" pitchFamily="49" charset="0"/>
                <a:cs typeface="Courier New" pitchFamily="49" charset="0"/>
              </a:rPr>
              <a:t>(</a:t>
            </a:r>
            <a:r>
              <a:rPr lang="hu-HU" sz="1700" b="1" dirty="0" err="1">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Ray </a:t>
            </a:r>
            <a:r>
              <a:rPr lang="en-US" sz="1700" b="1" dirty="0" err="1" smtClean="0">
                <a:solidFill>
                  <a:srgbClr val="0000FF"/>
                </a:solidFill>
                <a:latin typeface="Courier New" pitchFamily="49" charset="0"/>
                <a:cs typeface="Courier New" pitchFamily="49" charset="0"/>
              </a:rPr>
              <a:t>reflectRay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solidFill>
                  <a:srgbClr val="7030A0"/>
                </a:solidFill>
                <a:cs typeface="Times New Roman" panose="02020603050405020304" pitchFamily="18" charset="0"/>
              </a:rPr>
              <a:t> + </a:t>
            </a:r>
            <a:r>
              <a:rPr lang="en-US" sz="1700" b="1" dirty="0" smtClean="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ref</a:t>
            </a:r>
            <a:r>
              <a:rPr lang="hu-HU" sz="1700" b="1" dirty="0" smtClean="0">
                <a:latin typeface="Courier New" pitchFamily="49" charset="0"/>
                <a:cs typeface="Courier New" pitchFamily="49" charset="0"/>
              </a:rPr>
              <a:t>le</a:t>
            </a:r>
            <a:r>
              <a:rPr lang="en-US" sz="1700" b="1" dirty="0" err="1" smtClean="0">
                <a:latin typeface="Courier New" pitchFamily="49" charset="0"/>
                <a:cs typeface="Courier New" pitchFamily="49" charset="0"/>
              </a:rPr>
              <a:t>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(reflectRay</a:t>
            </a:r>
            <a:r>
              <a:rPr lang="en-US" sz="1700" b="1" dirty="0" smtClean="0">
                <a:solidFill>
                  <a:srgbClr val="FF0000"/>
                </a:solidFill>
                <a:latin typeface="Courier New" pitchFamily="49" charset="0"/>
                <a:cs typeface="Courier New" pitchFamily="49" charset="0"/>
              </a:rPr>
              <a:t>,d+1</a:t>
            </a:r>
            <a:r>
              <a:rPr lang="en-US" sz="1700" b="1" dirty="0" smtClean="0">
                <a:latin typeface="Courier New" pitchFamily="49" charset="0"/>
                <a:cs typeface="Courier New" pitchFamily="49" charset="0"/>
              </a:rPr>
              <a:t>)*</a:t>
            </a:r>
            <a:r>
              <a:rPr lang="hu-HU" sz="1800" b="1" dirty="0" err="1" smtClean="0">
                <a:solidFill>
                  <a:srgbClr val="C00000"/>
                </a:solidFill>
                <a:latin typeface="Courier New" pitchFamily="49" charset="0"/>
                <a:cs typeface="Courier New" pitchFamily="49" charset="0"/>
              </a:rPr>
              <a:t>Fresnel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smtClean="0">
                <a:cs typeface="Times New Roman" pitchFamily="18" charset="0"/>
              </a:rPr>
              <a:t>N</a:t>
            </a:r>
            <a:r>
              <a:rPr lang="en-US" sz="1700" b="1" dirty="0">
                <a:latin typeface="Courier New" pitchFamily="49" charset="0"/>
                <a:cs typeface="Courier New" pitchFamily="49" charset="0"/>
              </a:rPr>
              <a:t>);</a:t>
            </a:r>
            <a:endParaRPr lang="en-US"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if(</a:t>
            </a:r>
            <a:r>
              <a:rPr lang="en-US" sz="1700" b="1" dirty="0" err="1" smtClean="0">
                <a:latin typeface="Courier New" pitchFamily="49" charset="0"/>
                <a:cs typeface="Courier New" pitchFamily="49" charset="0"/>
              </a:rPr>
              <a:t>hit.material</a:t>
            </a:r>
            <a:r>
              <a:rPr lang="en-US" sz="1700" b="1" dirty="0" smtClean="0">
                <a:latin typeface="Courier New" pitchFamily="49" charset="0"/>
                <a:cs typeface="Courier New" pitchFamily="49" charset="0"/>
              </a:rPr>
              <a:t>-&gt;refractive)</a:t>
            </a:r>
            <a:r>
              <a:rPr lang="hu-HU" sz="1700" b="1" dirty="0" smtClean="0">
                <a:latin typeface="Courier New" pitchFamily="49" charset="0"/>
                <a:cs typeface="Courier New" pitchFamily="49" charset="0"/>
              </a:rPr>
              <a:t> </a:t>
            </a:r>
            <a:r>
              <a:rPr lang="en-US" sz="1700" b="1" dirty="0" smtClean="0">
                <a:latin typeface="Courier New" pitchFamily="49" charset="0"/>
                <a:cs typeface="Courier New" pitchFamily="49" charset="0"/>
              </a:rPr>
              <a:t>{</a:t>
            </a:r>
          </a:p>
          <a:p>
            <a:pPr>
              <a:defRPr/>
            </a:pPr>
            <a:r>
              <a:rPr lang="en-US"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 ? </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 : 1/</a:t>
            </a:r>
            <a:r>
              <a:rPr lang="en-US" sz="1700" b="1" dirty="0" err="1" smtClean="0">
                <a:latin typeface="Courier New" pitchFamily="49" charset="0"/>
                <a:cs typeface="Courier New" pitchFamily="49" charset="0"/>
              </a:rPr>
              <a:t>n.x</a:t>
            </a:r>
            <a:r>
              <a:rPr lang="en-US" sz="1700" b="1" dirty="0" smtClean="0">
                <a:latin typeface="Courier New" pitchFamily="49" charset="0"/>
                <a:cs typeface="Courier New" pitchFamily="49" charset="0"/>
              </a:rPr>
              <a:t>;</a:t>
            </a:r>
          </a:p>
          <a:p>
            <a:pPr>
              <a:defRPr/>
            </a:pPr>
            <a:r>
              <a:rPr lang="hu-HU"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vec</a:t>
            </a:r>
            <a:r>
              <a:rPr lang="en-US" sz="1700" b="1" dirty="0" smtClean="0">
                <a:latin typeface="Courier New" pitchFamily="49" charset="0"/>
                <a:cs typeface="Courier New" pitchFamily="49" charset="0"/>
              </a:rPr>
              <a:t>3 </a:t>
            </a:r>
            <a:r>
              <a:rPr lang="en-US" sz="1700" b="1" dirty="0" err="1">
                <a:latin typeface="Courier New" pitchFamily="49" charset="0"/>
                <a:cs typeface="Courier New" pitchFamily="49" charset="0"/>
              </a:rPr>
              <a:t>refractionDir</a:t>
            </a:r>
            <a:r>
              <a:rPr lang="en-US" sz="1700" b="1" dirty="0">
                <a:latin typeface="Courier New" pitchFamily="49" charset="0"/>
                <a:cs typeface="Courier New" pitchFamily="49" charset="0"/>
              </a:rPr>
              <a:t> = </a:t>
            </a:r>
            <a:r>
              <a:rPr lang="en-US" sz="1700" b="1" dirty="0" smtClean="0">
                <a:solidFill>
                  <a:srgbClr val="C00000"/>
                </a:solidFill>
                <a:latin typeface="Courier New" pitchFamily="49" charset="0"/>
                <a:cs typeface="Courier New" pitchFamily="49" charset="0"/>
              </a:rPr>
              <a:t>refract</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en-US" sz="1700" b="1" dirty="0" smtClean="0">
                <a:latin typeface="Courier New" pitchFamily="49" charset="0"/>
                <a:cs typeface="Courier New" pitchFamily="49" charset="0"/>
              </a:rPr>
              <a:t>,</a:t>
            </a:r>
            <a:r>
              <a:rPr lang="en-US" sz="1700" b="1" dirty="0" err="1" smtClean="0">
                <a:cs typeface="Times New Roman" panose="02020603050405020304" pitchFamily="18" charset="0"/>
              </a:rPr>
              <a:t>N</a:t>
            </a:r>
            <a:r>
              <a:rPr lang="en-US" sz="1700" b="1" dirty="0" err="1" smtClean="0">
                <a:latin typeface="Courier New" pitchFamily="49" charset="0"/>
                <a:cs typeface="Courier New" pitchFamily="49" charset="0"/>
              </a:rPr>
              <a:t>,ior</a:t>
            </a:r>
            <a:r>
              <a:rPr lang="en-US" sz="1700" b="1" dirty="0" smtClean="0">
                <a:latin typeface="Courier New" pitchFamily="49" charset="0"/>
                <a:cs typeface="Courier New" pitchFamily="49" charset="0"/>
              </a:rPr>
              <a:t>);</a:t>
            </a:r>
          </a:p>
          <a:p>
            <a:pPr>
              <a:defRPr/>
            </a:pPr>
            <a:r>
              <a:rPr lang="en-US" sz="1700" b="1" dirty="0" smtClean="0">
                <a:latin typeface="Courier New" pitchFamily="49" charset="0"/>
                <a:cs typeface="Courier New" pitchFamily="49" charset="0"/>
              </a:rPr>
              <a:t>    if (length(</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&gt; 0) {</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Ray </a:t>
            </a:r>
            <a:r>
              <a:rPr lang="en-US" sz="1700" b="1" dirty="0" err="1" smtClean="0">
                <a:solidFill>
                  <a:srgbClr val="0000FF"/>
                </a:solidFill>
                <a:latin typeface="Courier New" pitchFamily="49" charset="0"/>
                <a:cs typeface="Courier New" pitchFamily="49" charset="0"/>
              </a:rPr>
              <a:t>refractRay</a:t>
            </a:r>
            <a:r>
              <a:rPr lang="en-US" sz="1700" b="1" dirty="0" smtClean="0">
                <a:latin typeface="Courier New" pitchFamily="49" charset="0"/>
                <a:cs typeface="Courier New" pitchFamily="49" charset="0"/>
              </a:rPr>
              <a:t>(</a:t>
            </a:r>
            <a:r>
              <a:rPr lang="en-US" sz="1700" b="1" dirty="0" smtClean="0">
                <a:cs typeface="Times New Roman" panose="02020603050405020304" pitchFamily="18" charset="0"/>
              </a:rPr>
              <a:t>r</a:t>
            </a:r>
            <a:r>
              <a:rPr lang="hu-HU" sz="1700" b="1" i="1" dirty="0" smtClean="0">
                <a:cs typeface="Times New Roman" panose="02020603050405020304" pitchFamily="18" charset="0"/>
              </a:rPr>
              <a:t> </a:t>
            </a:r>
            <a:r>
              <a:rPr lang="hu-HU" sz="1700" b="1" i="1" dirty="0">
                <a:solidFill>
                  <a:srgbClr val="7030A0"/>
                </a:solidFill>
                <a:cs typeface="Times New Roman" panose="02020603050405020304" pitchFamily="18" charset="0"/>
              </a:rPr>
              <a:t>- </a:t>
            </a:r>
            <a:r>
              <a:rPr lang="en-US" sz="1700" b="1" dirty="0">
                <a:solidFill>
                  <a:srgbClr val="7030A0"/>
                </a:solidFill>
                <a:cs typeface="Times New Roman" panose="02020603050405020304" pitchFamily="18" charset="0"/>
              </a:rPr>
              <a:t>N</a:t>
            </a:r>
            <a:r>
              <a:rPr lang="hu-HU" sz="1700" b="1" i="1" dirty="0" smtClean="0">
                <a:solidFill>
                  <a:srgbClr val="7030A0"/>
                </a:solidFill>
                <a:cs typeface="Times New Roman" panose="02020603050405020304" pitchFamily="18" charset="0"/>
                <a:sym typeface="Symbol" panose="05050102010706020507" pitchFamily="18" charset="2"/>
              </a:rPr>
              <a:t></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refractionDir</a:t>
            </a:r>
            <a:r>
              <a:rPr lang="en-US" sz="1700" b="1" dirty="0" smtClean="0">
                <a:latin typeface="Courier New" pitchFamily="49" charset="0"/>
                <a:cs typeface="Courier New" pitchFamily="49" charset="0"/>
              </a:rPr>
              <a:t>, !</a:t>
            </a:r>
            <a:r>
              <a:rPr lang="en-US" sz="1700" b="1" dirty="0" err="1" smtClean="0">
                <a:latin typeface="Courier New" pitchFamily="49" charset="0"/>
                <a:cs typeface="Courier New" pitchFamily="49" charset="0"/>
              </a:rPr>
              <a:t>ray.out</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marL="0" lvl="1">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 +=</a:t>
            </a:r>
            <a:r>
              <a:rPr lang="hu-HU" sz="1700" b="1" dirty="0" smtClean="0">
                <a:latin typeface="Courier New" pitchFamily="49" charset="0"/>
                <a:cs typeface="Courier New" pitchFamily="49" charset="0"/>
              </a:rPr>
              <a:t> </a:t>
            </a:r>
            <a:r>
              <a:rPr lang="en-US" sz="1700" b="1" dirty="0" smtClean="0">
                <a:solidFill>
                  <a:srgbClr val="C00000"/>
                </a:solidFill>
                <a:latin typeface="Courier New" pitchFamily="49" charset="0"/>
                <a:cs typeface="Courier New" pitchFamily="49" charset="0"/>
              </a:rPr>
              <a:t>trace</a:t>
            </a:r>
            <a:r>
              <a:rPr lang="en-US" sz="1700" b="1" dirty="0" smtClean="0">
                <a:latin typeface="Courier New" pitchFamily="49" charset="0"/>
                <a:cs typeface="Courier New" pitchFamily="49" charset="0"/>
              </a:rPr>
              <a:t>(refractRay</a:t>
            </a:r>
            <a:r>
              <a:rPr lang="en-US" sz="1700" b="1" dirty="0" smtClean="0">
                <a:solidFill>
                  <a:srgbClr val="FF0000"/>
                </a:solidFill>
                <a:latin typeface="Courier New" pitchFamily="49" charset="0"/>
                <a:cs typeface="Courier New" pitchFamily="49" charset="0"/>
              </a:rPr>
              <a:t>,d+1</a:t>
            </a:r>
            <a:r>
              <a:rPr lang="en-US" sz="1700" b="1" dirty="0" smtClean="0">
                <a:latin typeface="Courier New" pitchFamily="49" charset="0"/>
                <a:cs typeface="Courier New" pitchFamily="49" charset="0"/>
              </a:rPr>
              <a:t>)*(vec3(1,1,1)–</a:t>
            </a:r>
            <a:r>
              <a:rPr lang="en-US" sz="1700" b="1" dirty="0" smtClean="0">
                <a:solidFill>
                  <a:srgbClr val="C00000"/>
                </a:solidFill>
                <a:latin typeface="Courier New" pitchFamily="49" charset="0"/>
                <a:cs typeface="Courier New" pitchFamily="49" charset="0"/>
              </a:rPr>
              <a:t>F</a:t>
            </a:r>
            <a:r>
              <a:rPr lang="hu-HU" sz="1700" b="1" dirty="0" err="1" smtClean="0">
                <a:solidFill>
                  <a:srgbClr val="C00000"/>
                </a:solidFill>
                <a:latin typeface="Courier New" pitchFamily="49" charset="0"/>
                <a:cs typeface="Courier New" pitchFamily="49" charset="0"/>
              </a:rPr>
              <a:t>resnel</a:t>
            </a:r>
            <a:r>
              <a:rPr lang="en-US" sz="1700" b="1" dirty="0" smtClean="0">
                <a:latin typeface="Courier New" pitchFamily="49" charset="0"/>
                <a:cs typeface="Courier New" pitchFamily="49" charset="0"/>
              </a:rPr>
              <a:t>(</a:t>
            </a:r>
            <a:r>
              <a:rPr lang="hu-HU" sz="1700" b="1" dirty="0" err="1" smtClean="0">
                <a:latin typeface="Courier New" pitchFamily="49" charset="0"/>
                <a:cs typeface="Courier New" pitchFamily="49" charset="0"/>
              </a:rPr>
              <a:t>ray.dir</a:t>
            </a:r>
            <a:r>
              <a:rPr lang="hu-HU" sz="1700" b="1" dirty="0" smtClean="0">
                <a:latin typeface="Courier New" pitchFamily="49" charset="0"/>
                <a:cs typeface="Courier New" pitchFamily="49" charset="0"/>
              </a:rPr>
              <a:t>,</a:t>
            </a:r>
            <a:r>
              <a:rPr lang="en-US" sz="1700" b="1" dirty="0">
                <a:cs typeface="Times New Roman" pitchFamily="18" charset="0"/>
              </a:rPr>
              <a:t>N</a:t>
            </a:r>
            <a:r>
              <a:rPr lang="en-US" sz="1700" b="1" dirty="0" smtClean="0">
                <a:latin typeface="Courier New" pitchFamily="49" charset="0"/>
                <a:cs typeface="Courier New" pitchFamily="49" charset="0"/>
              </a:rPr>
              <a:t>));</a:t>
            </a:r>
          </a:p>
          <a:p>
            <a:pPr marL="0" lvl="1">
              <a:defRPr/>
            </a:pPr>
            <a:r>
              <a:rPr lang="en-US" sz="1700" b="1" dirty="0" smtClean="0">
                <a:latin typeface="Courier New" pitchFamily="49" charset="0"/>
                <a:cs typeface="Courier New" pitchFamily="49" charset="0"/>
              </a:rPr>
              <a:t>    }</a:t>
            </a:r>
            <a:endParaRPr lang="en-US" sz="1700" b="1" dirty="0">
              <a:latin typeface="Courier New" pitchFamily="49" charset="0"/>
              <a:cs typeface="Courier New" pitchFamily="49" charset="0"/>
            </a:endParaRPr>
          </a:p>
          <a:p>
            <a:pPr>
              <a:defRPr/>
            </a:pPr>
            <a:r>
              <a:rPr lang="hu-HU" sz="1700" b="1" dirty="0">
                <a:latin typeface="Courier New" pitchFamily="49" charset="0"/>
                <a:cs typeface="Courier New" pitchFamily="49" charset="0"/>
              </a:rPr>
              <a:t>  </a:t>
            </a:r>
            <a:r>
              <a:rPr lang="en-US" sz="1700" b="1" dirty="0" smtClean="0">
                <a:latin typeface="Courier New" pitchFamily="49" charset="0"/>
                <a:cs typeface="Courier New" pitchFamily="49" charset="0"/>
              </a:rPr>
              <a:t>}</a:t>
            </a:r>
            <a:endParaRPr lang="hu-HU" sz="1700" b="1" dirty="0" smtClean="0">
              <a:latin typeface="Courier New" pitchFamily="49" charset="0"/>
              <a:cs typeface="Courier New" pitchFamily="49" charset="0"/>
            </a:endParaRPr>
          </a:p>
          <a:p>
            <a:pPr>
              <a:defRPr/>
            </a:pPr>
            <a:r>
              <a:rPr lang="hu-HU" sz="1700" b="1" dirty="0" smtClean="0">
                <a:latin typeface="Courier New" pitchFamily="49" charset="0"/>
                <a:cs typeface="Courier New" pitchFamily="49" charset="0"/>
              </a:rPr>
              <a:t>  </a:t>
            </a:r>
            <a:r>
              <a:rPr lang="en-US" sz="1700" b="1" dirty="0">
                <a:latin typeface="Courier New" pitchFamily="49" charset="0"/>
                <a:cs typeface="Courier New" pitchFamily="49" charset="0"/>
              </a:rPr>
              <a:t>return </a:t>
            </a:r>
            <a:r>
              <a:rPr lang="hu-HU" sz="1700" b="1" dirty="0" err="1" smtClean="0">
                <a:latin typeface="Courier New" pitchFamily="49" charset="0"/>
                <a:cs typeface="Courier New" pitchFamily="49" charset="0"/>
              </a:rPr>
              <a:t>outRad</a:t>
            </a:r>
            <a:r>
              <a:rPr lang="en-US" sz="1700" b="1" dirty="0" smtClean="0">
                <a:latin typeface="Courier New" pitchFamily="49" charset="0"/>
                <a:cs typeface="Courier New" pitchFamily="49" charset="0"/>
              </a:rPr>
              <a:t>;</a:t>
            </a:r>
            <a:endParaRPr lang="en-US" sz="1700" b="1" dirty="0">
              <a:latin typeface="Courier New" pitchFamily="49" charset="0"/>
              <a:cs typeface="Courier New" pitchFamily="49" charset="0"/>
            </a:endParaRPr>
          </a:p>
          <a:p>
            <a:pPr>
              <a:defRPr/>
            </a:pPr>
            <a:r>
              <a:rPr lang="en-US" sz="1700" b="1" dirty="0">
                <a:latin typeface="Courier New" pitchFamily="49" charset="0"/>
                <a:cs typeface="Courier New" pitchFamily="49" charset="0"/>
              </a:rPr>
              <a:t>}</a:t>
            </a:r>
            <a:endParaRPr lang="hu-HU" sz="1700" dirty="0"/>
          </a:p>
        </p:txBody>
      </p:sp>
      <p:sp>
        <p:nvSpPr>
          <p:cNvPr id="26" name="Oval 5"/>
          <p:cNvSpPr>
            <a:spLocks noChangeArrowheads="1"/>
          </p:cNvSpPr>
          <p:nvPr/>
        </p:nvSpPr>
        <p:spPr bwMode="auto">
          <a:xfrm rot="2315074">
            <a:off x="7575550" y="1797472"/>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 name="Freeform 6"/>
          <p:cNvSpPr>
            <a:spLocks/>
          </p:cNvSpPr>
          <p:nvPr/>
        </p:nvSpPr>
        <p:spPr bwMode="auto">
          <a:xfrm rot="18974213">
            <a:off x="7270750" y="2635672"/>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Line 7"/>
          <p:cNvSpPr>
            <a:spLocks noChangeShapeType="1"/>
          </p:cNvSpPr>
          <p:nvPr/>
        </p:nvSpPr>
        <p:spPr bwMode="auto">
          <a:xfrm flipH="1">
            <a:off x="7313613" y="1111672"/>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8"/>
          <p:cNvSpPr>
            <a:spLocks noChangeArrowheads="1"/>
          </p:cNvSpPr>
          <p:nvPr/>
        </p:nvSpPr>
        <p:spPr bwMode="auto">
          <a:xfrm>
            <a:off x="8243888" y="1268834"/>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30" name="Group 12"/>
          <p:cNvGrpSpPr>
            <a:grpSpLocks/>
          </p:cNvGrpSpPr>
          <p:nvPr/>
        </p:nvGrpSpPr>
        <p:grpSpPr bwMode="auto">
          <a:xfrm>
            <a:off x="7770813" y="1340273"/>
            <a:ext cx="625475" cy="995363"/>
            <a:chOff x="4512" y="1296"/>
            <a:chExt cx="394" cy="627"/>
          </a:xfrm>
        </p:grpSpPr>
        <p:sp>
          <p:nvSpPr>
            <p:cNvPr id="31"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 name="Rectangle 14"/>
            <p:cNvSpPr>
              <a:spLocks noChangeArrowheads="1"/>
            </p:cNvSpPr>
            <p:nvPr/>
          </p:nvSpPr>
          <p:spPr bwMode="auto">
            <a:xfrm>
              <a:off x="4704" y="1632"/>
              <a:ext cx="20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t>r</a:t>
              </a:r>
              <a:endParaRPr lang="hu-HU" altLang="en-US" b="1" dirty="0"/>
            </a:p>
          </p:txBody>
        </p:sp>
        <p:sp>
          <p:nvSpPr>
            <p:cNvPr id="33"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4" name="Line 16"/>
          <p:cNvSpPr>
            <a:spLocks noChangeShapeType="1"/>
          </p:cNvSpPr>
          <p:nvPr/>
        </p:nvSpPr>
        <p:spPr bwMode="auto">
          <a:xfrm flipH="1" flipV="1">
            <a:off x="6932613" y="1416472"/>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7"/>
          <p:cNvSpPr>
            <a:spLocks noChangeShapeType="1"/>
          </p:cNvSpPr>
          <p:nvPr/>
        </p:nvSpPr>
        <p:spPr bwMode="auto">
          <a:xfrm>
            <a:off x="8032750" y="1949872"/>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Téglalap 35"/>
          <p:cNvSpPr>
            <a:spLocks noChangeArrowheads="1"/>
          </p:cNvSpPr>
          <p:nvPr/>
        </p:nvSpPr>
        <p:spPr bwMode="auto">
          <a:xfrm>
            <a:off x="7667625" y="908472"/>
            <a:ext cx="40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N</a:t>
            </a:r>
            <a:endParaRPr lang="hu-HU" altLang="en-US" dirty="0"/>
          </a:p>
        </p:txBody>
      </p:sp>
      <p:sp>
        <p:nvSpPr>
          <p:cNvPr id="37" name="Line 7"/>
          <p:cNvSpPr>
            <a:spLocks noChangeShapeType="1"/>
          </p:cNvSpPr>
          <p:nvPr/>
        </p:nvSpPr>
        <p:spPr bwMode="auto">
          <a:xfrm flipV="1">
            <a:off x="8388350" y="548109"/>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Téglalap 37"/>
          <p:cNvSpPr>
            <a:spLocks noChangeArrowheads="1"/>
          </p:cNvSpPr>
          <p:nvPr/>
        </p:nvSpPr>
        <p:spPr bwMode="auto">
          <a:xfrm>
            <a:off x="8243888" y="476672"/>
            <a:ext cx="407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cs typeface="Times New Roman" pitchFamily="18" charset="0"/>
              </a:rPr>
              <a:t>V</a:t>
            </a:r>
            <a:endParaRPr lang="hu-HU" altLang="en-US" dirty="0"/>
          </a:p>
        </p:txBody>
      </p:sp>
      <p:grpSp>
        <p:nvGrpSpPr>
          <p:cNvPr id="39" name="Csoportba foglalás 22"/>
          <p:cNvGrpSpPr>
            <a:grpSpLocks/>
          </p:cNvGrpSpPr>
          <p:nvPr/>
        </p:nvGrpSpPr>
        <p:grpSpPr bwMode="auto">
          <a:xfrm>
            <a:off x="5724525" y="1197396"/>
            <a:ext cx="2274888" cy="1037122"/>
            <a:chOff x="5724128" y="1556792"/>
            <a:chExt cx="2275285" cy="1038215"/>
          </a:xfrm>
        </p:grpSpPr>
        <p:graphicFrame>
          <p:nvGraphicFramePr>
            <p:cNvPr id="40" name="Object 2"/>
            <p:cNvGraphicFramePr>
              <a:graphicFrameLocks noChangeAspect="1"/>
            </p:cNvGraphicFramePr>
            <p:nvPr/>
          </p:nvGraphicFramePr>
          <p:xfrm>
            <a:off x="5724128" y="1556792"/>
            <a:ext cx="607695" cy="859309"/>
          </p:xfrm>
          <a:graphic>
            <a:graphicData uri="http://schemas.openxmlformats.org/presentationml/2006/ole">
              <mc:AlternateContent xmlns:mc="http://schemas.openxmlformats.org/markup-compatibility/2006">
                <mc:Choice xmlns:v="urn:schemas-microsoft-com:vml" Requires="v">
                  <p:oleObj spid="_x0000_s8253"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Téglalap 16"/>
            <p:cNvSpPr>
              <a:spLocks noChangeArrowheads="1"/>
            </p:cNvSpPr>
            <p:nvPr/>
          </p:nvSpPr>
          <p:spPr bwMode="auto">
            <a:xfrm>
              <a:off x="6372200" y="1556792"/>
              <a:ext cx="396331" cy="4621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smtClean="0">
                  <a:cs typeface="Times New Roman" pitchFamily="18" charset="0"/>
                </a:rPr>
                <a:t>y</a:t>
              </a:r>
              <a:r>
                <a:rPr lang="en-US" altLang="en-US" b="1" i="1" baseline="-25000" dirty="0" smtClean="0">
                  <a:cs typeface="Times New Roman" pitchFamily="18" charset="0"/>
                </a:rPr>
                <a:t>l</a:t>
              </a:r>
              <a:endParaRPr lang="hu-HU" altLang="en-US" dirty="0"/>
            </a:p>
          </p:txBody>
        </p:sp>
        <p:sp>
          <p:nvSpPr>
            <p:cNvPr id="43" name="Téglalap 20"/>
            <p:cNvSpPr>
              <a:spLocks noChangeArrowheads="1"/>
            </p:cNvSpPr>
            <p:nvPr/>
          </p:nvSpPr>
          <p:spPr bwMode="auto">
            <a:xfrm>
              <a:off x="6732240" y="2132856"/>
              <a:ext cx="447636" cy="462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err="1" smtClean="0">
                  <a:cs typeface="Times New Roman" pitchFamily="18" charset="0"/>
                </a:rPr>
                <a:t>L</a:t>
              </a:r>
              <a:r>
                <a:rPr lang="en-US" altLang="en-US" b="1" i="1" baseline="-25000" dirty="0" err="1" smtClean="0">
                  <a:cs typeface="Times New Roman" pitchFamily="18" charset="0"/>
                </a:rPr>
                <a:t>l</a:t>
              </a:r>
              <a:endParaRPr lang="hu-HU" altLang="en-US" dirty="0"/>
            </a:p>
          </p:txBody>
        </p:sp>
      </p:grpSp>
      <p:sp>
        <p:nvSpPr>
          <p:cNvPr id="44" name="Line 11"/>
          <p:cNvSpPr>
            <a:spLocks noChangeShapeType="1"/>
          </p:cNvSpPr>
          <p:nvPr/>
        </p:nvSpPr>
        <p:spPr bwMode="auto">
          <a:xfrm flipH="1" flipV="1">
            <a:off x="6293465" y="1721265"/>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Cím 4"/>
          <p:cNvSpPr txBox="1">
            <a:spLocks/>
          </p:cNvSpPr>
          <p:nvPr/>
        </p:nvSpPr>
        <p:spPr>
          <a:xfrm>
            <a:off x="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smtClean="0">
                <a:solidFill>
                  <a:srgbClr val="FF0000"/>
                </a:solidFill>
              </a:rPr>
              <a:t>trace</a:t>
            </a:r>
            <a:endParaRPr lang="en-US" dirty="0">
              <a:solidFill>
                <a:srgbClr val="FF0000"/>
              </a:solidFill>
            </a:endParaRPr>
          </a:p>
        </p:txBody>
      </p:sp>
    </p:spTree>
    <p:extLst>
      <p:ext uri="{BB962C8B-B14F-4D97-AF65-F5344CB8AC3E}">
        <p14:creationId xmlns:p14="http://schemas.microsoft.com/office/powerpoint/2010/main" val="2128145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346852" y="609600"/>
            <a:ext cx="5530198" cy="1143000"/>
          </a:xfrm>
        </p:spPr>
        <p:txBody>
          <a:bodyPr>
            <a:normAutofit fontScale="90000"/>
          </a:bodyPr>
          <a:lstStyle/>
          <a:p>
            <a:pPr>
              <a:defRPr/>
            </a:pPr>
            <a:r>
              <a:rPr lang="hu-HU" dirty="0" smtClean="0">
                <a:solidFill>
                  <a:srgbClr val="FF0000"/>
                </a:solidFill>
              </a:rPr>
              <a:t>Paul </a:t>
            </a:r>
            <a:r>
              <a:rPr lang="hu-HU" dirty="0" err="1" smtClean="0">
                <a:solidFill>
                  <a:srgbClr val="FF0000"/>
                </a:solidFill>
              </a:rPr>
              <a:t>Heckbert</a:t>
            </a:r>
            <a:r>
              <a:rPr lang="en-US" dirty="0" smtClean="0">
                <a:solidFill>
                  <a:srgbClr val="FF0000"/>
                </a:solidFill>
              </a:rPr>
              <a:t>’s </a:t>
            </a:r>
            <a:br>
              <a:rPr lang="en-US" dirty="0" smtClean="0">
                <a:solidFill>
                  <a:srgbClr val="FF0000"/>
                </a:solidFill>
              </a:rPr>
            </a:br>
            <a:r>
              <a:rPr lang="en-US" dirty="0" smtClean="0">
                <a:solidFill>
                  <a:srgbClr val="FF0000"/>
                </a:solidFill>
              </a:rPr>
              <a:t>business card</a:t>
            </a:r>
          </a:p>
        </p:txBody>
      </p:sp>
      <p:sp>
        <p:nvSpPr>
          <p:cNvPr id="35843" name="Text Box 3"/>
          <p:cNvSpPr txBox="1">
            <a:spLocks noChangeArrowheads="1"/>
          </p:cNvSpPr>
          <p:nvPr/>
        </p:nvSpPr>
        <p:spPr bwMode="auto">
          <a:xfrm>
            <a:off x="0" y="2492375"/>
            <a:ext cx="92138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a:t>typedef struct{double x,y,z}vec;vec U,black,amb={.02,.02,.02};</a:t>
            </a:r>
            <a:r>
              <a:rPr lang="hu-HU" altLang="en-US" sz="1400"/>
              <a:t> </a:t>
            </a:r>
            <a:r>
              <a:rPr lang="en-US" altLang="en-US" sz="1400"/>
              <a:t>struct sphere{ vec cen,color;double rad,kd,ks,kt,kl,ir}*s,</a:t>
            </a:r>
            <a:endParaRPr lang="hu-HU" altLang="en-US" sz="1400"/>
          </a:p>
          <a:p>
            <a:r>
              <a:rPr lang="en-US" altLang="en-US" sz="1400"/>
              <a:t>*best,sph[]={0.,6.,.5,1.,1.,1.,.9, .05,.2,.85,0.,1.7,-1.,8.,-.5,1.,.5,.2,1.,.7,.3,0.,.05,1.2,1.,8.,-.5,.1,.8,.8, 1.,.3,.7,0.,0.,1.2,3.,-6.,15.,1.,</a:t>
            </a:r>
            <a:endParaRPr lang="hu-HU" altLang="en-US" sz="1400"/>
          </a:p>
          <a:p>
            <a:r>
              <a:rPr lang="en-US" altLang="en-US" sz="1400"/>
              <a:t>.8,1.,7.,0.,0.,0.,.6,1.5,-3.,-3.,12.,.8,1., 1.,5.,0.,0.,0.,.5,1.5,};yx;</a:t>
            </a:r>
            <a:r>
              <a:rPr lang="hu-HU" altLang="en-US" sz="1400"/>
              <a:t> </a:t>
            </a:r>
            <a:r>
              <a:rPr lang="en-US" altLang="en-US" sz="1400"/>
              <a:t>double u,b,tmin,sqrt(),tan();double vdot(A,B)vec A ,B;</a:t>
            </a:r>
            <a:endParaRPr lang="hu-HU" altLang="en-US" sz="1400"/>
          </a:p>
          <a:p>
            <a:r>
              <a:rPr lang="en-US" altLang="en-US" sz="1400"/>
              <a:t>{return A.x*B.x+A.y*B.y+A.z*B.z;}vec vcomb(a,A,B)double a;vec A,B;</a:t>
            </a:r>
            <a:r>
              <a:rPr lang="hu-HU" altLang="en-US" sz="1400"/>
              <a:t> </a:t>
            </a:r>
            <a:r>
              <a:rPr lang="en-US" altLang="en-US" sz="1400"/>
              <a:t>{B.x+=a* A.x;B.y+=a*A.y;B.z+=a*A.z;return B;}</a:t>
            </a:r>
            <a:endParaRPr lang="hu-HU" altLang="en-US" sz="1400"/>
          </a:p>
          <a:p>
            <a:r>
              <a:rPr lang="en-US" altLang="en-US" sz="1400"/>
              <a:t>vec vunit(A)vec A;{return vcomb(1./sqrt( vdot(A,A)),A,black);}struct sphere</a:t>
            </a:r>
            <a:r>
              <a:rPr lang="hu-HU" altLang="en-US" sz="1400"/>
              <a:t> </a:t>
            </a:r>
            <a:r>
              <a:rPr lang="en-US" altLang="en-US" sz="1400"/>
              <a:t>*intersect(P,D)vec P,D;{best=0;tmin=1e30;</a:t>
            </a:r>
            <a:endParaRPr lang="hu-HU" altLang="en-US" sz="1400"/>
          </a:p>
          <a:p>
            <a:r>
              <a:rPr lang="en-US" altLang="en-US" sz="1400"/>
              <a:t>s= sph+5;while(s--&gt;sph)b=vdot(D,U=vcomb(-1.,P,s-&gt;cen)),u=b*b-vdot(U,U)+s-&gt;rad*s -&gt;rad,u=u&gt;0?sqrt(u):1e31,u=b-u&gt;</a:t>
            </a:r>
            <a:endParaRPr lang="hu-HU" altLang="en-US" sz="1400"/>
          </a:p>
          <a:p>
            <a:r>
              <a:rPr lang="en-US" altLang="en-US" sz="1400"/>
              <a:t>1e-7?b-u:b+u,tmin=u&gt;=1e-7&amp;&amp;u&lt;tmin?best=s,u: tmin;return best;}vec trace(level,P,D)vec P,D;{double d,eta,e;vec N,color; </a:t>
            </a:r>
            <a:endParaRPr lang="hu-HU" altLang="en-US" sz="1400"/>
          </a:p>
          <a:p>
            <a:r>
              <a:rPr lang="en-US" altLang="en-US" sz="1400"/>
              <a:t>struct sphere*s,*l;if(!level--)return black;if(s=intersect(P,D));else return amb;color=amb;eta=s-&gt;ir;d= -vdot(D,N=vunit(vcomb</a:t>
            </a:r>
            <a:endParaRPr lang="hu-HU" altLang="en-US" sz="1400"/>
          </a:p>
          <a:p>
            <a:r>
              <a:rPr lang="en-US" altLang="en-US" sz="1400"/>
              <a:t>(-1.,P=vcomb(tmin,D,P),s-&gt;cen )));if(d&lt;0)N=vcomb(-1.,N,black),eta=1/eta,d= -d;l=sph+5;while(l--&gt;sph)if((e=l -&gt;kl*vdot(N,</a:t>
            </a:r>
            <a:endParaRPr lang="hu-HU" altLang="en-US" sz="1400"/>
          </a:p>
          <a:p>
            <a:r>
              <a:rPr lang="en-US" altLang="en-US" sz="1400"/>
              <a:t>U=vunit(vcomb(-1.,P,l-&gt;cen))))&gt;0&amp;&amp;intersect(P,U)==l)color=vcomb(e ,l-&gt;color,color);U=s-&gt;color;color.x*=U.x;color.y*=</a:t>
            </a:r>
            <a:endParaRPr lang="hu-HU" altLang="en-US" sz="1400"/>
          </a:p>
          <a:p>
            <a:r>
              <a:rPr lang="en-US" altLang="en-US" sz="1400"/>
              <a:t>U.y;color.z*=U.z;e=1-eta* eta*(1-d*d);return vcomb(s-&gt;kt,e&gt;0?trace(level,P,vcomb(eta,D,vcomb(eta*d-sqrt (e),N,black))):</a:t>
            </a:r>
            <a:endParaRPr lang="hu-HU" altLang="en-US" sz="1400"/>
          </a:p>
          <a:p>
            <a:r>
              <a:rPr lang="en-US" altLang="en-US" sz="1400"/>
              <a:t>black,vcomb(s-&gt;ks,trace(level,P,vcomb(2*d,N,D)),vcomb(s-&gt;kd, color,vcomb(s-&gt;kl,U,black))));}</a:t>
            </a:r>
            <a:endParaRPr lang="hu-HU" altLang="en-US" sz="1400"/>
          </a:p>
          <a:p>
            <a:endParaRPr lang="hu-HU" altLang="en-US" sz="1400"/>
          </a:p>
          <a:p>
            <a:r>
              <a:rPr lang="en-US" altLang="en-US" sz="1400"/>
              <a:t>main(){printf("%d %d\n",32,32);while(yx&lt;32*32) U.x=yx%32-32/2,U.z=32/2-yx++/32,U.y=32/2/tan(25/114.5915590261),</a:t>
            </a:r>
            <a:endParaRPr lang="hu-HU" altLang="en-US" sz="1400"/>
          </a:p>
          <a:p>
            <a:r>
              <a:rPr lang="en-US" altLang="en-US" sz="1400"/>
              <a:t>U=vcomb(255., trace(3,black,vunit(U)),black),printf("%.0f %.0f %.0f\n",U);}/*minray!*/</a:t>
            </a:r>
            <a:r>
              <a:rPr lang="en-US" altLang="en-US" sz="1400" b="1"/>
              <a:t> </a:t>
            </a:r>
          </a:p>
        </p:txBody>
      </p:sp>
      <p:pic>
        <p:nvPicPr>
          <p:cNvPr id="35844" name="Picture 4" descr="spr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22669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aul heckb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1346851" cy="2260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1" name="Egyenes összekötő 17"/>
          <p:cNvCxnSpPr>
            <a:cxnSpLocks noChangeShapeType="1"/>
            <a:stCxn id="44" idx="6"/>
          </p:cNvCxnSpPr>
          <p:nvPr/>
        </p:nvCxnSpPr>
        <p:spPr bwMode="auto">
          <a:xfrm flipV="1">
            <a:off x="4427984" y="2636838"/>
            <a:ext cx="1655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Cím 1"/>
          <p:cNvSpPr txBox="1">
            <a:spLocks/>
          </p:cNvSpPr>
          <p:nvPr/>
        </p:nvSpPr>
        <p:spPr>
          <a:xfrm>
            <a:off x="1907034" y="260648"/>
            <a:ext cx="64071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dirty="0" smtClean="0">
                <a:solidFill>
                  <a:srgbClr val="FF0000"/>
                </a:solidFill>
                <a:latin typeface="+mn-lt"/>
              </a:rPr>
              <a:t>OO </a:t>
            </a:r>
            <a:r>
              <a:rPr lang="hu-HU" dirty="0" err="1" smtClean="0">
                <a:solidFill>
                  <a:srgbClr val="FF0000"/>
                </a:solidFill>
                <a:latin typeface="+mn-lt"/>
              </a:rPr>
              <a:t>decomposition</a:t>
            </a:r>
            <a:endParaRPr lang="hu-HU" dirty="0">
              <a:solidFill>
                <a:srgbClr val="FF0000"/>
              </a:solidFill>
              <a:latin typeface="+mn-lt"/>
            </a:endParaRPr>
          </a:p>
        </p:txBody>
      </p:sp>
      <p:sp>
        <p:nvSpPr>
          <p:cNvPr id="34" name="Téglalap 2"/>
          <p:cNvSpPr>
            <a:spLocks noChangeArrowheads="1"/>
          </p:cNvSpPr>
          <p:nvPr/>
        </p:nvSpPr>
        <p:spPr bwMode="auto">
          <a:xfrm>
            <a:off x="6228209" y="1700808"/>
            <a:ext cx="2520950" cy="2304455"/>
          </a:xfrm>
          <a:prstGeom prst="rect">
            <a:avLst/>
          </a:prstGeom>
          <a:noFill/>
          <a:ln w="28575" algn="ctr">
            <a:solidFill>
              <a:schemeClr val="tx1"/>
            </a:solidFill>
            <a:round/>
            <a:headEnd/>
            <a:tailEnd/>
          </a:ln>
        </p:spPr>
        <p:txBody>
          <a:bodyPr/>
          <a:lstStyle/>
          <a:p>
            <a:pPr algn="ctr">
              <a:defRPr/>
            </a:pPr>
            <a:r>
              <a:rPr lang="en-US" u="sng" dirty="0" smtClean="0">
                <a:latin typeface="+mn-lt"/>
              </a:rPr>
              <a:t>Scene</a:t>
            </a:r>
          </a:p>
          <a:p>
            <a:pPr algn="ctr">
              <a:defRPr/>
            </a:pPr>
            <a:r>
              <a:rPr lang="en-US" dirty="0" smtClean="0">
                <a:latin typeface="+mn-lt"/>
              </a:rPr>
              <a:t>La</a:t>
            </a:r>
            <a:endParaRPr lang="en-US" dirty="0">
              <a:latin typeface="+mn-lt"/>
            </a:endParaRPr>
          </a:p>
          <a:p>
            <a:pPr algn="ctr">
              <a:defRPr/>
            </a:pPr>
            <a:r>
              <a:rPr lang="hu-HU" altLang="en-US" dirty="0">
                <a:latin typeface="+mn-lt"/>
              </a:rPr>
              <a:t>b</a:t>
            </a:r>
            <a:r>
              <a:rPr lang="en-US" altLang="en-US" dirty="0" err="1">
                <a:latin typeface="+mn-lt"/>
              </a:rPr>
              <a:t>uild</a:t>
            </a:r>
            <a:r>
              <a:rPr lang="en-US" altLang="en-US" dirty="0" smtClean="0">
                <a:latin typeface="+mn-lt"/>
              </a:rPr>
              <a:t>()</a:t>
            </a:r>
          </a:p>
          <a:p>
            <a:pPr algn="ctr">
              <a:defRPr/>
            </a:pPr>
            <a:r>
              <a:rPr lang="en-US" altLang="en-US" dirty="0" smtClean="0">
                <a:latin typeface="+mn-lt"/>
              </a:rPr>
              <a:t>render()</a:t>
            </a:r>
            <a:endParaRPr lang="en-US" altLang="en-US" dirty="0">
              <a:latin typeface="+mn-lt"/>
            </a:endParaRPr>
          </a:p>
          <a:p>
            <a:pPr algn="ctr">
              <a:defRPr/>
            </a:pPr>
            <a:r>
              <a:rPr lang="hu-HU" altLang="en-US" dirty="0">
                <a:latin typeface="+mn-lt"/>
              </a:rPr>
              <a:t>f</a:t>
            </a:r>
            <a:r>
              <a:rPr lang="en-US" altLang="en-US" dirty="0" err="1">
                <a:latin typeface="+mn-lt"/>
              </a:rPr>
              <a:t>irstIntersect</a:t>
            </a:r>
            <a:r>
              <a:rPr lang="en-US" altLang="en-US" dirty="0">
                <a:latin typeface="+mn-lt"/>
              </a:rPr>
              <a:t>()</a:t>
            </a:r>
          </a:p>
          <a:p>
            <a:pPr algn="ctr">
              <a:defRPr/>
            </a:pPr>
            <a:r>
              <a:rPr lang="hu-HU" altLang="en-US" dirty="0">
                <a:latin typeface="+mn-lt"/>
              </a:rPr>
              <a:t>t</a:t>
            </a:r>
            <a:r>
              <a:rPr lang="en-US" altLang="en-US" dirty="0">
                <a:latin typeface="+mn-lt"/>
              </a:rPr>
              <a:t>race()</a:t>
            </a:r>
          </a:p>
          <a:p>
            <a:pPr>
              <a:defRPr/>
            </a:pPr>
            <a:endParaRPr lang="hu-HU" dirty="0">
              <a:latin typeface="+mn-lt"/>
            </a:endParaRPr>
          </a:p>
        </p:txBody>
      </p:sp>
      <p:sp>
        <p:nvSpPr>
          <p:cNvPr id="35" name="Téglalap 3"/>
          <p:cNvSpPr>
            <a:spLocks noChangeArrowheads="1"/>
          </p:cNvSpPr>
          <p:nvPr/>
        </p:nvSpPr>
        <p:spPr bwMode="auto">
          <a:xfrm>
            <a:off x="2340422" y="2349500"/>
            <a:ext cx="1943100" cy="9350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err="1">
                <a:latin typeface="+mn-lt"/>
              </a:rPr>
              <a:t>Intersectable</a:t>
            </a:r>
            <a:endParaRPr lang="en-US" altLang="en-US" u="sng" dirty="0">
              <a:latin typeface="+mn-lt"/>
            </a:endParaRPr>
          </a:p>
          <a:p>
            <a:pPr algn="ctr"/>
            <a:r>
              <a:rPr lang="en-US" altLang="en-US" dirty="0">
                <a:latin typeface="+mn-lt"/>
              </a:rPr>
              <a:t>Hit</a:t>
            </a:r>
            <a:r>
              <a:rPr lang="en-US" altLang="en-US" i="1" dirty="0">
                <a:latin typeface="+mn-lt"/>
              </a:rPr>
              <a:t> intersect</a:t>
            </a:r>
            <a:r>
              <a:rPr lang="en-US" altLang="en-US" dirty="0">
                <a:latin typeface="+mn-lt"/>
              </a:rPr>
              <a:t>()</a:t>
            </a:r>
          </a:p>
        </p:txBody>
      </p:sp>
      <p:sp>
        <p:nvSpPr>
          <p:cNvPr id="36" name="Téglalap 4"/>
          <p:cNvSpPr>
            <a:spLocks noChangeArrowheads="1"/>
          </p:cNvSpPr>
          <p:nvPr/>
        </p:nvSpPr>
        <p:spPr bwMode="auto">
          <a:xfrm>
            <a:off x="5075684" y="4581525"/>
            <a:ext cx="1728788" cy="2016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Camera</a:t>
            </a:r>
          </a:p>
          <a:p>
            <a:pPr algn="ctr"/>
            <a:r>
              <a:rPr lang="en-US" altLang="en-US" dirty="0">
                <a:latin typeface="+mn-lt"/>
              </a:rPr>
              <a:t>eye, </a:t>
            </a:r>
            <a:r>
              <a:rPr lang="en-US" altLang="en-US" dirty="0" err="1">
                <a:latin typeface="+mn-lt"/>
              </a:rPr>
              <a:t>lookat</a:t>
            </a:r>
            <a:r>
              <a:rPr lang="en-US" altLang="en-US" dirty="0">
                <a:latin typeface="+mn-lt"/>
              </a:rPr>
              <a:t>, up, right, XM,YM</a:t>
            </a:r>
          </a:p>
          <a:p>
            <a:pPr algn="ctr"/>
            <a:r>
              <a:rPr lang="en-US" altLang="en-US" dirty="0" err="1" smtClean="0">
                <a:latin typeface="+mn-lt"/>
              </a:rPr>
              <a:t>getRay</a:t>
            </a:r>
            <a:r>
              <a:rPr lang="en-US" altLang="en-US" dirty="0">
                <a:latin typeface="+mn-lt"/>
              </a:rPr>
              <a:t>()</a:t>
            </a:r>
          </a:p>
          <a:p>
            <a:endParaRPr lang="hu-HU" altLang="en-US" dirty="0">
              <a:latin typeface="+mn-lt"/>
            </a:endParaRPr>
          </a:p>
        </p:txBody>
      </p:sp>
      <p:sp>
        <p:nvSpPr>
          <p:cNvPr id="37" name="Téglalap 5"/>
          <p:cNvSpPr>
            <a:spLocks noChangeArrowheads="1"/>
          </p:cNvSpPr>
          <p:nvPr/>
        </p:nvSpPr>
        <p:spPr bwMode="auto">
          <a:xfrm>
            <a:off x="6948934" y="4581525"/>
            <a:ext cx="2014538" cy="2016125"/>
          </a:xfrm>
          <a:prstGeom prst="rect">
            <a:avLst/>
          </a:prstGeom>
          <a:noFill/>
          <a:ln w="12700" algn="ctr">
            <a:solidFill>
              <a:schemeClr val="tx1"/>
            </a:solidFill>
            <a:round/>
            <a:headEnd/>
            <a:tailEnd/>
          </a:ln>
        </p:spPr>
        <p:txBody>
          <a:bodyPr/>
          <a:lstStyle/>
          <a:p>
            <a:pPr algn="ctr">
              <a:defRPr/>
            </a:pPr>
            <a:r>
              <a:rPr lang="en-US" u="sng" dirty="0">
                <a:latin typeface="+mn-lt"/>
              </a:rPr>
              <a:t>Light</a:t>
            </a:r>
          </a:p>
          <a:p>
            <a:pPr algn="ctr">
              <a:defRPr/>
            </a:pPr>
            <a:r>
              <a:rPr lang="hu-HU" dirty="0">
                <a:latin typeface="+mn-lt"/>
              </a:rPr>
              <a:t>p, </a:t>
            </a:r>
            <a:r>
              <a:rPr lang="hu-HU" dirty="0" err="1">
                <a:latin typeface="+mn-lt"/>
              </a:rPr>
              <a:t>Lout</a:t>
            </a:r>
            <a:r>
              <a:rPr lang="hu-HU" dirty="0">
                <a:latin typeface="+mn-lt"/>
              </a:rPr>
              <a:t>, </a:t>
            </a:r>
            <a:r>
              <a:rPr lang="hu-HU" dirty="0" err="1">
                <a:latin typeface="+mn-lt"/>
              </a:rPr>
              <a:t>type</a:t>
            </a:r>
            <a:endParaRPr lang="en-US" dirty="0">
              <a:latin typeface="+mn-lt"/>
            </a:endParaRPr>
          </a:p>
          <a:p>
            <a:pPr algn="ctr">
              <a:defRPr/>
            </a:pPr>
            <a:r>
              <a:rPr lang="hu-HU" altLang="en-US" dirty="0">
                <a:latin typeface="+mn-lt"/>
              </a:rPr>
              <a:t>g</a:t>
            </a:r>
            <a:r>
              <a:rPr lang="en-US" altLang="en-US" dirty="0">
                <a:latin typeface="+mn-lt"/>
              </a:rPr>
              <a:t>et</a:t>
            </a:r>
            <a:r>
              <a:rPr lang="hu-HU" altLang="en-US" dirty="0" err="1">
                <a:latin typeface="+mn-lt"/>
              </a:rPr>
              <a:t>LightDir</a:t>
            </a:r>
            <a:r>
              <a:rPr lang="en-US" altLang="en-US" dirty="0">
                <a:latin typeface="+mn-lt"/>
              </a:rPr>
              <a:t>()</a:t>
            </a:r>
          </a:p>
          <a:p>
            <a:pPr algn="ctr">
              <a:defRPr/>
            </a:pPr>
            <a:r>
              <a:rPr lang="hu-HU" altLang="en-US" dirty="0">
                <a:latin typeface="+mn-lt"/>
              </a:rPr>
              <a:t>g</a:t>
            </a:r>
            <a:r>
              <a:rPr lang="en-US" altLang="en-US" dirty="0" err="1">
                <a:latin typeface="+mn-lt"/>
              </a:rPr>
              <a:t>etInRad</a:t>
            </a:r>
            <a:r>
              <a:rPr lang="en-US" altLang="en-US" dirty="0">
                <a:latin typeface="+mn-lt"/>
              </a:rPr>
              <a:t>()</a:t>
            </a:r>
            <a:endParaRPr lang="hu-HU" altLang="en-US" dirty="0">
              <a:latin typeface="+mn-lt"/>
            </a:endParaRPr>
          </a:p>
          <a:p>
            <a:pPr algn="ctr">
              <a:defRPr/>
            </a:pPr>
            <a:r>
              <a:rPr lang="hu-HU" altLang="en-US" dirty="0" err="1">
                <a:latin typeface="+mn-lt"/>
              </a:rPr>
              <a:t>getDist</a:t>
            </a:r>
            <a:r>
              <a:rPr lang="hu-HU" altLang="en-US" dirty="0">
                <a:latin typeface="+mn-lt"/>
              </a:rPr>
              <a:t>()</a:t>
            </a:r>
            <a:endParaRPr lang="en-US" altLang="en-US" dirty="0">
              <a:latin typeface="+mn-lt"/>
            </a:endParaRPr>
          </a:p>
          <a:p>
            <a:pPr algn="ctr">
              <a:defRPr/>
            </a:pPr>
            <a:endParaRPr lang="en-US" dirty="0">
              <a:latin typeface="+mn-lt"/>
            </a:endParaRPr>
          </a:p>
          <a:p>
            <a:pPr>
              <a:defRPr/>
            </a:pPr>
            <a:endParaRPr lang="hu-HU" dirty="0">
              <a:latin typeface="+mn-lt"/>
            </a:endParaRPr>
          </a:p>
        </p:txBody>
      </p:sp>
      <p:sp>
        <p:nvSpPr>
          <p:cNvPr id="38" name="Téglalap 7"/>
          <p:cNvSpPr>
            <a:spLocks noChangeArrowheads="1"/>
          </p:cNvSpPr>
          <p:nvPr/>
        </p:nvSpPr>
        <p:spPr bwMode="auto">
          <a:xfrm>
            <a:off x="1187897" y="4508500"/>
            <a:ext cx="1800225"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Sphere</a:t>
            </a:r>
          </a:p>
          <a:p>
            <a:pPr algn="ctr"/>
            <a:r>
              <a:rPr lang="en-US" altLang="en-US" dirty="0">
                <a:latin typeface="+mn-lt"/>
              </a:rPr>
              <a:t>center, R</a:t>
            </a:r>
          </a:p>
          <a:p>
            <a:pPr algn="ctr"/>
            <a:r>
              <a:rPr lang="en-US" altLang="en-US" dirty="0">
                <a:latin typeface="+mn-lt"/>
              </a:rPr>
              <a:t>intersect()</a:t>
            </a:r>
          </a:p>
          <a:p>
            <a:endParaRPr lang="hu-HU" altLang="en-US" dirty="0">
              <a:latin typeface="+mn-lt"/>
            </a:endParaRPr>
          </a:p>
        </p:txBody>
      </p:sp>
      <p:sp>
        <p:nvSpPr>
          <p:cNvPr id="39" name="Téglalap 8"/>
          <p:cNvSpPr>
            <a:spLocks noChangeArrowheads="1"/>
          </p:cNvSpPr>
          <p:nvPr/>
        </p:nvSpPr>
        <p:spPr bwMode="auto">
          <a:xfrm>
            <a:off x="3132584" y="4508500"/>
            <a:ext cx="1800225"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a:latin typeface="+mn-lt"/>
              </a:rPr>
              <a:t>Mesh</a:t>
            </a:r>
          </a:p>
          <a:p>
            <a:pPr algn="ctr"/>
            <a:endParaRPr lang="en-US" altLang="en-US">
              <a:latin typeface="+mn-lt"/>
            </a:endParaRPr>
          </a:p>
          <a:p>
            <a:pPr algn="ctr"/>
            <a:r>
              <a:rPr lang="en-US" altLang="en-US">
                <a:latin typeface="+mn-lt"/>
              </a:rPr>
              <a:t>intersect()</a:t>
            </a:r>
          </a:p>
          <a:p>
            <a:endParaRPr lang="hu-HU" altLang="en-US">
              <a:latin typeface="+mn-lt"/>
            </a:endParaRPr>
          </a:p>
        </p:txBody>
      </p:sp>
      <p:sp>
        <p:nvSpPr>
          <p:cNvPr id="40" name="Line 1067"/>
          <p:cNvSpPr>
            <a:spLocks noChangeShapeType="1"/>
          </p:cNvSpPr>
          <p:nvPr/>
        </p:nvSpPr>
        <p:spPr bwMode="auto">
          <a:xfrm flipH="1" flipV="1">
            <a:off x="4140647" y="3500438"/>
            <a:ext cx="0" cy="1009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1" name="Freeform 1059"/>
          <p:cNvSpPr>
            <a:spLocks/>
          </p:cNvSpPr>
          <p:nvPr/>
        </p:nvSpPr>
        <p:spPr bwMode="auto">
          <a:xfrm>
            <a:off x="2553147" y="3284538"/>
            <a:ext cx="290512"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42" name="Line 1067"/>
          <p:cNvSpPr>
            <a:spLocks noChangeShapeType="1"/>
          </p:cNvSpPr>
          <p:nvPr/>
        </p:nvSpPr>
        <p:spPr bwMode="auto">
          <a:xfrm flipV="1">
            <a:off x="2699197" y="3500438"/>
            <a:ext cx="0" cy="10080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3" name="Freeform 1052"/>
          <p:cNvSpPr>
            <a:spLocks/>
          </p:cNvSpPr>
          <p:nvPr/>
        </p:nvSpPr>
        <p:spPr bwMode="auto">
          <a:xfrm>
            <a:off x="6012309" y="256540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44" name="Oval 1087"/>
          <p:cNvSpPr>
            <a:spLocks noChangeArrowheads="1"/>
          </p:cNvSpPr>
          <p:nvPr/>
        </p:nvSpPr>
        <p:spPr bwMode="auto">
          <a:xfrm>
            <a:off x="4285109" y="2565400"/>
            <a:ext cx="142875" cy="144463"/>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45" name="Text Box 1094"/>
          <p:cNvSpPr txBox="1">
            <a:spLocks noChangeArrowheads="1"/>
          </p:cNvSpPr>
          <p:nvPr/>
        </p:nvSpPr>
        <p:spPr bwMode="auto">
          <a:xfrm>
            <a:off x="4356546" y="1743206"/>
            <a:ext cx="17581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dirty="0">
                <a:latin typeface="+mn-lt"/>
              </a:rPr>
              <a:t>heterogeneous</a:t>
            </a:r>
          </a:p>
          <a:p>
            <a:pPr algn="ctr"/>
            <a:r>
              <a:rPr lang="en-US" altLang="en-US" sz="2000" dirty="0">
                <a:latin typeface="+mn-lt"/>
              </a:rPr>
              <a:t>collection</a:t>
            </a:r>
            <a:endParaRPr lang="hu-HU" altLang="en-US" sz="2000" dirty="0">
              <a:latin typeface="+mn-lt"/>
            </a:endParaRPr>
          </a:p>
        </p:txBody>
      </p:sp>
      <p:sp>
        <p:nvSpPr>
          <p:cNvPr id="46" name="Freeform 1056"/>
          <p:cNvSpPr>
            <a:spLocks/>
          </p:cNvSpPr>
          <p:nvPr/>
        </p:nvSpPr>
        <p:spPr bwMode="auto">
          <a:xfrm rot="-5552688">
            <a:off x="7772847"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47" name="Line 1066"/>
          <p:cNvSpPr>
            <a:spLocks noChangeShapeType="1"/>
          </p:cNvSpPr>
          <p:nvPr/>
        </p:nvSpPr>
        <p:spPr bwMode="auto">
          <a:xfrm flipH="1" flipV="1">
            <a:off x="7882384" y="4221163"/>
            <a:ext cx="0"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48" name="Oval 1086"/>
          <p:cNvSpPr>
            <a:spLocks noChangeArrowheads="1"/>
          </p:cNvSpPr>
          <p:nvPr/>
        </p:nvSpPr>
        <p:spPr bwMode="auto">
          <a:xfrm>
            <a:off x="7810947" y="4437063"/>
            <a:ext cx="142875" cy="144462"/>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49" name="Freeform 1056"/>
          <p:cNvSpPr>
            <a:spLocks/>
          </p:cNvSpPr>
          <p:nvPr/>
        </p:nvSpPr>
        <p:spPr bwMode="auto">
          <a:xfrm rot="-5552688">
            <a:off x="6483797"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50" name="Line 1066"/>
          <p:cNvSpPr>
            <a:spLocks noChangeShapeType="1"/>
          </p:cNvSpPr>
          <p:nvPr/>
        </p:nvSpPr>
        <p:spPr bwMode="auto">
          <a:xfrm flipV="1">
            <a:off x="6588572" y="42211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1" name="Line 1065"/>
          <p:cNvSpPr>
            <a:spLocks noChangeShapeType="1"/>
          </p:cNvSpPr>
          <p:nvPr/>
        </p:nvSpPr>
        <p:spPr bwMode="auto">
          <a:xfrm flipH="1">
            <a:off x="1980059" y="2779713"/>
            <a:ext cx="217488"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52" name="Freeform 1059"/>
          <p:cNvSpPr>
            <a:spLocks/>
          </p:cNvSpPr>
          <p:nvPr/>
        </p:nvSpPr>
        <p:spPr bwMode="auto">
          <a:xfrm>
            <a:off x="3993009" y="3284538"/>
            <a:ext cx="290513"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53" name="Text Box 1094"/>
          <p:cNvSpPr txBox="1">
            <a:spLocks noChangeArrowheads="1"/>
          </p:cNvSpPr>
          <p:nvPr/>
        </p:nvSpPr>
        <p:spPr bwMode="auto">
          <a:xfrm>
            <a:off x="4786024" y="2616964"/>
            <a:ext cx="939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000" dirty="0">
                <a:latin typeface="+mn-lt"/>
              </a:rPr>
              <a:t>o</a:t>
            </a:r>
            <a:r>
              <a:rPr lang="en-US" altLang="en-US" sz="2000" dirty="0" err="1" smtClean="0">
                <a:latin typeface="+mn-lt"/>
              </a:rPr>
              <a:t>bject</a:t>
            </a:r>
            <a:r>
              <a:rPr lang="hu-HU" altLang="en-US" sz="2000" dirty="0" smtClean="0">
                <a:latin typeface="+mn-lt"/>
              </a:rPr>
              <a:t>s</a:t>
            </a:r>
            <a:endParaRPr lang="hu-HU" altLang="en-US" sz="2000" dirty="0">
              <a:latin typeface="+mn-lt"/>
            </a:endParaRPr>
          </a:p>
        </p:txBody>
      </p:sp>
      <p:cxnSp>
        <p:nvCxnSpPr>
          <p:cNvPr id="54" name="Egyenes összekötő 53"/>
          <p:cNvCxnSpPr/>
          <p:nvPr/>
        </p:nvCxnSpPr>
        <p:spPr>
          <a:xfrm>
            <a:off x="1192841" y="5301208"/>
            <a:ext cx="17952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a:xfrm>
            <a:off x="5075684" y="6093296"/>
            <a:ext cx="1728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Egyenes összekötő 55"/>
          <p:cNvCxnSpPr/>
          <p:nvPr/>
        </p:nvCxnSpPr>
        <p:spPr>
          <a:xfrm>
            <a:off x="6956277" y="5373216"/>
            <a:ext cx="200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6228184" y="2492896"/>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Freeform 1057"/>
          <p:cNvSpPr>
            <a:spLocks/>
          </p:cNvSpPr>
          <p:nvPr/>
        </p:nvSpPr>
        <p:spPr bwMode="auto">
          <a:xfrm>
            <a:off x="2124522" y="2708275"/>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59" name="Téglalap 6"/>
          <p:cNvSpPr>
            <a:spLocks noChangeArrowheads="1"/>
          </p:cNvSpPr>
          <p:nvPr/>
        </p:nvSpPr>
        <p:spPr bwMode="auto">
          <a:xfrm>
            <a:off x="107504" y="549275"/>
            <a:ext cx="1872555" cy="3456097"/>
          </a:xfrm>
          <a:prstGeom prst="rect">
            <a:avLst/>
          </a:prstGeom>
          <a:noFill/>
          <a:ln w="12700" algn="ctr">
            <a:solidFill>
              <a:schemeClr val="tx1"/>
            </a:solidFill>
            <a:round/>
            <a:headEnd/>
            <a:tailEnd/>
          </a:ln>
        </p:spPr>
        <p:txBody>
          <a:bodyPr/>
          <a:lstStyle/>
          <a:p>
            <a:pPr algn="ctr">
              <a:defRPr/>
            </a:pPr>
            <a:r>
              <a:rPr lang="hu-HU" u="sng" dirty="0" err="1">
                <a:latin typeface="+mn-lt"/>
              </a:rPr>
              <a:t>Material</a:t>
            </a:r>
            <a:endParaRPr lang="hu-HU" u="sng" dirty="0">
              <a:latin typeface="+mn-lt"/>
            </a:endParaRPr>
          </a:p>
          <a:p>
            <a:pPr algn="ctr">
              <a:defRPr/>
            </a:pPr>
            <a:r>
              <a:rPr lang="hu-HU" altLang="en-US" sz="2000" dirty="0" smtClean="0">
                <a:latin typeface="+mn-lt"/>
              </a:rPr>
              <a:t>n,</a:t>
            </a:r>
            <a:r>
              <a:rPr lang="en-US" altLang="en-US" sz="2000" dirty="0" smtClean="0">
                <a:latin typeface="+mn-lt"/>
              </a:rPr>
              <a:t> kappa</a:t>
            </a:r>
            <a:endParaRPr lang="hu-HU" altLang="en-US" sz="2000" dirty="0">
              <a:latin typeface="+mn-lt"/>
            </a:endParaRPr>
          </a:p>
          <a:p>
            <a:pPr algn="ctr">
              <a:defRPr/>
            </a:pPr>
            <a:r>
              <a:rPr lang="hu-HU" altLang="en-US" sz="2000" dirty="0" err="1">
                <a:latin typeface="+mn-lt"/>
              </a:rPr>
              <a:t>k</a:t>
            </a:r>
            <a:r>
              <a:rPr lang="hu-HU" altLang="en-US" sz="2000" dirty="0" err="1" smtClean="0">
                <a:latin typeface="+mn-lt"/>
              </a:rPr>
              <a:t>a</a:t>
            </a:r>
            <a:r>
              <a:rPr lang="hu-HU" altLang="en-US" sz="2000" dirty="0" smtClean="0">
                <a:latin typeface="+mn-lt"/>
              </a:rPr>
              <a:t>, </a:t>
            </a:r>
            <a:r>
              <a:rPr lang="en-US" altLang="en-US" sz="2000" dirty="0" smtClean="0">
                <a:latin typeface="+mn-lt"/>
              </a:rPr>
              <a:t>k</a:t>
            </a:r>
            <a:r>
              <a:rPr lang="hu-HU" altLang="en-US" sz="2000" dirty="0">
                <a:latin typeface="+mn-lt"/>
              </a:rPr>
              <a:t>d, </a:t>
            </a:r>
            <a:r>
              <a:rPr lang="hu-HU" altLang="en-US" sz="2000" dirty="0" err="1">
                <a:latin typeface="+mn-lt"/>
              </a:rPr>
              <a:t>ks</a:t>
            </a:r>
            <a:r>
              <a:rPr lang="hu-HU" altLang="en-US" sz="2000" dirty="0">
                <a:latin typeface="+mn-lt"/>
              </a:rPr>
              <a:t>, </a:t>
            </a:r>
            <a:r>
              <a:rPr lang="hu-HU" altLang="en-US" sz="2000" dirty="0" err="1" smtClean="0">
                <a:latin typeface="+mn-lt"/>
              </a:rPr>
              <a:t>shine</a:t>
            </a:r>
            <a:endParaRPr lang="en-US" altLang="en-US" sz="2000" dirty="0" smtClean="0">
              <a:latin typeface="+mn-lt"/>
            </a:endParaRPr>
          </a:p>
          <a:p>
            <a:pPr algn="ctr">
              <a:defRPr/>
            </a:pPr>
            <a:r>
              <a:rPr lang="en-US" altLang="en-US" sz="2000" dirty="0" smtClean="0">
                <a:latin typeface="+mn-lt"/>
              </a:rPr>
              <a:t>reflective</a:t>
            </a:r>
          </a:p>
          <a:p>
            <a:pPr algn="ctr">
              <a:defRPr/>
            </a:pPr>
            <a:r>
              <a:rPr lang="en-US" altLang="en-US" sz="2000" dirty="0" smtClean="0">
                <a:latin typeface="+mn-lt"/>
              </a:rPr>
              <a:t>refractive</a:t>
            </a:r>
          </a:p>
          <a:p>
            <a:pPr algn="ctr">
              <a:defRPr/>
            </a:pPr>
            <a:r>
              <a:rPr lang="en-US" altLang="en-US" sz="2000" dirty="0" smtClean="0">
                <a:latin typeface="+mn-lt"/>
              </a:rPr>
              <a:t>rough</a:t>
            </a:r>
            <a:endParaRPr lang="hu-HU" altLang="en-US" sz="2000" dirty="0">
              <a:latin typeface="+mn-lt"/>
            </a:endParaRPr>
          </a:p>
          <a:p>
            <a:pPr algn="ctr">
              <a:defRPr/>
            </a:pPr>
            <a:endParaRPr lang="hu-HU" altLang="en-US" sz="1000" dirty="0">
              <a:solidFill>
                <a:srgbClr val="FFFF00"/>
              </a:solidFill>
              <a:latin typeface="+mn-lt"/>
            </a:endParaRPr>
          </a:p>
          <a:p>
            <a:pPr algn="ctr">
              <a:defRPr/>
            </a:pPr>
            <a:r>
              <a:rPr lang="hu-HU" altLang="en-US" sz="2000" dirty="0" err="1" smtClean="0">
                <a:latin typeface="+mn-lt"/>
              </a:rPr>
              <a:t>reflect</a:t>
            </a:r>
            <a:r>
              <a:rPr lang="hu-HU" altLang="en-US" sz="2000" dirty="0">
                <a:latin typeface="+mn-lt"/>
              </a:rPr>
              <a:t>()</a:t>
            </a:r>
          </a:p>
          <a:p>
            <a:pPr algn="ctr">
              <a:defRPr/>
            </a:pPr>
            <a:r>
              <a:rPr lang="hu-HU" altLang="en-US" sz="2000" dirty="0" err="1">
                <a:latin typeface="+mn-lt"/>
              </a:rPr>
              <a:t>refract</a:t>
            </a:r>
            <a:r>
              <a:rPr lang="hu-HU" altLang="en-US" sz="2000" dirty="0">
                <a:latin typeface="+mn-lt"/>
              </a:rPr>
              <a:t>()</a:t>
            </a:r>
          </a:p>
          <a:p>
            <a:pPr algn="ctr">
              <a:defRPr/>
            </a:pPr>
            <a:r>
              <a:rPr lang="hu-HU" altLang="en-US" sz="2000" dirty="0" err="1" smtClean="0">
                <a:latin typeface="+mn-lt"/>
              </a:rPr>
              <a:t>Fresnel</a:t>
            </a:r>
            <a:r>
              <a:rPr lang="hu-HU" altLang="en-US" sz="2000" dirty="0" smtClean="0">
                <a:latin typeface="+mn-lt"/>
              </a:rPr>
              <a:t> ()</a:t>
            </a:r>
            <a:endParaRPr lang="hu-HU" altLang="en-US" sz="2000" dirty="0">
              <a:latin typeface="+mn-lt"/>
            </a:endParaRPr>
          </a:p>
          <a:p>
            <a:pPr algn="ctr">
              <a:defRPr/>
            </a:pPr>
            <a:r>
              <a:rPr lang="hu-HU" altLang="en-US" sz="2000" dirty="0" err="1" smtClean="0">
                <a:latin typeface="+mn-lt"/>
              </a:rPr>
              <a:t>shade</a:t>
            </a:r>
            <a:r>
              <a:rPr lang="hu-HU" altLang="en-US" sz="2000" dirty="0">
                <a:latin typeface="+mn-lt"/>
              </a:rPr>
              <a:t>()</a:t>
            </a:r>
            <a:endParaRPr lang="en-US" altLang="en-US" sz="2000" dirty="0">
              <a:latin typeface="+mn-lt"/>
            </a:endParaRPr>
          </a:p>
          <a:p>
            <a:pPr algn="ctr">
              <a:defRPr/>
            </a:pPr>
            <a:endParaRPr lang="en-US" dirty="0">
              <a:latin typeface="+mn-lt"/>
            </a:endParaRPr>
          </a:p>
          <a:p>
            <a:pPr>
              <a:defRPr/>
            </a:pPr>
            <a:endParaRPr lang="hu-HU" dirty="0">
              <a:latin typeface="+mn-lt"/>
            </a:endParaRPr>
          </a:p>
        </p:txBody>
      </p:sp>
      <p:cxnSp>
        <p:nvCxnSpPr>
          <p:cNvPr id="60" name="Egyenes összekötő 59"/>
          <p:cNvCxnSpPr/>
          <p:nvPr/>
        </p:nvCxnSpPr>
        <p:spPr>
          <a:xfrm>
            <a:off x="107504" y="2565400"/>
            <a:ext cx="18725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kciógomb: Tovább vagy Következő 31">
            <a:hlinkClick r:id="rId3" action="ppaction://hlinkfile" highlightClick="1"/>
          </p:cNvPr>
          <p:cNvSpPr/>
          <p:nvPr/>
        </p:nvSpPr>
        <p:spPr>
          <a:xfrm>
            <a:off x="395536" y="6093296"/>
            <a:ext cx="100811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CPU</a:t>
            </a:r>
            <a:endParaRPr lang="en-US" dirty="0"/>
          </a:p>
        </p:txBody>
      </p:sp>
      <p:sp>
        <p:nvSpPr>
          <p:cNvPr id="61" name="Akciógomb: Tovább vagy Következő 60">
            <a:hlinkClick r:id="rId4" action="ppaction://hlinkfile" highlightClick="1"/>
          </p:cNvPr>
          <p:cNvSpPr/>
          <p:nvPr/>
        </p:nvSpPr>
        <p:spPr>
          <a:xfrm>
            <a:off x="1545035" y="6093296"/>
            <a:ext cx="1008112"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7" name="AutoShape 38"/>
          <p:cNvSpPr>
            <a:spLocks noChangeArrowheads="1"/>
          </p:cNvSpPr>
          <p:nvPr/>
        </p:nvSpPr>
        <p:spPr bwMode="auto">
          <a:xfrm>
            <a:off x="250825" y="5229225"/>
            <a:ext cx="8641655" cy="1368425"/>
          </a:xfrm>
          <a:prstGeom prst="wedgeRoundRectCallout">
            <a:avLst>
              <a:gd name="adj1" fmla="val -23884"/>
              <a:gd name="adj2" fmla="val -802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err="1" smtClean="0">
                <a:latin typeface="+mn-lt"/>
              </a:rPr>
              <a:t>Illumination</a:t>
            </a:r>
            <a:r>
              <a:rPr lang="hu-HU" altLang="en-US" sz="2200" dirty="0" smtClean="0">
                <a:latin typeface="+mn-lt"/>
              </a:rPr>
              <a:t> of an </a:t>
            </a:r>
            <a:r>
              <a:rPr lang="hu-HU" altLang="en-US" sz="2200" dirty="0" err="1" smtClean="0">
                <a:latin typeface="+mn-lt"/>
              </a:rPr>
              <a:t>abstract</a:t>
            </a:r>
            <a:r>
              <a:rPr lang="hu-HU" altLang="en-US" sz="2200" dirty="0" smtClean="0">
                <a:latin typeface="+mn-lt"/>
              </a:rPr>
              <a:t> </a:t>
            </a:r>
            <a:r>
              <a:rPr lang="hu-HU" altLang="en-US" sz="2200" dirty="0" err="1" smtClean="0">
                <a:latin typeface="+mn-lt"/>
              </a:rPr>
              <a:t>light</a:t>
            </a:r>
            <a:r>
              <a:rPr lang="hu-HU" altLang="en-US" sz="2200" dirty="0" smtClean="0">
                <a:latin typeface="+mn-lt"/>
              </a:rPr>
              <a:t> </a:t>
            </a:r>
            <a:r>
              <a:rPr lang="hu-HU" altLang="en-US" sz="2200" dirty="0" err="1" smtClean="0">
                <a:latin typeface="+mn-lt"/>
              </a:rPr>
              <a:t>source</a:t>
            </a:r>
            <a:endParaRPr lang="hu-HU" altLang="en-US" sz="2200" dirty="0">
              <a:latin typeface="+mn-lt"/>
            </a:endParaRPr>
          </a:p>
          <a:p>
            <a:pPr algn="ctr"/>
            <a:r>
              <a:rPr lang="hu-HU" altLang="en-US" sz="2200" i="1" dirty="0" err="1" smtClean="0">
                <a:latin typeface="+mn-lt"/>
              </a:rPr>
              <a:t>Directional</a:t>
            </a:r>
            <a:r>
              <a:rPr lang="hu-HU" altLang="en-US" sz="2200" i="1" dirty="0" smtClean="0">
                <a:latin typeface="+mn-lt"/>
              </a:rPr>
              <a:t> = </a:t>
            </a:r>
            <a:r>
              <a:rPr lang="hu-HU" altLang="en-US" sz="2200" i="1" dirty="0" err="1" smtClean="0">
                <a:latin typeface="+mn-lt"/>
              </a:rPr>
              <a:t>constant</a:t>
            </a:r>
            <a:r>
              <a:rPr lang="en-GB" altLang="en-US" sz="2200" i="1" dirty="0" smtClean="0">
                <a:latin typeface="+mn-lt"/>
              </a:rPr>
              <a:t>;  </a:t>
            </a:r>
            <a:r>
              <a:rPr lang="hu-HU" altLang="en-US" sz="2200" i="1" dirty="0" err="1" smtClean="0">
                <a:latin typeface="+mn-lt"/>
              </a:rPr>
              <a:t>Point</a:t>
            </a:r>
            <a:r>
              <a:rPr lang="hu-HU" altLang="en-US" sz="2200" i="1" dirty="0" smtClean="0">
                <a:latin typeface="+mn-lt"/>
              </a:rPr>
              <a:t> </a:t>
            </a:r>
            <a:r>
              <a:rPr lang="hu-HU" altLang="en-US" sz="2200" i="1" dirty="0">
                <a:latin typeface="+mn-lt"/>
              </a:rPr>
              <a:t>= </a:t>
            </a:r>
            <a:r>
              <a:rPr lang="hu-HU" altLang="en-US" sz="2200" i="1" dirty="0" err="1" smtClean="0">
                <a:latin typeface="+mn-lt"/>
              </a:rPr>
              <a:t>decreases</a:t>
            </a:r>
            <a:r>
              <a:rPr lang="hu-HU" altLang="en-US" sz="2200" i="1" dirty="0" smtClean="0">
                <a:latin typeface="+mn-lt"/>
              </a:rPr>
              <a:t> </a:t>
            </a:r>
            <a:r>
              <a:rPr lang="hu-HU" altLang="en-US" sz="2200" i="1" dirty="0" err="1" smtClean="0">
                <a:latin typeface="+mn-lt"/>
              </a:rPr>
              <a:t>with</a:t>
            </a:r>
            <a:r>
              <a:rPr lang="hu-HU" altLang="en-US" sz="2200" i="1" dirty="0" smtClean="0">
                <a:latin typeface="+mn-lt"/>
              </a:rPr>
              <a:t> </a:t>
            </a:r>
            <a:r>
              <a:rPr lang="hu-HU" altLang="en-US" sz="2200" i="1" dirty="0" err="1" smtClean="0">
                <a:latin typeface="+mn-lt"/>
              </a:rPr>
              <a:t>the</a:t>
            </a:r>
            <a:r>
              <a:rPr lang="hu-HU" altLang="en-US" sz="2200" i="1" dirty="0" smtClean="0">
                <a:latin typeface="+mn-lt"/>
              </a:rPr>
              <a:t> </a:t>
            </a:r>
            <a:r>
              <a:rPr lang="hu-HU" altLang="en-US" sz="2200" i="1" dirty="0" err="1" smtClean="0">
                <a:latin typeface="+mn-lt"/>
              </a:rPr>
              <a:t>square</a:t>
            </a:r>
            <a:r>
              <a:rPr lang="hu-HU" altLang="en-US" sz="2200" i="1" dirty="0" smtClean="0">
                <a:latin typeface="+mn-lt"/>
              </a:rPr>
              <a:t> of </a:t>
            </a:r>
            <a:r>
              <a:rPr lang="hu-HU" altLang="en-US" sz="2200" i="1" dirty="0" err="1" smtClean="0">
                <a:latin typeface="+mn-lt"/>
              </a:rPr>
              <a:t>the</a:t>
            </a:r>
            <a:r>
              <a:rPr lang="hu-HU" altLang="en-US" sz="2200" i="1" dirty="0" smtClean="0">
                <a:latin typeface="+mn-lt"/>
              </a:rPr>
              <a:t> </a:t>
            </a:r>
            <a:r>
              <a:rPr lang="hu-HU" altLang="en-US" sz="2200" i="1" dirty="0" err="1" smtClean="0">
                <a:latin typeface="+mn-lt"/>
              </a:rPr>
              <a:t>distance</a:t>
            </a:r>
            <a:endParaRPr lang="hu-HU" altLang="en-US" sz="2200" i="1" dirty="0">
              <a:latin typeface="+mn-lt"/>
            </a:endParaRPr>
          </a:p>
          <a:p>
            <a:pPr algn="ctr"/>
            <a:r>
              <a:rPr lang="hu-HU" altLang="en-US" sz="2200" i="1" dirty="0" err="1" smtClean="0">
                <a:latin typeface="+mn-lt"/>
              </a:rPr>
              <a:t>If</a:t>
            </a:r>
            <a:r>
              <a:rPr lang="hu-HU" altLang="en-US" sz="2200" i="1" dirty="0" smtClean="0">
                <a:latin typeface="+mn-lt"/>
              </a:rPr>
              <a:t> </a:t>
            </a:r>
            <a:r>
              <a:rPr lang="hu-HU" altLang="en-US" sz="2200" i="1" dirty="0" err="1" smtClean="0">
                <a:latin typeface="+mn-lt"/>
              </a:rPr>
              <a:t>occluded</a:t>
            </a:r>
            <a:r>
              <a:rPr lang="hu-HU" altLang="en-US" sz="2200" i="1" dirty="0" smtClean="0">
                <a:latin typeface="+mn-lt"/>
              </a:rPr>
              <a:t>, </a:t>
            </a:r>
            <a:r>
              <a:rPr lang="hu-HU" altLang="en-US" sz="2200" i="1" dirty="0" err="1" smtClean="0">
                <a:latin typeface="+mn-lt"/>
              </a:rPr>
              <a:t>zero</a:t>
            </a:r>
            <a:endParaRPr lang="hu-HU" altLang="en-US" sz="2200" dirty="0">
              <a:latin typeface="+mn-lt"/>
            </a:endParaRPr>
          </a:p>
        </p:txBody>
      </p:sp>
      <p:sp>
        <p:nvSpPr>
          <p:cNvPr id="2" name="Cím 1"/>
          <p:cNvSpPr>
            <a:spLocks noGrp="1"/>
          </p:cNvSpPr>
          <p:nvPr>
            <p:ph type="title"/>
          </p:nvPr>
        </p:nvSpPr>
        <p:spPr/>
        <p:txBody>
          <a:bodyPr>
            <a:normAutofit fontScale="90000"/>
          </a:bodyPr>
          <a:lstStyle/>
          <a:p>
            <a:r>
              <a:rPr lang="hu-HU" dirty="0" smtClean="0">
                <a:solidFill>
                  <a:srgbClr val="FF0000"/>
                </a:solidFill>
              </a:rPr>
              <a:t>Local </a:t>
            </a:r>
            <a:r>
              <a:rPr lang="hu-HU" dirty="0" err="1" smtClean="0">
                <a:solidFill>
                  <a:srgbClr val="FF0000"/>
                </a:solidFill>
              </a:rPr>
              <a:t>illumination</a:t>
            </a:r>
            <a:r>
              <a:rPr lang="hu-HU" dirty="0" smtClean="0">
                <a:solidFill>
                  <a:srgbClr val="FF0000"/>
                </a:solidFill>
              </a:rPr>
              <a:t>: </a:t>
            </a:r>
            <a:r>
              <a:rPr lang="hu-HU" dirty="0" err="1" smtClean="0">
                <a:solidFill>
                  <a:srgbClr val="FF0000"/>
                </a:solidFill>
              </a:rPr>
              <a:t>rough</a:t>
            </a:r>
            <a:r>
              <a:rPr lang="hu-HU" dirty="0" smtClean="0">
                <a:solidFill>
                  <a:srgbClr val="FF0000"/>
                </a:solidFill>
              </a:rPr>
              <a:t> </a:t>
            </a:r>
            <a:r>
              <a:rPr lang="hu-HU" dirty="0" err="1" smtClean="0">
                <a:solidFill>
                  <a:srgbClr val="FF0000"/>
                </a:solidFill>
              </a:rPr>
              <a:t>surfaces</a:t>
            </a:r>
            <a:r>
              <a:rPr lang="hu-HU" dirty="0" smtClean="0">
                <a:solidFill>
                  <a:srgbClr val="FF0000"/>
                </a:solidFill>
              </a:rPr>
              <a:t>, </a:t>
            </a:r>
            <a:r>
              <a:rPr lang="hu-HU" dirty="0" err="1" smtClean="0">
                <a:solidFill>
                  <a:srgbClr val="FF0000"/>
                </a:solidFill>
              </a:rPr>
              <a:t>abstract</a:t>
            </a:r>
            <a:r>
              <a:rPr lang="hu-HU" dirty="0" smtClean="0">
                <a:solidFill>
                  <a:srgbClr val="FF0000"/>
                </a:solidFill>
              </a:rPr>
              <a:t> </a:t>
            </a:r>
            <a:r>
              <a:rPr lang="hu-HU" dirty="0" err="1" smtClean="0">
                <a:solidFill>
                  <a:srgbClr val="FF0000"/>
                </a:solidFill>
              </a:rPr>
              <a:t>light</a:t>
            </a:r>
            <a:r>
              <a:rPr lang="hu-HU" dirty="0" smtClean="0">
                <a:solidFill>
                  <a:srgbClr val="FF0000"/>
                </a:solidFill>
              </a:rPr>
              <a:t> </a:t>
            </a:r>
            <a:r>
              <a:rPr lang="hu-HU" dirty="0" err="1" smtClean="0">
                <a:solidFill>
                  <a:srgbClr val="FF0000"/>
                </a:solidFill>
              </a:rPr>
              <a:t>sources</a:t>
            </a:r>
            <a:endParaRPr lang="en-US" dirty="0">
              <a:solidFill>
                <a:srgbClr val="FF0000"/>
              </a:solidFill>
            </a:endParaRPr>
          </a:p>
        </p:txBody>
      </p:sp>
      <p:sp>
        <p:nvSpPr>
          <p:cNvPr id="58" name="AutoShape 26"/>
          <p:cNvSpPr>
            <a:spLocks noChangeArrowheads="1"/>
          </p:cNvSpPr>
          <p:nvPr/>
        </p:nvSpPr>
        <p:spPr bwMode="auto">
          <a:xfrm>
            <a:off x="487561" y="2196419"/>
            <a:ext cx="2592387" cy="1152525"/>
          </a:xfrm>
          <a:prstGeom prst="wedgeRoundRectCallout">
            <a:avLst>
              <a:gd name="adj1" fmla="val 4440"/>
              <a:gd name="adj2" fmla="val 118319"/>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err="1" smtClean="0">
                <a:latin typeface="+mn-lt"/>
              </a:rPr>
              <a:t>For</a:t>
            </a:r>
            <a:r>
              <a:rPr lang="hu-HU" altLang="en-US" sz="2200" dirty="0" smtClean="0">
                <a:latin typeface="+mn-lt"/>
              </a:rPr>
              <a:t> </a:t>
            </a:r>
            <a:r>
              <a:rPr lang="hu-HU" altLang="en-US" sz="2200" dirty="0" err="1" smtClean="0">
                <a:latin typeface="+mn-lt"/>
              </a:rPr>
              <a:t>each</a:t>
            </a:r>
            <a:r>
              <a:rPr lang="hu-HU" altLang="en-US" sz="2200" dirty="0" smtClean="0">
                <a:latin typeface="+mn-lt"/>
              </a:rPr>
              <a:t> </a:t>
            </a:r>
          </a:p>
          <a:p>
            <a:pPr algn="ctr"/>
            <a:r>
              <a:rPr lang="hu-HU" altLang="en-US" sz="2200" dirty="0" err="1" smtClean="0">
                <a:latin typeface="+mn-lt"/>
              </a:rPr>
              <a:t>abstract</a:t>
            </a:r>
            <a:r>
              <a:rPr lang="hu-HU" altLang="en-US" sz="2200" dirty="0" smtClean="0">
                <a:latin typeface="+mn-lt"/>
              </a:rPr>
              <a:t> </a:t>
            </a:r>
            <a:r>
              <a:rPr lang="hu-HU" altLang="en-US" sz="2200" dirty="0" err="1" smtClean="0">
                <a:latin typeface="+mn-lt"/>
              </a:rPr>
              <a:t>light</a:t>
            </a:r>
            <a:r>
              <a:rPr lang="hu-HU" altLang="en-US" sz="2200" dirty="0" smtClean="0">
                <a:latin typeface="+mn-lt"/>
              </a:rPr>
              <a:t> </a:t>
            </a:r>
            <a:r>
              <a:rPr lang="hu-HU" altLang="en-US" sz="2200" dirty="0" err="1" smtClean="0">
                <a:latin typeface="+mn-lt"/>
              </a:rPr>
              <a:t>source</a:t>
            </a:r>
            <a:endParaRPr lang="hu-HU" altLang="en-US" sz="2200" dirty="0">
              <a:latin typeface="+mn-lt"/>
            </a:endParaRPr>
          </a:p>
        </p:txBody>
      </p:sp>
      <p:sp>
        <p:nvSpPr>
          <p:cNvPr id="38" name="Oval 3"/>
          <p:cNvSpPr>
            <a:spLocks noChangeArrowheads="1"/>
          </p:cNvSpPr>
          <p:nvPr/>
        </p:nvSpPr>
        <p:spPr bwMode="auto">
          <a:xfrm>
            <a:off x="6553200" y="2971800"/>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9" name="Object 4"/>
          <p:cNvGraphicFramePr>
            <a:graphicFrameLocks noChangeAspect="1"/>
          </p:cNvGraphicFramePr>
          <p:nvPr>
            <p:extLst>
              <p:ext uri="{D42A27DB-BD31-4B8C-83A1-F6EECF244321}">
                <p14:modId xmlns:p14="http://schemas.microsoft.com/office/powerpoint/2010/main" val="2021423531"/>
              </p:ext>
            </p:extLst>
          </p:nvPr>
        </p:nvGraphicFramePr>
        <p:xfrm>
          <a:off x="4990703" y="1772816"/>
          <a:ext cx="733425" cy="1092200"/>
        </p:xfrm>
        <a:graphic>
          <a:graphicData uri="http://schemas.openxmlformats.org/presentationml/2006/ole">
            <mc:AlternateContent xmlns:mc="http://schemas.openxmlformats.org/markup-compatibility/2006">
              <mc:Choice xmlns:v="urn:schemas-microsoft-com:vml" Requires="v">
                <p:oleObj spid="_x0000_s1222" name="Klip" r:id="rId4" imgW="2478088" imgH="4460875" progId="">
                  <p:embed/>
                </p:oleObj>
              </mc:Choice>
              <mc:Fallback>
                <p:oleObj name="Klip" r:id="rId4" imgW="2478088" imgH="4460875" progId="">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703" y="1772816"/>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Line 5"/>
          <p:cNvSpPr>
            <a:spLocks noChangeShapeType="1"/>
          </p:cNvSpPr>
          <p:nvPr/>
        </p:nvSpPr>
        <p:spPr bwMode="auto">
          <a:xfrm flipH="1">
            <a:off x="6096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Oval 6"/>
          <p:cNvSpPr>
            <a:spLocks noChangeArrowheads="1"/>
          </p:cNvSpPr>
          <p:nvPr/>
        </p:nvSpPr>
        <p:spPr bwMode="auto">
          <a:xfrm>
            <a:off x="5410200"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2" name="Line 7"/>
          <p:cNvSpPr>
            <a:spLocks noChangeShapeType="1"/>
          </p:cNvSpPr>
          <p:nvPr/>
        </p:nvSpPr>
        <p:spPr bwMode="auto">
          <a:xfrm>
            <a:off x="5486400" y="2286000"/>
            <a:ext cx="552450" cy="1408113"/>
          </a:xfrm>
          <a:prstGeom prst="line">
            <a:avLst/>
          </a:prstGeom>
          <a:noFill/>
          <a:ln w="762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8"/>
          <p:cNvSpPr>
            <a:spLocks noChangeShapeType="1"/>
          </p:cNvSpPr>
          <p:nvPr/>
        </p:nvSpPr>
        <p:spPr bwMode="auto">
          <a:xfrm flipH="1" flipV="1">
            <a:off x="4114800" y="3276600"/>
            <a:ext cx="1827213" cy="417513"/>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9"/>
          <p:cNvSpPr>
            <a:spLocks noChangeShapeType="1"/>
          </p:cNvSpPr>
          <p:nvPr/>
        </p:nvSpPr>
        <p:spPr bwMode="auto">
          <a:xfrm>
            <a:off x="4587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10"/>
          <p:cNvSpPr>
            <a:spLocks noChangeShapeType="1"/>
          </p:cNvSpPr>
          <p:nvPr/>
        </p:nvSpPr>
        <p:spPr bwMode="auto">
          <a:xfrm>
            <a:off x="4491038"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80" name="Line 11"/>
          <p:cNvSpPr>
            <a:spLocks noChangeShapeType="1"/>
          </p:cNvSpPr>
          <p:nvPr/>
        </p:nvSpPr>
        <p:spPr bwMode="auto">
          <a:xfrm>
            <a:off x="4491038"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81" name="Text Box 12"/>
          <p:cNvSpPr txBox="1">
            <a:spLocks noChangeArrowheads="1"/>
          </p:cNvSpPr>
          <p:nvPr/>
        </p:nvSpPr>
        <p:spPr bwMode="auto">
          <a:xfrm>
            <a:off x="4191000"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82" name="Object 23"/>
          <p:cNvGraphicFramePr>
            <a:graphicFrameLocks noChangeAspect="1"/>
          </p:cNvGraphicFramePr>
          <p:nvPr/>
        </p:nvGraphicFramePr>
        <p:xfrm>
          <a:off x="7620000" y="1828800"/>
          <a:ext cx="733425" cy="1092200"/>
        </p:xfrm>
        <a:graphic>
          <a:graphicData uri="http://schemas.openxmlformats.org/presentationml/2006/ole">
            <mc:AlternateContent xmlns:mc="http://schemas.openxmlformats.org/markup-compatibility/2006">
              <mc:Choice xmlns:v="urn:schemas-microsoft-com:vml" Requires="v">
                <p:oleObj spid="_x0000_s1223" name="Klip" r:id="rId6" imgW="2478088" imgH="4460875" progId="">
                  <p:embed/>
                </p:oleObj>
              </mc:Choice>
              <mc:Fallback>
                <p:oleObj name="Klip" r:id="rId6" imgW="2478088" imgH="4460875" progId="">
                  <p:embed/>
                  <p:pic>
                    <p:nvPicPr>
                      <p:cNvPr id="1027"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83" name="Rectangle 24"/>
              <p:cNvSpPr>
                <a:spLocks noChangeArrowheads="1"/>
              </p:cNvSpPr>
              <p:nvPr/>
            </p:nvSpPr>
            <p:spPr bwMode="auto">
              <a:xfrm>
                <a:off x="107504" y="4076700"/>
                <a:ext cx="6954737"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hu-HU" altLang="en-US" sz="3200" i="1" dirty="0" smtClean="0">
                          <a:latin typeface="Cambria Math"/>
                        </a:rPr>
                        <m:t>𝐿</m:t>
                      </m:r>
                      <m:r>
                        <a:rPr lang="hu-HU" altLang="en-US" sz="3200" i="1" baseline="-25000" dirty="0">
                          <a:latin typeface="Cambria Math"/>
                        </a:rPr>
                        <m:t> </m:t>
                      </m:r>
                      <m:r>
                        <a:rPr lang="hu-HU" altLang="en-US" sz="3200" i="1" dirty="0">
                          <a:latin typeface="Cambria Math"/>
                        </a:rPr>
                        <m:t>(</m:t>
                      </m:r>
                      <m:r>
                        <a:rPr lang="en-GB" altLang="en-US" sz="3200" b="1" i="1" dirty="0">
                          <a:solidFill>
                            <a:schemeClr val="hlink"/>
                          </a:solidFill>
                          <a:latin typeface="Cambria Math"/>
                        </a:rPr>
                        <m:t>𝑽</m:t>
                      </m:r>
                      <m:r>
                        <a:rPr lang="hu-HU" altLang="en-US" sz="3200" i="1" dirty="0">
                          <a:latin typeface="Cambria Math"/>
                        </a:rPr>
                        <m:t>)</m:t>
                      </m:r>
                      <m:r>
                        <a:rPr lang="hu-HU" altLang="en-US" sz="3200" i="1" dirty="0">
                          <a:latin typeface="Cambria Math"/>
                          <a:ea typeface="Cambria Math"/>
                        </a:rPr>
                        <m:t>≈</m:t>
                      </m:r>
                      <m:nary>
                        <m:naryPr>
                          <m:chr m:val="∑"/>
                          <m:limLoc m:val="subSup"/>
                          <m:supHide m:val="on"/>
                          <m:ctrlPr>
                            <a:rPr lang="hu-HU" altLang="en-US" sz="3200" i="1" dirty="0">
                              <a:latin typeface="Cambria Math" panose="02040503050406030204" pitchFamily="18" charset="0"/>
                              <a:ea typeface="Cambria Math"/>
                            </a:rPr>
                          </m:ctrlPr>
                        </m:naryPr>
                        <m:sub>
                          <m:r>
                            <m:rPr>
                              <m:brk m:alnAt="9"/>
                            </m:rPr>
                            <a:rPr lang="hu-HU" altLang="en-US" sz="3200" i="1" dirty="0">
                              <a:latin typeface="Cambria Math"/>
                              <a:ea typeface="Cambria Math"/>
                            </a:rPr>
                            <m:t>𝑙</m:t>
                          </m:r>
                        </m:sub>
                        <m:sup/>
                        <m:e>
                          <m:sSubSup>
                            <m:sSubSupPr>
                              <m:ctrlPr>
                                <a:rPr lang="hu-HU" altLang="en-US" sz="3200" i="1" dirty="0">
                                  <a:latin typeface="Cambria Math" panose="02040503050406030204" pitchFamily="18" charset="0"/>
                                  <a:ea typeface="Cambria Math"/>
                                </a:rPr>
                              </m:ctrlPr>
                            </m:sSubSupPr>
                            <m:e>
                              <m:r>
                                <a:rPr lang="hu-HU" altLang="en-US" sz="3200" i="1" dirty="0">
                                  <a:latin typeface="Cambria Math"/>
                                </a:rPr>
                                <m:t>𝐿</m:t>
                              </m:r>
                              <m:r>
                                <a:rPr lang="hu-HU" altLang="en-US" sz="3200" i="1" baseline="30000" dirty="0" err="1">
                                  <a:latin typeface="Cambria Math"/>
                                  <a:sym typeface="Symbol" pitchFamily="18" charset="2"/>
                                </a:rPr>
                                <m:t>𝑖</m:t>
                              </m:r>
                              <m:r>
                                <a:rPr lang="hu-HU" altLang="en-US" sz="3200" i="1" baseline="30000" dirty="0">
                                  <a:latin typeface="Cambria Math"/>
                                  <a:sym typeface="Symbol" pitchFamily="18" charset="2"/>
                                </a:rPr>
                                <m:t>𝑛</m:t>
                              </m:r>
                            </m:e>
                            <m:sub>
                              <m:r>
                                <a:rPr lang="hu-HU" altLang="en-US" sz="3200" i="1" dirty="0">
                                  <a:latin typeface="Cambria Math"/>
                                  <a:ea typeface="Cambria Math"/>
                                </a:rPr>
                                <m:t>𝑙</m:t>
                              </m:r>
                            </m:sub>
                            <m:sup/>
                          </m:sSubSup>
                          <m:r>
                            <a:rPr lang="en-GB" altLang="en-US" sz="3200" i="1" dirty="0">
                              <a:latin typeface="Cambria Math"/>
                            </a:rPr>
                            <m:t>∗</m:t>
                          </m:r>
                          <m:r>
                            <a:rPr lang="hu-HU" altLang="en-US" sz="3200" i="1" dirty="0">
                              <a:latin typeface="Cambria Math"/>
                            </a:rPr>
                            <m:t>𝑓</m:t>
                          </m:r>
                          <m:r>
                            <a:rPr lang="hu-HU" altLang="en-US" sz="3200" i="1" baseline="-25000" dirty="0" err="1">
                              <a:latin typeface="Cambria Math"/>
                            </a:rPr>
                            <m:t>𝑟</m:t>
                          </m:r>
                          <m:r>
                            <a:rPr lang="hu-HU" altLang="en-US" sz="3200" i="1" dirty="0">
                              <a:latin typeface="Cambria Math"/>
                            </a:rPr>
                            <m:t>(</m:t>
                          </m:r>
                          <m:r>
                            <a:rPr lang="en-GB" altLang="en-US" sz="3200" b="1" i="1" dirty="0">
                              <a:solidFill>
                                <a:schemeClr val="accent2"/>
                              </a:solidFill>
                              <a:latin typeface="Cambria Math"/>
                            </a:rPr>
                            <m:t>𝑳</m:t>
                          </m:r>
                          <m:r>
                            <a:rPr lang="hu-HU" altLang="en-US" sz="3200" i="1" baseline="-25000" dirty="0">
                              <a:solidFill>
                                <a:schemeClr val="accent2"/>
                              </a:solidFill>
                              <a:latin typeface="Cambria Math"/>
                            </a:rPr>
                            <m:t>𝑙</m:t>
                          </m:r>
                          <m:r>
                            <a:rPr lang="hu-HU" altLang="en-US" sz="3200" i="1" baseline="-25000" dirty="0">
                              <a:latin typeface="Cambria Math"/>
                              <a:sym typeface="Symbol" pitchFamily="18" charset="2"/>
                            </a:rPr>
                            <m:t> </m:t>
                          </m:r>
                          <m:r>
                            <a:rPr lang="hu-HU" altLang="en-US" sz="3200" i="1" dirty="0">
                              <a:latin typeface="Cambria Math"/>
                            </a:rPr>
                            <m:t>,</m:t>
                          </m:r>
                          <m:r>
                            <a:rPr lang="hu-HU" altLang="en-US" sz="3200" b="1" i="1" dirty="0">
                              <a:solidFill>
                                <a:srgbClr val="18E63A"/>
                              </a:solidFill>
                              <a:latin typeface="Cambria Math"/>
                            </a:rPr>
                            <m:t>𝑵</m:t>
                          </m:r>
                          <m:r>
                            <a:rPr lang="hu-HU" altLang="en-US" sz="3200" i="1" dirty="0">
                              <a:latin typeface="Cambria Math"/>
                            </a:rPr>
                            <m:t>,</m:t>
                          </m:r>
                          <m:r>
                            <a:rPr lang="en-GB" altLang="en-US" sz="3200" b="1" i="1" dirty="0">
                              <a:solidFill>
                                <a:schemeClr val="hlink"/>
                              </a:solidFill>
                              <a:latin typeface="Cambria Math"/>
                            </a:rPr>
                            <m:t>𝑽</m:t>
                          </m:r>
                          <m:r>
                            <a:rPr lang="hu-HU" altLang="en-US" sz="3200" i="1" dirty="0">
                              <a:latin typeface="Cambria Math"/>
                            </a:rPr>
                            <m:t>)</m:t>
                          </m:r>
                          <m:r>
                            <a:rPr lang="hu-HU" altLang="en-US" sz="3200" i="1" dirty="0">
                              <a:latin typeface="Cambria Math"/>
                              <a:sym typeface="Symbol" pitchFamily="18" charset="2"/>
                            </a:rPr>
                            <m:t></m:t>
                          </m:r>
                          <m:sSup>
                            <m:sSupPr>
                              <m:ctrlPr>
                                <a:rPr lang="hu-HU" altLang="en-US" sz="3200" i="1" dirty="0">
                                  <a:latin typeface="Cambria Math" panose="02040503050406030204" pitchFamily="18" charset="0"/>
                                </a:rPr>
                              </m:ctrlPr>
                            </m:sSupPr>
                            <m:e>
                              <m:r>
                                <m:rPr>
                                  <m:sty m:val="p"/>
                                </m:rPr>
                                <a:rPr lang="en-US" altLang="en-US" sz="3200" dirty="0">
                                  <a:latin typeface="Cambria Math"/>
                                </a:rPr>
                                <m:t>cos</m:t>
                              </m:r>
                            </m:e>
                            <m:sup>
                              <m:r>
                                <a:rPr lang="en-US" altLang="en-US" sz="3200" i="1" dirty="0">
                                  <a:latin typeface="Cambria Math"/>
                                </a:rPr>
                                <m:t>+</m:t>
                              </m:r>
                            </m:sup>
                          </m:sSup>
                          <m:sSub>
                            <m:sSubPr>
                              <m:ctrlPr>
                                <a:rPr lang="en-US" altLang="en-US" sz="3200" i="1" dirty="0" smtClean="0">
                                  <a:latin typeface="Cambria Math" panose="02040503050406030204" pitchFamily="18" charset="0"/>
                                </a:rPr>
                              </m:ctrlPr>
                            </m:sSubPr>
                            <m:e>
                              <m:r>
                                <a:rPr lang="hu-HU" altLang="en-US" sz="3200" i="1" dirty="0">
                                  <a:latin typeface="Cambria Math"/>
                                  <a:sym typeface="Symbol" pitchFamily="18" charset="2"/>
                                </a:rPr>
                                <m:t></m:t>
                              </m:r>
                              <m:r>
                                <a:rPr lang="hu-HU" altLang="en-US" sz="3200" i="1" baseline="30000" dirty="0" err="1">
                                  <a:latin typeface="Cambria Math"/>
                                  <a:sym typeface="Symbol" pitchFamily="18" charset="2"/>
                                </a:rPr>
                                <m:t>𝑖𝑛</m:t>
                              </m:r>
                            </m:e>
                            <m:sub>
                              <m:r>
                                <a:rPr lang="hu-HU" altLang="en-US" sz="3200" b="0" i="1" dirty="0" smtClean="0">
                                  <a:latin typeface="Cambria Math"/>
                                </a:rPr>
                                <m:t>𝑙</m:t>
                              </m:r>
                            </m:sub>
                          </m:sSub>
                        </m:e>
                      </m:nary>
                    </m:oMath>
                  </m:oMathPara>
                </a14:m>
                <a:endParaRPr lang="hu-HU" altLang="en-US" sz="3600" i="1" baseline="40000" dirty="0"/>
              </a:p>
            </p:txBody>
          </p:sp>
        </mc:Choice>
        <mc:Fallback>
          <p:sp>
            <p:nvSpPr>
              <p:cNvPr id="83" name="Rectangle 24"/>
              <p:cNvSpPr>
                <a:spLocks noRot="1" noChangeAspect="1" noMove="1" noResize="1" noEditPoints="1" noAdjustHandles="1" noChangeArrowheads="1" noChangeShapeType="1" noTextEdit="1"/>
              </p:cNvSpPr>
              <p:nvPr/>
            </p:nvSpPr>
            <p:spPr bwMode="auto">
              <a:xfrm>
                <a:off x="107504" y="4076700"/>
                <a:ext cx="6954737" cy="100271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5" name="Rectangle 28"/>
              <p:cNvSpPr>
                <a:spLocks noChangeArrowheads="1"/>
              </p:cNvSpPr>
              <p:nvPr/>
            </p:nvSpPr>
            <p:spPr bwMode="auto">
              <a:xfrm>
                <a:off x="5599634" y="2217738"/>
                <a:ext cx="48455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smtClean="0">
                          <a:solidFill>
                            <a:schemeClr val="accent2"/>
                          </a:solidFill>
                          <a:latin typeface="Cambria Math"/>
                        </a:rPr>
                        <m:t>𝑳</m:t>
                      </m:r>
                      <m:r>
                        <a:rPr lang="hu-HU" altLang="en-US" i="1" baseline="-25000" dirty="0">
                          <a:solidFill>
                            <a:schemeClr val="accent2"/>
                          </a:solidFill>
                          <a:latin typeface="Cambria Math"/>
                        </a:rPr>
                        <m:t>𝑙</m:t>
                      </m:r>
                    </m:oMath>
                  </m:oMathPara>
                </a14:m>
                <a:endParaRPr lang="hu-HU" altLang="en-US" i="1" baseline="-25000" dirty="0">
                  <a:solidFill>
                    <a:schemeClr val="accent2"/>
                  </a:solidFill>
                </a:endParaRPr>
              </a:p>
            </p:txBody>
          </p:sp>
        </mc:Choice>
        <mc:Fallback>
          <p:sp>
            <p:nvSpPr>
              <p:cNvPr id="85" name="Rectangle 28"/>
              <p:cNvSpPr>
                <a:spLocks noRot="1" noChangeAspect="1" noMove="1" noResize="1" noEditPoints="1" noAdjustHandles="1" noChangeArrowheads="1" noChangeShapeType="1" noTextEdit="1"/>
              </p:cNvSpPr>
              <p:nvPr/>
            </p:nvSpPr>
            <p:spPr bwMode="auto">
              <a:xfrm>
                <a:off x="5599634" y="2217738"/>
                <a:ext cx="484555" cy="453137"/>
              </a:xfrm>
              <a:prstGeom prst="rect">
                <a:avLst/>
              </a:prstGeom>
              <a:blipFill>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6" name="Rectangle 29"/>
              <p:cNvSpPr>
                <a:spLocks noChangeArrowheads="1"/>
              </p:cNvSpPr>
              <p:nvPr/>
            </p:nvSpPr>
            <p:spPr bwMode="auto">
              <a:xfrm>
                <a:off x="4716463" y="3500438"/>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smtClean="0">
                          <a:solidFill>
                            <a:schemeClr val="hlink"/>
                          </a:solidFill>
                          <a:latin typeface="Cambria Math"/>
                        </a:rPr>
                        <m:t>𝑽</m:t>
                      </m:r>
                    </m:oMath>
                  </m:oMathPara>
                </a14:m>
                <a:endParaRPr lang="hu-HU" altLang="en-US" b="1" dirty="0">
                  <a:solidFill>
                    <a:schemeClr val="hlink"/>
                  </a:solidFill>
                </a:endParaRPr>
              </a:p>
            </p:txBody>
          </p:sp>
        </mc:Choice>
        <mc:Fallback>
          <p:sp>
            <p:nvSpPr>
              <p:cNvPr id="86" name="Rectangle 29"/>
              <p:cNvSpPr>
                <a:spLocks noRot="1" noChangeAspect="1" noMove="1" noResize="1" noEditPoints="1" noAdjustHandles="1" noChangeArrowheads="1" noChangeShapeType="1" noTextEdit="1"/>
              </p:cNvSpPr>
              <p:nvPr/>
            </p:nvSpPr>
            <p:spPr bwMode="auto">
              <a:xfrm>
                <a:off x="4716463" y="3500438"/>
                <a:ext cx="461985"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7" name="Rectangle 30"/>
              <p:cNvSpPr>
                <a:spLocks noChangeArrowheads="1"/>
              </p:cNvSpPr>
              <p:nvPr/>
            </p:nvSpPr>
            <p:spPr bwMode="auto">
              <a:xfrm>
                <a:off x="6057551" y="3045767"/>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solidFill>
                            <a:srgbClr val="18E63A"/>
                          </a:solidFill>
                          <a:latin typeface="Cambria Math"/>
                        </a:rPr>
                        <m:t>𝑵</m:t>
                      </m:r>
                    </m:oMath>
                  </m:oMathPara>
                </a14:m>
                <a:endParaRPr lang="hu-HU" altLang="en-US" b="1" dirty="0">
                  <a:solidFill>
                    <a:srgbClr val="18E63A"/>
                  </a:solidFill>
                </a:endParaRPr>
              </a:p>
            </p:txBody>
          </p:sp>
        </mc:Choice>
        <mc:Fallback>
          <p:sp>
            <p:nvSpPr>
              <p:cNvPr id="87" name="Rectangle 30"/>
              <p:cNvSpPr>
                <a:spLocks noRot="1" noChangeAspect="1" noMove="1" noResize="1" noEditPoints="1" noAdjustHandles="1" noChangeArrowheads="1" noChangeShapeType="1" noTextEdit="1"/>
              </p:cNvSpPr>
              <p:nvPr/>
            </p:nvSpPr>
            <p:spPr bwMode="auto">
              <a:xfrm>
                <a:off x="6057551" y="3045767"/>
                <a:ext cx="495649"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8" name="Line 31"/>
          <p:cNvSpPr>
            <a:spLocks noChangeShapeType="1"/>
          </p:cNvSpPr>
          <p:nvPr/>
        </p:nvSpPr>
        <p:spPr bwMode="auto">
          <a:xfrm flipV="1">
            <a:off x="6084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89" name="Rectangle 33"/>
              <p:cNvSpPr>
                <a:spLocks noChangeArrowheads="1"/>
              </p:cNvSpPr>
              <p:nvPr/>
            </p:nvSpPr>
            <p:spPr bwMode="auto">
              <a:xfrm>
                <a:off x="5762625" y="2702368"/>
                <a:ext cx="67800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en-US" i="1" dirty="0">
                              <a:latin typeface="Cambria Math" panose="02040503050406030204" pitchFamily="18" charset="0"/>
                            </a:rPr>
                          </m:ctrlPr>
                        </m:sSubPr>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sub>
                          <m:r>
                            <a:rPr lang="hu-HU" altLang="en-US" i="1" dirty="0">
                              <a:latin typeface="Cambria Math"/>
                            </a:rPr>
                            <m:t>𝑙</m:t>
                          </m:r>
                        </m:sub>
                      </m:sSub>
                    </m:oMath>
                  </m:oMathPara>
                </a14:m>
                <a:endParaRPr lang="hu-HU" altLang="en-US" sz="2000" i="1" baseline="40000" dirty="0"/>
              </a:p>
            </p:txBody>
          </p:sp>
        </mc:Choice>
        <mc:Fallback>
          <p:sp>
            <p:nvSpPr>
              <p:cNvPr id="89" name="Rectangle 33"/>
              <p:cNvSpPr>
                <a:spLocks noRot="1" noChangeAspect="1" noMove="1" noResize="1" noEditPoints="1" noAdjustHandles="1" noChangeArrowheads="1" noChangeShapeType="1" noTextEdit="1"/>
              </p:cNvSpPr>
              <p:nvPr/>
            </p:nvSpPr>
            <p:spPr bwMode="auto">
              <a:xfrm>
                <a:off x="5762625" y="2702368"/>
                <a:ext cx="678006" cy="453137"/>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90" name="Csoportba foglalás 135"/>
          <p:cNvGrpSpPr>
            <a:grpSpLocks/>
          </p:cNvGrpSpPr>
          <p:nvPr/>
        </p:nvGrpSpPr>
        <p:grpSpPr bwMode="auto">
          <a:xfrm>
            <a:off x="3281362" y="2813050"/>
            <a:ext cx="833438" cy="820737"/>
            <a:chOff x="4933950" y="1860550"/>
            <a:chExt cx="833438" cy="820738"/>
          </a:xfrm>
        </p:grpSpPr>
        <p:sp>
          <p:nvSpPr>
            <p:cNvPr id="91"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4"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5"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101" name="Téglalap 100"/>
              <p:cNvSpPr/>
              <p:nvPr/>
            </p:nvSpPr>
            <p:spPr>
              <a:xfrm>
                <a:off x="5182743" y="2799210"/>
                <a:ext cx="7068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oMath>
                  </m:oMathPara>
                </a14:m>
                <a:endParaRPr lang="en-US" dirty="0"/>
              </a:p>
            </p:txBody>
          </p:sp>
        </mc:Choice>
        <mc:Fallback>
          <p:sp>
            <p:nvSpPr>
              <p:cNvPr id="101" name="Téglalap 100"/>
              <p:cNvSpPr>
                <a:spLocks noRot="1" noChangeAspect="1" noMove="1" noResize="1" noEditPoints="1" noAdjustHandles="1" noChangeArrowheads="1" noChangeShapeType="1" noTextEdit="1"/>
              </p:cNvSpPr>
              <p:nvPr/>
            </p:nvSpPr>
            <p:spPr>
              <a:xfrm>
                <a:off x="5182743" y="2799210"/>
                <a:ext cx="706860" cy="461665"/>
              </a:xfrm>
              <a:prstGeom prst="rect">
                <a:avLst/>
              </a:prstGeom>
              <a:blipFill>
                <a:blip r:embed="rId12"/>
                <a:stretch>
                  <a:fillRect b="-1316"/>
                </a:stretch>
              </a:blipFill>
            </p:spPr>
            <p:txBody>
              <a:bodyPr/>
              <a:lstStyle/>
              <a:p>
                <a:r>
                  <a:rPr lang="hu-HU">
                    <a:noFill/>
                  </a:rPr>
                  <a:t> </a:t>
                </a:r>
              </a:p>
            </p:txBody>
          </p:sp>
        </mc:Fallback>
      </mc:AlternateContent>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AutoShape 38"/>
          <p:cNvSpPr>
            <a:spLocks noChangeArrowheads="1"/>
          </p:cNvSpPr>
          <p:nvPr/>
        </p:nvSpPr>
        <p:spPr bwMode="auto">
          <a:xfrm>
            <a:off x="250825" y="5229225"/>
            <a:ext cx="8641655" cy="1368425"/>
          </a:xfrm>
          <a:prstGeom prst="wedgeRoundRectCallout">
            <a:avLst>
              <a:gd name="adj1" fmla="val -23884"/>
              <a:gd name="adj2" fmla="val -802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err="1" smtClean="0">
                <a:latin typeface="+mn-lt"/>
              </a:rPr>
              <a:t>Illumination</a:t>
            </a:r>
            <a:r>
              <a:rPr lang="hu-HU" altLang="en-US" sz="2200" dirty="0" smtClean="0">
                <a:latin typeface="+mn-lt"/>
              </a:rPr>
              <a:t> of an </a:t>
            </a:r>
            <a:r>
              <a:rPr lang="hu-HU" altLang="en-US" sz="2200" dirty="0" err="1" smtClean="0">
                <a:latin typeface="+mn-lt"/>
              </a:rPr>
              <a:t>abstract</a:t>
            </a:r>
            <a:r>
              <a:rPr lang="hu-HU" altLang="en-US" sz="2200" dirty="0" smtClean="0">
                <a:latin typeface="+mn-lt"/>
              </a:rPr>
              <a:t> </a:t>
            </a:r>
            <a:r>
              <a:rPr lang="hu-HU" altLang="en-US" sz="2200" dirty="0" err="1" smtClean="0">
                <a:latin typeface="+mn-lt"/>
              </a:rPr>
              <a:t>light</a:t>
            </a:r>
            <a:r>
              <a:rPr lang="hu-HU" altLang="en-US" sz="2200" dirty="0" smtClean="0">
                <a:latin typeface="+mn-lt"/>
              </a:rPr>
              <a:t> </a:t>
            </a:r>
            <a:r>
              <a:rPr lang="hu-HU" altLang="en-US" sz="2200" dirty="0" err="1" smtClean="0">
                <a:latin typeface="+mn-lt"/>
              </a:rPr>
              <a:t>source</a:t>
            </a:r>
            <a:endParaRPr lang="hu-HU" altLang="en-US" sz="2200" dirty="0">
              <a:latin typeface="+mn-lt"/>
            </a:endParaRPr>
          </a:p>
          <a:p>
            <a:pPr algn="ctr"/>
            <a:r>
              <a:rPr lang="hu-HU" altLang="en-US" sz="2200" i="1" dirty="0" err="1" smtClean="0">
                <a:latin typeface="+mn-lt"/>
              </a:rPr>
              <a:t>Directional</a:t>
            </a:r>
            <a:r>
              <a:rPr lang="hu-HU" altLang="en-US" sz="2200" i="1" dirty="0" smtClean="0">
                <a:latin typeface="+mn-lt"/>
              </a:rPr>
              <a:t> = </a:t>
            </a:r>
            <a:r>
              <a:rPr lang="hu-HU" altLang="en-US" sz="2200" i="1" dirty="0" err="1" smtClean="0">
                <a:latin typeface="+mn-lt"/>
              </a:rPr>
              <a:t>constant</a:t>
            </a:r>
            <a:r>
              <a:rPr lang="en-GB" altLang="en-US" sz="2200" i="1" dirty="0" smtClean="0">
                <a:latin typeface="+mn-lt"/>
              </a:rPr>
              <a:t>;  </a:t>
            </a:r>
            <a:r>
              <a:rPr lang="hu-HU" altLang="en-US" sz="2200" i="1" dirty="0" err="1" smtClean="0">
                <a:latin typeface="+mn-lt"/>
              </a:rPr>
              <a:t>Point</a:t>
            </a:r>
            <a:r>
              <a:rPr lang="hu-HU" altLang="en-US" sz="2200" i="1" dirty="0" smtClean="0">
                <a:latin typeface="+mn-lt"/>
              </a:rPr>
              <a:t> </a:t>
            </a:r>
            <a:r>
              <a:rPr lang="hu-HU" altLang="en-US" sz="2200" i="1" dirty="0">
                <a:latin typeface="+mn-lt"/>
              </a:rPr>
              <a:t>= </a:t>
            </a:r>
            <a:r>
              <a:rPr lang="hu-HU" altLang="en-US" sz="2200" i="1" dirty="0" err="1" smtClean="0">
                <a:latin typeface="+mn-lt"/>
              </a:rPr>
              <a:t>decreases</a:t>
            </a:r>
            <a:r>
              <a:rPr lang="hu-HU" altLang="en-US" sz="2200" i="1" dirty="0" smtClean="0">
                <a:latin typeface="+mn-lt"/>
              </a:rPr>
              <a:t> </a:t>
            </a:r>
            <a:r>
              <a:rPr lang="hu-HU" altLang="en-US" sz="2200" i="1" dirty="0" err="1" smtClean="0">
                <a:latin typeface="+mn-lt"/>
              </a:rPr>
              <a:t>with</a:t>
            </a:r>
            <a:r>
              <a:rPr lang="hu-HU" altLang="en-US" sz="2200" i="1" dirty="0" smtClean="0">
                <a:latin typeface="+mn-lt"/>
              </a:rPr>
              <a:t> </a:t>
            </a:r>
            <a:r>
              <a:rPr lang="hu-HU" altLang="en-US" sz="2200" i="1" dirty="0" err="1" smtClean="0">
                <a:latin typeface="+mn-lt"/>
              </a:rPr>
              <a:t>the</a:t>
            </a:r>
            <a:r>
              <a:rPr lang="hu-HU" altLang="en-US" sz="2200" i="1" dirty="0" smtClean="0">
                <a:latin typeface="+mn-lt"/>
              </a:rPr>
              <a:t> </a:t>
            </a:r>
            <a:r>
              <a:rPr lang="hu-HU" altLang="en-US" sz="2200" i="1" dirty="0" err="1" smtClean="0">
                <a:latin typeface="+mn-lt"/>
              </a:rPr>
              <a:t>square</a:t>
            </a:r>
            <a:r>
              <a:rPr lang="hu-HU" altLang="en-US" sz="2200" i="1" dirty="0" smtClean="0">
                <a:latin typeface="+mn-lt"/>
              </a:rPr>
              <a:t> of </a:t>
            </a:r>
            <a:r>
              <a:rPr lang="hu-HU" altLang="en-US" sz="2200" i="1" dirty="0" err="1" smtClean="0">
                <a:latin typeface="+mn-lt"/>
              </a:rPr>
              <a:t>the</a:t>
            </a:r>
            <a:r>
              <a:rPr lang="hu-HU" altLang="en-US" sz="2200" i="1" dirty="0" smtClean="0">
                <a:latin typeface="+mn-lt"/>
              </a:rPr>
              <a:t> </a:t>
            </a:r>
            <a:r>
              <a:rPr lang="hu-HU" altLang="en-US" sz="2200" i="1" dirty="0" err="1" smtClean="0">
                <a:latin typeface="+mn-lt"/>
              </a:rPr>
              <a:t>distance</a:t>
            </a:r>
            <a:endParaRPr lang="hu-HU" altLang="en-US" sz="2200" i="1" dirty="0">
              <a:latin typeface="+mn-lt"/>
            </a:endParaRPr>
          </a:p>
          <a:p>
            <a:pPr algn="ctr"/>
            <a:r>
              <a:rPr lang="hu-HU" altLang="en-US" sz="2200" i="1" dirty="0" err="1" smtClean="0">
                <a:latin typeface="+mn-lt"/>
              </a:rPr>
              <a:t>If</a:t>
            </a:r>
            <a:r>
              <a:rPr lang="hu-HU" altLang="en-US" sz="2200" i="1" dirty="0" smtClean="0">
                <a:latin typeface="+mn-lt"/>
              </a:rPr>
              <a:t> </a:t>
            </a:r>
            <a:r>
              <a:rPr lang="hu-HU" altLang="en-US" sz="2200" i="1" dirty="0" err="1" smtClean="0">
                <a:latin typeface="+mn-lt"/>
              </a:rPr>
              <a:t>occluded</a:t>
            </a:r>
            <a:r>
              <a:rPr lang="hu-HU" altLang="en-US" sz="2200" i="1" dirty="0" smtClean="0">
                <a:latin typeface="+mn-lt"/>
              </a:rPr>
              <a:t>, </a:t>
            </a:r>
            <a:r>
              <a:rPr lang="hu-HU" altLang="en-US" sz="2200" i="1" dirty="0" err="1" smtClean="0">
                <a:latin typeface="+mn-lt"/>
              </a:rPr>
              <a:t>zero</a:t>
            </a:r>
            <a:endParaRPr lang="hu-HU" altLang="en-US" sz="2200" dirty="0">
              <a:latin typeface="+mn-lt"/>
            </a:endParaRPr>
          </a:p>
        </p:txBody>
      </p:sp>
      <p:sp>
        <p:nvSpPr>
          <p:cNvPr id="65" name="AutoShape 38"/>
          <p:cNvSpPr>
            <a:spLocks noChangeArrowheads="1"/>
          </p:cNvSpPr>
          <p:nvPr/>
        </p:nvSpPr>
        <p:spPr bwMode="auto">
          <a:xfrm>
            <a:off x="395288" y="2276475"/>
            <a:ext cx="2592387" cy="1152525"/>
          </a:xfrm>
          <a:prstGeom prst="wedgeRoundRectCallout">
            <a:avLst>
              <a:gd name="adj1" fmla="val 6456"/>
              <a:gd name="adj2" fmla="val 110763"/>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200" dirty="0">
                <a:latin typeface="+mn-lt"/>
              </a:rPr>
              <a:t>For each </a:t>
            </a:r>
          </a:p>
          <a:p>
            <a:pPr algn="ctr"/>
            <a:r>
              <a:rPr lang="en-US" altLang="en-US" sz="2200" dirty="0">
                <a:latin typeface="+mn-lt"/>
              </a:rPr>
              <a:t>abstract light source</a:t>
            </a:r>
          </a:p>
        </p:txBody>
      </p:sp>
      <p:sp>
        <p:nvSpPr>
          <p:cNvPr id="79" name="Cím 1"/>
          <p:cNvSpPr>
            <a:spLocks noGrp="1"/>
          </p:cNvSpPr>
          <p:nvPr>
            <p:ph type="title"/>
          </p:nvPr>
        </p:nvSpPr>
        <p:spPr>
          <a:xfrm>
            <a:off x="457200" y="274638"/>
            <a:ext cx="8229600" cy="1143000"/>
          </a:xfrm>
        </p:spPr>
        <p:txBody>
          <a:bodyPr>
            <a:normAutofit fontScale="90000"/>
          </a:bodyPr>
          <a:lstStyle/>
          <a:p>
            <a:r>
              <a:rPr lang="hu-HU" dirty="0" smtClean="0">
                <a:solidFill>
                  <a:srgbClr val="FF0000"/>
                </a:solidFill>
              </a:rPr>
              <a:t>Local </a:t>
            </a:r>
            <a:r>
              <a:rPr lang="hu-HU" dirty="0" err="1" smtClean="0">
                <a:solidFill>
                  <a:srgbClr val="FF0000"/>
                </a:solidFill>
              </a:rPr>
              <a:t>illumination</a:t>
            </a:r>
            <a:r>
              <a:rPr lang="hu-HU" dirty="0" smtClean="0">
                <a:solidFill>
                  <a:srgbClr val="FF0000"/>
                </a:solidFill>
              </a:rPr>
              <a:t>: </a:t>
            </a:r>
            <a:r>
              <a:rPr lang="hu-HU" dirty="0" err="1" smtClean="0">
                <a:solidFill>
                  <a:srgbClr val="FF0000"/>
                </a:solidFill>
              </a:rPr>
              <a:t>rough</a:t>
            </a:r>
            <a:r>
              <a:rPr lang="hu-HU" dirty="0" smtClean="0">
                <a:solidFill>
                  <a:srgbClr val="FF0000"/>
                </a:solidFill>
              </a:rPr>
              <a:t> </a:t>
            </a:r>
            <a:r>
              <a:rPr lang="hu-HU" dirty="0" err="1" smtClean="0">
                <a:solidFill>
                  <a:srgbClr val="FF0000"/>
                </a:solidFill>
              </a:rPr>
              <a:t>surfaces</a:t>
            </a:r>
            <a:r>
              <a:rPr lang="hu-HU" dirty="0" smtClean="0">
                <a:solidFill>
                  <a:srgbClr val="FF0000"/>
                </a:solidFill>
              </a:rPr>
              <a:t>, </a:t>
            </a:r>
            <a:r>
              <a:rPr lang="hu-HU" dirty="0" err="1" smtClean="0">
                <a:solidFill>
                  <a:srgbClr val="FF0000"/>
                </a:solidFill>
              </a:rPr>
              <a:t>abstract</a:t>
            </a:r>
            <a:r>
              <a:rPr lang="hu-HU" dirty="0" smtClean="0">
                <a:solidFill>
                  <a:srgbClr val="FF0000"/>
                </a:solidFill>
              </a:rPr>
              <a:t> </a:t>
            </a:r>
            <a:r>
              <a:rPr lang="hu-HU" dirty="0" err="1" smtClean="0">
                <a:solidFill>
                  <a:srgbClr val="FF0000"/>
                </a:solidFill>
              </a:rPr>
              <a:t>light</a:t>
            </a:r>
            <a:r>
              <a:rPr lang="hu-HU" dirty="0" smtClean="0">
                <a:solidFill>
                  <a:srgbClr val="FF0000"/>
                </a:solidFill>
              </a:rPr>
              <a:t> </a:t>
            </a:r>
            <a:r>
              <a:rPr lang="hu-HU" dirty="0" err="1" smtClean="0">
                <a:solidFill>
                  <a:srgbClr val="FF0000"/>
                </a:solidFill>
              </a:rPr>
              <a:t>sources</a:t>
            </a:r>
            <a:endParaRPr lang="en-US" dirty="0">
              <a:solidFill>
                <a:srgbClr val="FF0000"/>
              </a:solidFill>
            </a:endParaRPr>
          </a:p>
        </p:txBody>
      </p:sp>
      <p:sp>
        <p:nvSpPr>
          <p:cNvPr id="35" name="Oval 5"/>
          <p:cNvSpPr>
            <a:spLocks noChangeArrowheads="1"/>
          </p:cNvSpPr>
          <p:nvPr/>
        </p:nvSpPr>
        <p:spPr bwMode="auto">
          <a:xfrm>
            <a:off x="6553200" y="2971800"/>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 name="Line 7"/>
          <p:cNvSpPr>
            <a:spLocks noChangeShapeType="1"/>
          </p:cNvSpPr>
          <p:nvPr/>
        </p:nvSpPr>
        <p:spPr bwMode="auto">
          <a:xfrm flipH="1">
            <a:off x="6096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8"/>
          <p:cNvSpPr>
            <a:spLocks noChangeArrowheads="1"/>
          </p:cNvSpPr>
          <p:nvPr/>
        </p:nvSpPr>
        <p:spPr bwMode="auto">
          <a:xfrm>
            <a:off x="5410200"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 name="Line 9"/>
          <p:cNvSpPr>
            <a:spLocks noChangeShapeType="1"/>
          </p:cNvSpPr>
          <p:nvPr/>
        </p:nvSpPr>
        <p:spPr bwMode="auto">
          <a:xfrm>
            <a:off x="5795963" y="3141663"/>
            <a:ext cx="242887" cy="55245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10"/>
          <p:cNvSpPr>
            <a:spLocks noChangeShapeType="1"/>
          </p:cNvSpPr>
          <p:nvPr/>
        </p:nvSpPr>
        <p:spPr bwMode="auto">
          <a:xfrm flipH="1" flipV="1">
            <a:off x="4114800" y="3276600"/>
            <a:ext cx="1970088" cy="439738"/>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11"/>
          <p:cNvSpPr>
            <a:spLocks noChangeShapeType="1"/>
          </p:cNvSpPr>
          <p:nvPr/>
        </p:nvSpPr>
        <p:spPr bwMode="auto">
          <a:xfrm>
            <a:off x="4587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2"/>
          <p:cNvSpPr>
            <a:spLocks noChangeShapeType="1"/>
          </p:cNvSpPr>
          <p:nvPr/>
        </p:nvSpPr>
        <p:spPr bwMode="auto">
          <a:xfrm>
            <a:off x="4491038"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13"/>
          <p:cNvSpPr>
            <a:spLocks noChangeShapeType="1"/>
          </p:cNvSpPr>
          <p:nvPr/>
        </p:nvSpPr>
        <p:spPr bwMode="auto">
          <a:xfrm>
            <a:off x="4491038"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43" name="Text Box 14"/>
          <p:cNvSpPr txBox="1">
            <a:spLocks noChangeArrowheads="1"/>
          </p:cNvSpPr>
          <p:nvPr/>
        </p:nvSpPr>
        <p:spPr bwMode="auto">
          <a:xfrm>
            <a:off x="4191000"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44" name="Object 25"/>
          <p:cNvGraphicFramePr>
            <a:graphicFrameLocks noChangeAspect="1"/>
          </p:cNvGraphicFramePr>
          <p:nvPr/>
        </p:nvGraphicFramePr>
        <p:xfrm>
          <a:off x="7620000" y="1828800"/>
          <a:ext cx="733425" cy="1092200"/>
        </p:xfrm>
        <a:graphic>
          <a:graphicData uri="http://schemas.openxmlformats.org/presentationml/2006/ole">
            <mc:AlternateContent xmlns:mc="http://schemas.openxmlformats.org/markup-compatibility/2006">
              <mc:Choice xmlns:v="urn:schemas-microsoft-com:vml" Requires="v">
                <p:oleObj spid="_x0000_s2245" name="Klip" r:id="rId4" imgW="2478088" imgH="4460875" progId="">
                  <p:embed/>
                </p:oleObj>
              </mc:Choice>
              <mc:Fallback>
                <p:oleObj name="Klip" r:id="rId4" imgW="2478088" imgH="4460875" progId="">
                  <p:embed/>
                  <p:pic>
                    <p:nvPicPr>
                      <p:cNvPr id="2051"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45" name="Rectangle 26"/>
              <p:cNvSpPr>
                <a:spLocks noChangeArrowheads="1"/>
              </p:cNvSpPr>
              <p:nvPr/>
            </p:nvSpPr>
            <p:spPr bwMode="auto">
              <a:xfrm>
                <a:off x="107504" y="4076700"/>
                <a:ext cx="9036496"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smtClean="0">
                          <a:latin typeface="Cambria Math"/>
                        </a:rPr>
                        <m:t>𝐿</m:t>
                      </m:r>
                      <m:r>
                        <a:rPr lang="hu-HU" altLang="en-US" sz="3200" i="1" baseline="-25000" dirty="0">
                          <a:latin typeface="Cambria Math"/>
                        </a:rPr>
                        <m:t> </m:t>
                      </m:r>
                      <m:r>
                        <a:rPr lang="hu-HU" altLang="en-US" sz="3200" i="1" dirty="0">
                          <a:latin typeface="Cambria Math"/>
                        </a:rPr>
                        <m:t>(</m:t>
                      </m:r>
                      <m:r>
                        <a:rPr lang="en-GB" altLang="en-US" sz="3200" b="1" i="1" dirty="0" smtClean="0">
                          <a:solidFill>
                            <a:schemeClr val="hlink"/>
                          </a:solidFill>
                          <a:latin typeface="Cambria Math"/>
                        </a:rPr>
                        <m:t>𝑽</m:t>
                      </m:r>
                      <m:r>
                        <a:rPr lang="hu-HU" altLang="en-US" sz="3200" i="1" dirty="0" smtClean="0">
                          <a:latin typeface="Cambria Math"/>
                        </a:rPr>
                        <m:t>)</m:t>
                      </m:r>
                      <m:r>
                        <a:rPr lang="hu-HU" altLang="en-US" sz="3200" i="1" dirty="0" smtClean="0">
                          <a:latin typeface="Cambria Math"/>
                          <a:ea typeface="Cambria Math"/>
                        </a:rPr>
                        <m:t>≈</m:t>
                      </m:r>
                      <m:nary>
                        <m:naryPr>
                          <m:chr m:val="∑"/>
                          <m:limLoc m:val="subSup"/>
                          <m:supHide m:val="on"/>
                          <m:ctrlPr>
                            <a:rPr lang="hu-HU" altLang="en-US" sz="3200" i="1" dirty="0" smtClean="0">
                              <a:latin typeface="Cambria Math" panose="02040503050406030204" pitchFamily="18" charset="0"/>
                              <a:ea typeface="Cambria Math"/>
                            </a:rPr>
                          </m:ctrlPr>
                        </m:naryPr>
                        <m:sub>
                          <m:r>
                            <m:rPr>
                              <m:brk m:alnAt="9"/>
                            </m:rPr>
                            <a:rPr lang="hu-HU" altLang="en-US" sz="3200" b="0" i="1" dirty="0" smtClean="0">
                              <a:latin typeface="Cambria Math"/>
                              <a:ea typeface="Cambria Math"/>
                            </a:rPr>
                            <m:t>𝑙</m:t>
                          </m:r>
                        </m:sub>
                        <m:sup/>
                        <m:e>
                          <m:sSubSup>
                            <m:sSubSupPr>
                              <m:ctrlPr>
                                <a:rPr lang="hu-HU" altLang="en-US" sz="3200" i="1" dirty="0" smtClean="0">
                                  <a:latin typeface="Cambria Math" panose="02040503050406030204" pitchFamily="18" charset="0"/>
                                  <a:ea typeface="Cambria Math"/>
                                </a:rPr>
                              </m:ctrlPr>
                            </m:sSubSupPr>
                            <m:e>
                              <m:r>
                                <a:rPr lang="hu-HU" altLang="en-US" sz="3200" i="1" dirty="0">
                                  <a:latin typeface="Cambria Math"/>
                                </a:rPr>
                                <m:t>𝐿</m:t>
                              </m:r>
                              <m:r>
                                <a:rPr lang="hu-HU" altLang="en-US" sz="3200" i="1" baseline="30000" dirty="0" err="1">
                                  <a:latin typeface="Cambria Math"/>
                                  <a:sym typeface="Symbol" pitchFamily="18" charset="2"/>
                                </a:rPr>
                                <m:t>𝑖</m:t>
                              </m:r>
                              <m:r>
                                <a:rPr lang="hu-HU" altLang="en-US" sz="3200" i="1" baseline="30000" dirty="0">
                                  <a:latin typeface="Cambria Math"/>
                                  <a:sym typeface="Symbol" pitchFamily="18" charset="2"/>
                                </a:rPr>
                                <m:t>𝑛</m:t>
                              </m:r>
                            </m:e>
                            <m:sub>
                              <m:r>
                                <a:rPr lang="hu-HU" altLang="en-US" sz="3200" b="0" i="1" dirty="0" smtClean="0">
                                  <a:latin typeface="Cambria Math"/>
                                  <a:ea typeface="Cambria Math"/>
                                </a:rPr>
                                <m:t>𝑙</m:t>
                              </m:r>
                            </m:sub>
                            <m:sup/>
                          </m:sSubSup>
                          <m:r>
                            <a:rPr lang="en-GB" altLang="en-US" sz="3200" i="1" dirty="0" smtClean="0">
                              <a:latin typeface="Cambria Math"/>
                            </a:rPr>
                            <m:t>∗</m:t>
                          </m:r>
                          <m:r>
                            <a:rPr lang="en-GB" altLang="en-US" sz="3200" i="1" dirty="0">
                              <a:latin typeface="Cambria Math"/>
                            </a:rPr>
                            <m:t>{</m:t>
                          </m:r>
                          <m:r>
                            <a:rPr lang="en-GB" altLang="en-US" sz="3200" i="1" dirty="0" err="1">
                              <a:latin typeface="Cambria Math"/>
                            </a:rPr>
                            <m:t>𝑘</m:t>
                          </m:r>
                          <m:r>
                            <a:rPr lang="en-GB" altLang="en-US" sz="3200" i="1" baseline="-25000" dirty="0" err="1">
                              <a:latin typeface="Cambria Math"/>
                            </a:rPr>
                            <m:t>𝑑</m:t>
                          </m:r>
                          <m:r>
                            <a:rPr lang="hu-HU" altLang="en-US" sz="3200" i="1" dirty="0">
                              <a:latin typeface="Cambria Math"/>
                              <a:sym typeface="Symbol" pitchFamily="18" charset="2"/>
                            </a:rPr>
                            <m:t></m:t>
                          </m:r>
                          <m:sSup>
                            <m:sSupPr>
                              <m:ctrlPr>
                                <a:rPr lang="hu-HU" altLang="en-US" sz="3200" i="1" dirty="0" smtClean="0">
                                  <a:latin typeface="Cambria Math" panose="02040503050406030204" pitchFamily="18" charset="0"/>
                                  <a:sym typeface="Symbol" pitchFamily="18" charset="2"/>
                                </a:rPr>
                              </m:ctrlPr>
                            </m:sSupPr>
                            <m:e>
                              <m:r>
                                <a:rPr lang="hu-HU" altLang="en-US" sz="3200" i="1" dirty="0">
                                  <a:latin typeface="Cambria Math"/>
                                </a:rPr>
                                <m:t>(</m:t>
                              </m:r>
                              <m:r>
                                <a:rPr lang="en-GB" altLang="en-US" sz="3200" b="1" i="1" dirty="0">
                                  <a:solidFill>
                                    <a:schemeClr val="accent2"/>
                                  </a:solidFill>
                                  <a:latin typeface="Cambria Math"/>
                                </a:rPr>
                                <m:t>𝑳</m:t>
                              </m:r>
                              <m:r>
                                <a:rPr lang="hu-HU" altLang="en-US" sz="3200" i="1" baseline="-25000" dirty="0">
                                  <a:solidFill>
                                    <a:schemeClr val="accent2"/>
                                  </a:solidFill>
                                  <a:latin typeface="Cambria Math"/>
                                </a:rPr>
                                <m:t>𝑙</m:t>
                              </m:r>
                              <m:r>
                                <a:rPr lang="hu-HU" altLang="en-US" sz="3200" i="1" baseline="-25000" dirty="0">
                                  <a:latin typeface="Cambria Math"/>
                                  <a:sym typeface="Symbol" pitchFamily="18" charset="2"/>
                                </a:rPr>
                                <m:t> </m:t>
                              </m:r>
                              <m:r>
                                <a:rPr lang="hu-HU" altLang="en-US" sz="3200" i="1" dirty="0">
                                  <a:latin typeface="Cambria Math"/>
                                  <a:sym typeface="Symbol" pitchFamily="18" charset="2"/>
                                </a:rPr>
                                <m:t></m:t>
                              </m:r>
                              <m:r>
                                <a:rPr lang="hu-HU" altLang="en-US" sz="3200" b="1" i="1" dirty="0">
                                  <a:solidFill>
                                    <a:srgbClr val="18E63A"/>
                                  </a:solidFill>
                                  <a:latin typeface="Cambria Math"/>
                                </a:rPr>
                                <m:t>𝑵</m:t>
                              </m:r>
                              <m:r>
                                <a:rPr lang="hu-HU" altLang="en-US" sz="3200" i="1" dirty="0">
                                  <a:latin typeface="Cambria Math"/>
                                </a:rPr>
                                <m:t>)</m:t>
                              </m:r>
                            </m:e>
                            <m:sup>
                              <m:r>
                                <a:rPr lang="hu-HU" altLang="en-US" sz="3200" b="0" i="1" dirty="0" smtClean="0">
                                  <a:latin typeface="Cambria Math"/>
                                  <a:sym typeface="Symbol" pitchFamily="18" charset="2"/>
                                </a:rPr>
                                <m:t>+</m:t>
                              </m:r>
                            </m:sup>
                          </m:sSup>
                          <m:r>
                            <a:rPr lang="en-GB" altLang="en-US" sz="3200" i="1" dirty="0">
                              <a:latin typeface="Cambria Math"/>
                            </a:rPr>
                            <m:t>+</m:t>
                          </m:r>
                          <m:r>
                            <a:rPr lang="en-GB" altLang="en-US" sz="3200" i="1" dirty="0" err="1">
                              <a:latin typeface="Cambria Math"/>
                            </a:rPr>
                            <m:t>𝑘</m:t>
                          </m:r>
                          <m:r>
                            <a:rPr lang="en-GB" altLang="en-US" sz="3200" i="1" baseline="-25000" dirty="0" err="1">
                              <a:latin typeface="Cambria Math"/>
                            </a:rPr>
                            <m:t>𝑠</m:t>
                          </m:r>
                          <m:r>
                            <a:rPr lang="en-GB" altLang="en-US" sz="3200" i="1" baseline="-25000" dirty="0">
                              <a:latin typeface="Cambria Math"/>
                            </a:rPr>
                            <m:t> </m:t>
                          </m:r>
                          <m:r>
                            <a:rPr lang="hu-HU" altLang="en-US" sz="3200" i="1" dirty="0">
                              <a:latin typeface="Cambria Math"/>
                              <a:sym typeface="Symbol" pitchFamily="18" charset="2"/>
                            </a:rPr>
                            <m:t></m:t>
                          </m:r>
                          <m:r>
                            <a:rPr lang="en-GB" altLang="en-US" sz="3200" i="1" dirty="0">
                              <a:latin typeface="Cambria Math"/>
                            </a:rPr>
                            <m:t>(</m:t>
                          </m:r>
                          <m:sSup>
                            <m:sSupPr>
                              <m:ctrlPr>
                                <a:rPr lang="en-GB" altLang="en-US" sz="3200" i="1" dirty="0" smtClean="0">
                                  <a:latin typeface="Cambria Math" panose="02040503050406030204" pitchFamily="18" charset="0"/>
                                </a:rPr>
                              </m:ctrlPr>
                            </m:sSupPr>
                            <m:e>
                              <m:r>
                                <a:rPr lang="hu-HU" altLang="en-US" sz="3200" i="1" dirty="0">
                                  <a:latin typeface="Cambria Math"/>
                                </a:rPr>
                                <m:t>(</m:t>
                              </m:r>
                              <m:r>
                                <a:rPr lang="en-GB" altLang="en-US" sz="3200" b="1" i="1" dirty="0">
                                  <a:solidFill>
                                    <a:schemeClr val="tx2"/>
                                  </a:solidFill>
                                  <a:latin typeface="Cambria Math"/>
                                </a:rPr>
                                <m:t>𝑯</m:t>
                              </m:r>
                              <m:r>
                                <a:rPr lang="hu-HU" altLang="en-US" sz="3200" i="1" baseline="-25000" dirty="0">
                                  <a:solidFill>
                                    <a:schemeClr val="tx2"/>
                                  </a:solidFill>
                                  <a:latin typeface="Cambria Math"/>
                                </a:rPr>
                                <m:t>𝑙</m:t>
                              </m:r>
                              <m:r>
                                <a:rPr lang="hu-HU" altLang="en-US" sz="3200" i="1" dirty="0">
                                  <a:latin typeface="Cambria Math"/>
                                  <a:sym typeface="Symbol" pitchFamily="18" charset="2"/>
                                </a:rPr>
                                <m:t></m:t>
                              </m:r>
                              <m:r>
                                <a:rPr lang="hu-HU" altLang="en-US" sz="3200" b="1" i="1" dirty="0">
                                  <a:solidFill>
                                    <a:srgbClr val="18E63A"/>
                                  </a:solidFill>
                                  <a:latin typeface="Cambria Math"/>
                                </a:rPr>
                                <m:t>𝑵</m:t>
                              </m:r>
                              <m:r>
                                <a:rPr lang="hu-HU" altLang="en-US" sz="3200" i="1" dirty="0">
                                  <a:latin typeface="Cambria Math"/>
                                </a:rPr>
                                <m:t>)</m:t>
                              </m:r>
                            </m:e>
                            <m:sup>
                              <m:r>
                                <a:rPr lang="hu-HU" altLang="en-US" sz="3200" b="0" i="1" dirty="0" smtClean="0">
                                  <a:latin typeface="Cambria Math"/>
                                </a:rPr>
                                <m:t>+</m:t>
                              </m:r>
                            </m:sup>
                          </m:sSup>
                          <m:r>
                            <a:rPr lang="hu-HU" altLang="en-US" sz="3200" i="1" dirty="0">
                              <a:latin typeface="Cambria Math"/>
                            </a:rPr>
                            <m:t>)</m:t>
                          </m:r>
                          <m:r>
                            <a:rPr lang="en-GB" altLang="en-US" sz="3200" i="1" baseline="30000" dirty="0">
                              <a:latin typeface="Cambria Math"/>
                            </a:rPr>
                            <m:t>𝑠h𝑖𝑛𝑒</m:t>
                          </m:r>
                          <m:r>
                            <a:rPr lang="en-GB" altLang="en-US" sz="3200" i="1" dirty="0">
                              <a:latin typeface="Cambria Math"/>
                            </a:rPr>
                            <m:t>}</m:t>
                          </m:r>
                          <m:r>
                            <m:rPr>
                              <m:nor/>
                            </m:rPr>
                            <a:rPr lang="hu-HU" altLang="en-US" sz="3200" dirty="0"/>
                            <m:t> </m:t>
                          </m:r>
                        </m:e>
                      </m:nary>
                    </m:oMath>
                  </m:oMathPara>
                </a14:m>
                <a:endParaRPr lang="hu-HU" altLang="en-US" sz="3200" dirty="0"/>
              </a:p>
            </p:txBody>
          </p:sp>
        </mc:Choice>
        <mc:Fallback>
          <p:sp>
            <p:nvSpPr>
              <p:cNvPr id="45" name="Rectangle 26"/>
              <p:cNvSpPr>
                <a:spLocks noRot="1" noChangeAspect="1" noMove="1" noResize="1" noEditPoints="1" noAdjustHandles="1" noChangeArrowheads="1" noChangeShapeType="1" noTextEdit="1"/>
              </p:cNvSpPr>
              <p:nvPr/>
            </p:nvSpPr>
            <p:spPr bwMode="auto">
              <a:xfrm>
                <a:off x="107504" y="4076700"/>
                <a:ext cx="9036496" cy="10027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6" name="Rectangle 30"/>
              <p:cNvSpPr>
                <a:spLocks noChangeArrowheads="1"/>
              </p:cNvSpPr>
              <p:nvPr/>
            </p:nvSpPr>
            <p:spPr bwMode="auto">
              <a:xfrm>
                <a:off x="5580063" y="2684463"/>
                <a:ext cx="48455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accent2"/>
                          </a:solidFill>
                          <a:latin typeface="Cambria Math"/>
                        </a:rPr>
                        <m:t>𝑳</m:t>
                      </m:r>
                      <m:r>
                        <a:rPr lang="hu-HU" altLang="en-US" i="1" baseline="-25000" dirty="0">
                          <a:solidFill>
                            <a:schemeClr val="accent2"/>
                          </a:solidFill>
                          <a:latin typeface="Cambria Math"/>
                        </a:rPr>
                        <m:t>𝑙</m:t>
                      </m:r>
                    </m:oMath>
                  </m:oMathPara>
                </a14:m>
                <a:endParaRPr lang="hu-HU" altLang="en-US" i="1" baseline="-25000" dirty="0">
                  <a:solidFill>
                    <a:schemeClr val="accent2"/>
                  </a:solidFill>
                </a:endParaRPr>
              </a:p>
            </p:txBody>
          </p:sp>
        </mc:Choice>
        <mc:Fallback>
          <p:sp>
            <p:nvSpPr>
              <p:cNvPr id="46" name="Rectangle 30"/>
              <p:cNvSpPr>
                <a:spLocks noRot="1" noChangeAspect="1" noMove="1" noResize="1" noEditPoints="1" noAdjustHandles="1" noChangeArrowheads="1" noChangeShapeType="1" noTextEdit="1"/>
              </p:cNvSpPr>
              <p:nvPr/>
            </p:nvSpPr>
            <p:spPr bwMode="auto">
              <a:xfrm>
                <a:off x="5580063" y="2684463"/>
                <a:ext cx="484556" cy="453137"/>
              </a:xfrm>
              <a:prstGeom prst="rect">
                <a:avLst/>
              </a:prstGeom>
              <a:blipFill>
                <a:blip r:embed="rId7"/>
                <a:stretch>
                  <a:fillRect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0" name="Rectangle 31"/>
              <p:cNvSpPr>
                <a:spLocks noChangeArrowheads="1"/>
              </p:cNvSpPr>
              <p:nvPr/>
            </p:nvSpPr>
            <p:spPr bwMode="auto">
              <a:xfrm>
                <a:off x="4716463" y="3500438"/>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smtClean="0">
                          <a:solidFill>
                            <a:schemeClr val="hlink"/>
                          </a:solidFill>
                          <a:latin typeface="Cambria Math"/>
                        </a:rPr>
                        <m:t>𝑽</m:t>
                      </m:r>
                    </m:oMath>
                  </m:oMathPara>
                </a14:m>
                <a:endParaRPr lang="hu-HU" altLang="en-US" b="1" dirty="0">
                  <a:solidFill>
                    <a:schemeClr val="hlink"/>
                  </a:solidFill>
                </a:endParaRPr>
              </a:p>
            </p:txBody>
          </p:sp>
        </mc:Choice>
        <mc:Fallback>
          <p:sp>
            <p:nvSpPr>
              <p:cNvPr id="80" name="Rectangle 31"/>
              <p:cNvSpPr>
                <a:spLocks noRot="1" noChangeAspect="1" noMove="1" noResize="1" noEditPoints="1" noAdjustHandles="1" noChangeArrowheads="1" noChangeShapeType="1" noTextEdit="1"/>
              </p:cNvSpPr>
              <p:nvPr/>
            </p:nvSpPr>
            <p:spPr bwMode="auto">
              <a:xfrm>
                <a:off x="4716463" y="3500438"/>
                <a:ext cx="461985"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1" name="Rectangle 32"/>
              <p:cNvSpPr>
                <a:spLocks noChangeArrowheads="1"/>
              </p:cNvSpPr>
              <p:nvPr/>
            </p:nvSpPr>
            <p:spPr bwMode="auto">
              <a:xfrm>
                <a:off x="6084888" y="2997200"/>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solidFill>
                            <a:srgbClr val="18E63A"/>
                          </a:solidFill>
                          <a:latin typeface="Cambria Math"/>
                        </a:rPr>
                        <m:t>𝑵</m:t>
                      </m:r>
                    </m:oMath>
                  </m:oMathPara>
                </a14:m>
                <a:endParaRPr lang="hu-HU" altLang="en-US" b="1" dirty="0">
                  <a:solidFill>
                    <a:srgbClr val="18E63A"/>
                  </a:solidFill>
                </a:endParaRPr>
              </a:p>
            </p:txBody>
          </p:sp>
        </mc:Choice>
        <mc:Fallback>
          <p:sp>
            <p:nvSpPr>
              <p:cNvPr id="81" name="Rectangle 32"/>
              <p:cNvSpPr>
                <a:spLocks noRot="1" noChangeAspect="1" noMove="1" noResize="1" noEditPoints="1" noAdjustHandles="1" noChangeArrowheads="1" noChangeShapeType="1" noTextEdit="1"/>
              </p:cNvSpPr>
              <p:nvPr/>
            </p:nvSpPr>
            <p:spPr bwMode="auto">
              <a:xfrm>
                <a:off x="6084888" y="2997200"/>
                <a:ext cx="495649"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2" name="Line 33"/>
          <p:cNvSpPr>
            <a:spLocks noChangeShapeType="1"/>
          </p:cNvSpPr>
          <p:nvPr/>
        </p:nvSpPr>
        <p:spPr bwMode="auto">
          <a:xfrm flipV="1">
            <a:off x="6084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 name="Line 34"/>
          <p:cNvSpPr>
            <a:spLocks noChangeShapeType="1"/>
          </p:cNvSpPr>
          <p:nvPr/>
        </p:nvSpPr>
        <p:spPr bwMode="auto">
          <a:xfrm flipH="1" flipV="1">
            <a:off x="5508625" y="3284538"/>
            <a:ext cx="530225" cy="417512"/>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84" name="Rectangle 35"/>
              <p:cNvSpPr>
                <a:spLocks noChangeArrowheads="1"/>
              </p:cNvSpPr>
              <p:nvPr/>
            </p:nvSpPr>
            <p:spPr bwMode="auto">
              <a:xfrm>
                <a:off x="5030788" y="2997200"/>
                <a:ext cx="55188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tx2"/>
                          </a:solidFill>
                          <a:latin typeface="Cambria Math"/>
                        </a:rPr>
                        <m:t>𝑯</m:t>
                      </m:r>
                      <m:r>
                        <a:rPr lang="hu-HU" altLang="en-US" i="1" baseline="-25000" dirty="0">
                          <a:solidFill>
                            <a:schemeClr val="tx2"/>
                          </a:solidFill>
                          <a:latin typeface="Cambria Math"/>
                        </a:rPr>
                        <m:t>𝑙</m:t>
                      </m:r>
                    </m:oMath>
                  </m:oMathPara>
                </a14:m>
                <a:endParaRPr lang="hu-HU" altLang="en-US" i="1" baseline="-25000" dirty="0">
                  <a:solidFill>
                    <a:schemeClr val="tx2">
                      <a:lumMod val="50000"/>
                    </a:schemeClr>
                  </a:solidFill>
                </a:endParaRPr>
              </a:p>
            </p:txBody>
          </p:sp>
        </mc:Choice>
        <mc:Fallback>
          <p:sp>
            <p:nvSpPr>
              <p:cNvPr id="84" name="Rectangle 35"/>
              <p:cNvSpPr>
                <a:spLocks noRot="1" noChangeAspect="1" noMove="1" noResize="1" noEditPoints="1" noAdjustHandles="1" noChangeArrowheads="1" noChangeShapeType="1" noTextEdit="1"/>
              </p:cNvSpPr>
              <p:nvPr/>
            </p:nvSpPr>
            <p:spPr bwMode="auto">
              <a:xfrm>
                <a:off x="5030788" y="2997200"/>
                <a:ext cx="551882" cy="453137"/>
              </a:xfrm>
              <a:prstGeom prst="rect">
                <a:avLst/>
              </a:prstGeom>
              <a:blipFill>
                <a:blip r:embed="rId10"/>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86" name="Csoportba foglalás 135"/>
          <p:cNvGrpSpPr>
            <a:grpSpLocks/>
          </p:cNvGrpSpPr>
          <p:nvPr/>
        </p:nvGrpSpPr>
        <p:grpSpPr bwMode="auto">
          <a:xfrm>
            <a:off x="3281362" y="2813050"/>
            <a:ext cx="833438" cy="820737"/>
            <a:chOff x="4933950" y="1860550"/>
            <a:chExt cx="833438" cy="820738"/>
          </a:xfrm>
        </p:grpSpPr>
        <p:sp>
          <p:nvSpPr>
            <p:cNvPr id="87"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0"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1"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97" name="Objektum 96"/>
          <p:cNvGraphicFramePr>
            <a:graphicFrameLocks noChangeAspect="1"/>
          </p:cNvGraphicFramePr>
          <p:nvPr>
            <p:extLst>
              <p:ext uri="{D42A27DB-BD31-4B8C-83A1-F6EECF244321}">
                <p14:modId xmlns:p14="http://schemas.microsoft.com/office/powerpoint/2010/main" val="2780461693"/>
              </p:ext>
            </p:extLst>
          </p:nvPr>
        </p:nvGraphicFramePr>
        <p:xfrm>
          <a:off x="4991100" y="1773238"/>
          <a:ext cx="733425" cy="1092200"/>
        </p:xfrm>
        <a:graphic>
          <a:graphicData uri="http://schemas.openxmlformats.org/presentationml/2006/ole">
            <mc:AlternateContent xmlns:mc="http://schemas.openxmlformats.org/markup-compatibility/2006">
              <mc:Choice xmlns:v="urn:schemas-microsoft-com:vml" Requires="v">
                <p:oleObj spid="_x0000_s2246" name="Klip" r:id="rId11" imgW="2478088" imgH="4460875" progId="">
                  <p:embed/>
                </p:oleObj>
              </mc:Choice>
              <mc:Fallback>
                <p:oleObj name="Klip" r:id="rId11" imgW="2478088" imgH="4460875" progId="">
                  <p:embed/>
                  <p:pic>
                    <p:nvPicPr>
                      <p:cNvPr id="2" name="Objektum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1773238"/>
                        <a:ext cx="7334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80975" y="170237"/>
            <a:ext cx="7772400" cy="1143000"/>
          </a:xfrm>
        </p:spPr>
        <p:txBody>
          <a:bodyPr/>
          <a:lstStyle/>
          <a:p>
            <a:pPr>
              <a:defRPr/>
            </a:pPr>
            <a:r>
              <a:rPr lang="hu-HU" dirty="0" err="1" smtClean="0">
                <a:solidFill>
                  <a:srgbClr val="FF0000"/>
                </a:solidFill>
              </a:rPr>
              <a:t>Ambient</a:t>
            </a:r>
            <a:r>
              <a:rPr lang="hu-HU" dirty="0" smtClean="0">
                <a:solidFill>
                  <a:srgbClr val="FF0000"/>
                </a:solidFill>
              </a:rPr>
              <a:t> </a:t>
            </a:r>
            <a:r>
              <a:rPr lang="hu-HU" dirty="0" err="1" smtClean="0">
                <a:solidFill>
                  <a:srgbClr val="FF0000"/>
                </a:solidFill>
              </a:rPr>
              <a:t>term</a:t>
            </a:r>
            <a:endParaRPr lang="hu-HU" dirty="0" smtClean="0">
              <a:solidFill>
                <a:srgbClr val="FF0000"/>
              </a:solidFill>
            </a:endParaRPr>
          </a:p>
        </p:txBody>
      </p:sp>
      <p:pic>
        <p:nvPicPr>
          <p:cNvPr id="22531" name="Picture 3" descr="locillum"/>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52400" y="177323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locillumamb"/>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067175" y="177323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107950" y="1268413"/>
            <a:ext cx="2383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Local </a:t>
            </a:r>
            <a:r>
              <a:rPr lang="hu-HU" altLang="en-US" dirty="0" err="1" smtClean="0">
                <a:latin typeface="+mn-lt"/>
              </a:rPr>
              <a:t>illumination</a:t>
            </a:r>
            <a:endParaRPr lang="hu-HU" altLang="en-US" dirty="0">
              <a:latin typeface="+mn-lt"/>
            </a:endParaRPr>
          </a:p>
        </p:txBody>
      </p:sp>
      <p:sp>
        <p:nvSpPr>
          <p:cNvPr id="22535" name="Text Box 8"/>
          <p:cNvSpPr txBox="1">
            <a:spLocks noChangeArrowheads="1"/>
          </p:cNvSpPr>
          <p:nvPr/>
        </p:nvSpPr>
        <p:spPr bwMode="auto">
          <a:xfrm>
            <a:off x="4067175" y="1341438"/>
            <a:ext cx="2122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 </a:t>
            </a:r>
            <a:r>
              <a:rPr lang="hu-HU" altLang="en-US" dirty="0" err="1" smtClean="0">
                <a:latin typeface="+mn-lt"/>
              </a:rPr>
              <a:t>ambient</a:t>
            </a:r>
            <a:r>
              <a:rPr lang="hu-HU" altLang="en-US" dirty="0" smtClean="0">
                <a:latin typeface="+mn-lt"/>
              </a:rPr>
              <a:t> </a:t>
            </a:r>
            <a:r>
              <a:rPr lang="hu-HU" altLang="en-US" dirty="0" err="1" smtClean="0">
                <a:latin typeface="+mn-lt"/>
              </a:rPr>
              <a:t>term</a:t>
            </a:r>
            <a:endParaRPr lang="hu-HU" altLang="en-US" dirty="0">
              <a:latin typeface="+mn-lt"/>
            </a:endParaRPr>
          </a:p>
        </p:txBody>
      </p:sp>
      <p:pic>
        <p:nvPicPr>
          <p:cNvPr id="22536" name="Picture 10" descr="spierfr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0"/>
            <a:ext cx="2700337"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1"/>
          <p:cNvSpPr txBox="1">
            <a:spLocks noChangeArrowheads="1"/>
          </p:cNvSpPr>
          <p:nvPr/>
        </p:nvSpPr>
        <p:spPr bwMode="auto">
          <a:xfrm>
            <a:off x="6516688" y="0"/>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olidFill>
                  <a:schemeClr val="bg1"/>
                </a:solidFill>
              </a:rPr>
              <a:t>GI</a:t>
            </a:r>
          </a:p>
        </p:txBody>
      </p:sp>
      <mc:AlternateContent xmlns:mc="http://schemas.openxmlformats.org/markup-compatibility/2006">
        <mc:Choice xmlns:a14="http://schemas.microsoft.com/office/drawing/2010/main" Requires="a14">
          <p:sp>
            <p:nvSpPr>
              <p:cNvPr id="16" name="Rectangle 13"/>
              <p:cNvSpPr>
                <a:spLocks noChangeArrowheads="1"/>
              </p:cNvSpPr>
              <p:nvPr/>
            </p:nvSpPr>
            <p:spPr bwMode="auto">
              <a:xfrm>
                <a:off x="159296" y="5734050"/>
                <a:ext cx="8636339"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smtClean="0">
                          <a:solidFill>
                            <a:schemeClr val="tx1"/>
                          </a:solidFill>
                          <a:latin typeface="Cambria Math"/>
                        </a:rPr>
                        <m:t>𝐿</m:t>
                      </m:r>
                      <m:r>
                        <a:rPr lang="hu-HU" altLang="en-US" sz="3200" i="1" baseline="-25000" dirty="0">
                          <a:solidFill>
                            <a:schemeClr val="tx1"/>
                          </a:solidFill>
                          <a:latin typeface="Cambria Math"/>
                        </a:rPr>
                        <m:t> </m:t>
                      </m:r>
                      <m:r>
                        <a:rPr lang="hu-HU" altLang="en-US" sz="3200" i="1" dirty="0">
                          <a:solidFill>
                            <a:schemeClr val="tx1"/>
                          </a:solidFill>
                          <a:latin typeface="Cambria Math"/>
                        </a:rPr>
                        <m:t>(</m:t>
                      </m:r>
                      <m:r>
                        <a:rPr lang="en-GB" altLang="en-US" sz="3200" b="1" i="1" dirty="0">
                          <a:solidFill>
                            <a:schemeClr val="tx1"/>
                          </a:solidFill>
                          <a:latin typeface="Cambria Math"/>
                        </a:rPr>
                        <m:t>𝑽</m:t>
                      </m:r>
                      <m:r>
                        <a:rPr lang="hu-HU" altLang="en-US" sz="3200" i="1" dirty="0">
                          <a:solidFill>
                            <a:schemeClr val="tx1"/>
                          </a:solidFill>
                          <a:latin typeface="Cambria Math"/>
                        </a:rPr>
                        <m:t>) </m:t>
                      </m:r>
                      <m:r>
                        <a:rPr lang="hu-HU" altLang="en-US" sz="3200" i="1" dirty="0">
                          <a:solidFill>
                            <a:schemeClr val="tx1"/>
                          </a:solidFill>
                          <a:latin typeface="Cambria Math"/>
                          <a:sym typeface="Symbol" pitchFamily="18" charset="2"/>
                        </a:rPr>
                        <m:t></m:t>
                      </m:r>
                      <m:nary>
                        <m:naryPr>
                          <m:chr m:val="∑"/>
                          <m:limLoc m:val="subSup"/>
                          <m:supHide m:val="on"/>
                          <m:ctrlPr>
                            <a:rPr lang="hu-HU" altLang="en-US" sz="3200" i="1" dirty="0">
                              <a:solidFill>
                                <a:schemeClr val="tx1"/>
                              </a:solidFill>
                              <a:latin typeface="Cambria Math" panose="02040503050406030204" pitchFamily="18" charset="0"/>
                              <a:ea typeface="Cambria Math"/>
                            </a:rPr>
                          </m:ctrlPr>
                        </m:naryPr>
                        <m:sub>
                          <m:r>
                            <m:rPr>
                              <m:brk m:alnAt="9"/>
                            </m:rPr>
                            <a:rPr lang="hu-HU" altLang="en-US" sz="3200" i="1" dirty="0">
                              <a:solidFill>
                                <a:schemeClr val="tx1"/>
                              </a:solidFill>
                              <a:latin typeface="Cambria Math"/>
                              <a:ea typeface="Cambria Math"/>
                            </a:rPr>
                            <m:t>𝑙</m:t>
                          </m:r>
                        </m:sub>
                        <m:sup/>
                        <m:e>
                          <m:sSubSup>
                            <m:sSubSupPr>
                              <m:ctrlPr>
                                <a:rPr lang="hu-HU" altLang="en-US" sz="3200" i="1" dirty="0">
                                  <a:solidFill>
                                    <a:schemeClr val="tx1"/>
                                  </a:solidFill>
                                  <a:latin typeface="Cambria Math" panose="02040503050406030204" pitchFamily="18" charset="0"/>
                                  <a:ea typeface="Cambria Math"/>
                                </a:rPr>
                              </m:ctrlPr>
                            </m:sSubSupPr>
                            <m:e>
                              <m:r>
                                <a:rPr lang="hu-HU" altLang="en-US" sz="3200" i="1" dirty="0">
                                  <a:solidFill>
                                    <a:schemeClr val="tx1"/>
                                  </a:solidFill>
                                  <a:latin typeface="Cambria Math"/>
                                </a:rPr>
                                <m:t>𝐿</m:t>
                              </m:r>
                              <m:r>
                                <a:rPr lang="hu-HU" altLang="en-US" sz="3200" i="1" baseline="30000" dirty="0" err="1">
                                  <a:solidFill>
                                    <a:schemeClr val="tx1"/>
                                  </a:solidFill>
                                  <a:latin typeface="Cambria Math"/>
                                  <a:sym typeface="Symbol" pitchFamily="18" charset="2"/>
                                </a:rPr>
                                <m:t>𝑖</m:t>
                              </m:r>
                              <m:r>
                                <a:rPr lang="hu-HU" altLang="en-US" sz="3200" i="1" baseline="30000" dirty="0">
                                  <a:solidFill>
                                    <a:schemeClr val="tx1"/>
                                  </a:solidFill>
                                  <a:latin typeface="Cambria Math"/>
                                  <a:sym typeface="Symbol" pitchFamily="18" charset="2"/>
                                </a:rPr>
                                <m:t>𝑛</m:t>
                              </m:r>
                            </m:e>
                            <m:sub>
                              <m:r>
                                <a:rPr lang="hu-HU" altLang="en-US" sz="3200" i="1" dirty="0">
                                  <a:solidFill>
                                    <a:schemeClr val="tx1"/>
                                  </a:solidFill>
                                  <a:latin typeface="Cambria Math"/>
                                  <a:ea typeface="Cambria Math"/>
                                </a:rPr>
                                <m:t>𝑙</m:t>
                              </m:r>
                            </m:sub>
                            <m:sup/>
                          </m:sSubSup>
                          <m:r>
                            <a:rPr lang="en-GB" altLang="en-US" sz="3200" i="1" dirty="0">
                              <a:solidFill>
                                <a:schemeClr val="tx1"/>
                              </a:solidFill>
                              <a:latin typeface="Cambria Math"/>
                            </a:rPr>
                            <m:t>∗</m:t>
                          </m:r>
                          <m:r>
                            <a:rPr lang="hu-HU" altLang="en-US" sz="3200" i="1" dirty="0">
                              <a:solidFill>
                                <a:schemeClr val="tx1"/>
                              </a:solidFill>
                              <a:latin typeface="Cambria Math"/>
                            </a:rPr>
                            <m:t>𝑓</m:t>
                          </m:r>
                          <m:r>
                            <a:rPr lang="hu-HU" altLang="en-US" sz="3200" i="1" baseline="-25000" dirty="0" err="1">
                              <a:solidFill>
                                <a:schemeClr val="tx1"/>
                              </a:solidFill>
                              <a:latin typeface="Cambria Math"/>
                            </a:rPr>
                            <m:t>𝑟</m:t>
                          </m:r>
                          <m:r>
                            <a:rPr lang="hu-HU" altLang="en-US" sz="3200" i="1" dirty="0">
                              <a:solidFill>
                                <a:schemeClr val="tx1"/>
                              </a:solidFill>
                              <a:latin typeface="Cambria Math"/>
                            </a:rPr>
                            <m:t>(</m:t>
                          </m:r>
                          <m:r>
                            <a:rPr lang="en-GB" altLang="en-US" sz="3200" b="1" i="1" dirty="0">
                              <a:solidFill>
                                <a:schemeClr val="tx1"/>
                              </a:solidFill>
                              <a:latin typeface="Cambria Math"/>
                            </a:rPr>
                            <m:t>𝑳</m:t>
                          </m:r>
                          <m:r>
                            <a:rPr lang="hu-HU" altLang="en-US" sz="3200" i="1" baseline="-25000" dirty="0">
                              <a:solidFill>
                                <a:schemeClr val="tx1"/>
                              </a:solidFill>
                              <a:latin typeface="Cambria Math"/>
                            </a:rPr>
                            <m:t>𝑙</m:t>
                          </m:r>
                          <m:r>
                            <a:rPr lang="hu-HU" altLang="en-US" sz="3200" i="1" dirty="0">
                              <a:solidFill>
                                <a:schemeClr val="tx1"/>
                              </a:solidFill>
                              <a:latin typeface="Cambria Math"/>
                            </a:rPr>
                            <m:t>,</m:t>
                          </m:r>
                          <m:r>
                            <a:rPr lang="hu-HU" altLang="en-US" sz="3200" b="1" i="1" dirty="0">
                              <a:solidFill>
                                <a:schemeClr val="tx1"/>
                              </a:solidFill>
                              <a:latin typeface="Cambria Math"/>
                            </a:rPr>
                            <m:t>𝑵</m:t>
                          </m:r>
                          <m:r>
                            <a:rPr lang="hu-HU" altLang="en-US" sz="3200" i="1" dirty="0">
                              <a:solidFill>
                                <a:schemeClr val="tx1"/>
                              </a:solidFill>
                              <a:latin typeface="Cambria Math"/>
                            </a:rPr>
                            <m:t>,</m:t>
                          </m:r>
                          <m:r>
                            <a:rPr lang="en-GB" altLang="en-US" sz="3200" b="1" i="1" dirty="0">
                              <a:solidFill>
                                <a:schemeClr val="tx1"/>
                              </a:solidFill>
                              <a:latin typeface="Cambria Math"/>
                            </a:rPr>
                            <m:t>𝑽</m:t>
                          </m:r>
                          <m:r>
                            <a:rPr lang="hu-HU" altLang="en-US" sz="3200" i="1" dirty="0">
                              <a:solidFill>
                                <a:schemeClr val="tx1"/>
                              </a:solidFill>
                              <a:latin typeface="Cambria Math"/>
                            </a:rPr>
                            <m:t>)</m:t>
                          </m:r>
                          <m:r>
                            <a:rPr lang="hu-HU" altLang="en-US" sz="3200" i="1" dirty="0">
                              <a:solidFill>
                                <a:schemeClr val="tx1"/>
                              </a:solidFill>
                              <a:latin typeface="Cambria Math"/>
                              <a:sym typeface="Symbol" pitchFamily="18" charset="2"/>
                            </a:rPr>
                            <m:t></m:t>
                          </m:r>
                          <m:sSup>
                            <m:sSupPr>
                              <m:ctrlPr>
                                <a:rPr lang="hu-HU" altLang="en-US" sz="3600" i="1" dirty="0">
                                  <a:solidFill>
                                    <a:schemeClr val="tx1"/>
                                  </a:solidFill>
                                  <a:latin typeface="Cambria Math" panose="02040503050406030204" pitchFamily="18" charset="0"/>
                                </a:rPr>
                              </m:ctrlPr>
                            </m:sSupPr>
                            <m:e>
                              <m:r>
                                <m:rPr>
                                  <m:sty m:val="p"/>
                                </m:rPr>
                                <a:rPr lang="en-US" altLang="en-US" sz="3600" dirty="0">
                                  <a:solidFill>
                                    <a:schemeClr val="tx1"/>
                                  </a:solidFill>
                                  <a:latin typeface="Cambria Math"/>
                                </a:rPr>
                                <m:t>cos</m:t>
                              </m:r>
                            </m:e>
                            <m:sup>
                              <m:r>
                                <a:rPr lang="en-US" altLang="en-US" sz="3600" i="1" dirty="0">
                                  <a:solidFill>
                                    <a:schemeClr val="tx1"/>
                                  </a:solidFill>
                                  <a:latin typeface="Cambria Math"/>
                                </a:rPr>
                                <m:t>+</m:t>
                              </m:r>
                            </m:sup>
                          </m:sSup>
                          <m:sSub>
                            <m:sSubPr>
                              <m:ctrlPr>
                                <a:rPr lang="en-US" altLang="en-US" sz="3600" i="1" dirty="0">
                                  <a:solidFill>
                                    <a:schemeClr val="tx1"/>
                                  </a:solidFill>
                                  <a:latin typeface="Cambria Math" panose="02040503050406030204" pitchFamily="18" charset="0"/>
                                </a:rPr>
                              </m:ctrlPr>
                            </m:sSubPr>
                            <m:e>
                              <m:r>
                                <a:rPr lang="hu-HU" altLang="en-US" sz="3600" i="1" dirty="0">
                                  <a:solidFill>
                                    <a:schemeClr val="tx1"/>
                                  </a:solidFill>
                                  <a:latin typeface="Cambria Math"/>
                                  <a:sym typeface="Symbol" pitchFamily="18" charset="2"/>
                                </a:rPr>
                                <m:t></m:t>
                              </m:r>
                              <m:r>
                                <a:rPr lang="hu-HU" altLang="en-US" sz="3600" i="1" baseline="30000" dirty="0" err="1">
                                  <a:solidFill>
                                    <a:schemeClr val="tx1"/>
                                  </a:solidFill>
                                  <a:latin typeface="Cambria Math"/>
                                  <a:sym typeface="Symbol" pitchFamily="18" charset="2"/>
                                </a:rPr>
                                <m:t>𝑖𝑛</m:t>
                              </m:r>
                            </m:e>
                            <m:sub>
                              <m:r>
                                <a:rPr lang="hu-HU" altLang="en-US" sz="3600" i="1" dirty="0">
                                  <a:solidFill>
                                    <a:schemeClr val="tx1"/>
                                  </a:solidFill>
                                  <a:latin typeface="Cambria Math"/>
                                </a:rPr>
                                <m:t>𝑙</m:t>
                              </m:r>
                            </m:sub>
                          </m:sSub>
                        </m:e>
                      </m:nary>
                      <m:r>
                        <a:rPr lang="hu-HU" altLang="en-US" sz="3200" i="1" dirty="0" smtClean="0">
                          <a:solidFill>
                            <a:schemeClr val="tx1"/>
                          </a:solidFill>
                          <a:latin typeface="Cambria Math"/>
                        </a:rPr>
                        <m:t>+</m:t>
                      </m:r>
                      <m:r>
                        <a:rPr lang="hu-HU" altLang="en-US" sz="3200" i="1" dirty="0" err="1">
                          <a:latin typeface="Cambria Math"/>
                        </a:rPr>
                        <m:t>𝑘</m:t>
                      </m:r>
                      <m:r>
                        <a:rPr lang="hu-HU" altLang="en-US" sz="3200" i="1" baseline="-25000" dirty="0" smtClean="0">
                          <a:latin typeface="Cambria Math"/>
                        </a:rPr>
                        <m:t>𝑎</m:t>
                      </m:r>
                      <m:r>
                        <a:rPr lang="en-GB" altLang="en-US" sz="3200" i="1" dirty="0">
                          <a:latin typeface="Cambria Math"/>
                        </a:rPr>
                        <m:t>∗</m:t>
                      </m:r>
                      <m:r>
                        <a:rPr lang="hu-HU" altLang="en-US" sz="3200" i="1" dirty="0">
                          <a:latin typeface="Cambria Math"/>
                        </a:rPr>
                        <m:t>𝐿</m:t>
                      </m:r>
                      <m:r>
                        <a:rPr lang="hu-HU" altLang="en-US" sz="3200" i="1" baseline="-25000" dirty="0">
                          <a:latin typeface="Cambria Math"/>
                        </a:rPr>
                        <m:t>𝑎</m:t>
                      </m:r>
                    </m:oMath>
                  </m:oMathPara>
                </a14:m>
                <a:endParaRPr lang="hu-HU" altLang="en-US" sz="3200" i="1" baseline="-25000" dirty="0"/>
              </a:p>
            </p:txBody>
          </p:sp>
        </mc:Choice>
        <mc:Fallback>
          <p:sp>
            <p:nvSpPr>
              <p:cNvPr id="16" name="Rectangle 13"/>
              <p:cNvSpPr>
                <a:spLocks noRot="1" noChangeAspect="1" noMove="1" noResize="1" noEditPoints="1" noAdjustHandles="1" noChangeArrowheads="1" noChangeShapeType="1" noTextEdit="1"/>
              </p:cNvSpPr>
              <p:nvPr/>
            </p:nvSpPr>
            <p:spPr bwMode="auto">
              <a:xfrm>
                <a:off x="159296" y="5734050"/>
                <a:ext cx="8636339" cy="10027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7" name="Téglalap 16"/>
          <p:cNvSpPr/>
          <p:nvPr/>
        </p:nvSpPr>
        <p:spPr>
          <a:xfrm>
            <a:off x="7380312" y="5949280"/>
            <a:ext cx="129614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2"/>
          <p:cNvSpPr>
            <a:spLocks noGrp="1" noChangeArrowheads="1"/>
          </p:cNvSpPr>
          <p:nvPr>
            <p:ph type="title"/>
          </p:nvPr>
        </p:nvSpPr>
        <p:spPr>
          <a:xfrm>
            <a:off x="0" y="188913"/>
            <a:ext cx="5543550" cy="1143000"/>
          </a:xfrm>
        </p:spPr>
        <p:txBody>
          <a:bodyPr/>
          <a:lstStyle/>
          <a:p>
            <a:pPr>
              <a:defRPr/>
            </a:pPr>
            <a:r>
              <a:rPr lang="hu-HU" dirty="0" err="1" smtClean="0">
                <a:solidFill>
                  <a:srgbClr val="FF0000"/>
                </a:solidFill>
              </a:rPr>
              <a:t>Visibility</a:t>
            </a:r>
            <a:endParaRPr lang="hu-HU" dirty="0" smtClean="0">
              <a:solidFill>
                <a:srgbClr val="FF0000"/>
              </a:solidFill>
            </a:endParaRPr>
          </a:p>
        </p:txBody>
      </p:sp>
      <p:sp>
        <p:nvSpPr>
          <p:cNvPr id="61" name="Téglalap 4"/>
          <p:cNvSpPr/>
          <p:nvPr/>
        </p:nvSpPr>
        <p:spPr>
          <a:xfrm>
            <a:off x="107504" y="3717032"/>
            <a:ext cx="8928991" cy="2924175"/>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hu-HU" sz="1800" b="1" kern="0" dirty="0">
                <a:solidFill>
                  <a:srgbClr val="00B0F0"/>
                </a:solidFill>
                <a:latin typeface="Courier New" pitchFamily="49" charset="0"/>
                <a:cs typeface="Courier New" pitchFamily="49" charset="0"/>
              </a:rPr>
              <a:t>Hit</a:t>
            </a:r>
            <a:r>
              <a:rPr lang="hu-HU" sz="1800" b="1" kern="0" dirty="0">
                <a:solidFill>
                  <a:sysClr val="windowText" lastClr="000000"/>
                </a:solidFill>
                <a:latin typeface="Courier New" pitchFamily="49" charset="0"/>
                <a:cs typeface="Courier New" pitchFamily="49" charset="0"/>
              </a:rPr>
              <a:t> </a:t>
            </a:r>
            <a:r>
              <a:rPr lang="hu-HU" sz="1800" b="1" kern="0" dirty="0">
                <a:solidFill>
                  <a:srgbClr val="0070C0"/>
                </a:solidFill>
                <a:latin typeface="Courier New" pitchFamily="49" charset="0"/>
                <a:cs typeface="Courier New" pitchFamily="49" charset="0"/>
              </a:rPr>
              <a:t>firstIntersect</a:t>
            </a:r>
            <a:r>
              <a:rPr lang="hu-HU" sz="1800" b="1" kern="0" dirty="0">
                <a:solidFill>
                  <a:sysClr val="windowText" lastClr="000000"/>
                </a:solidFill>
                <a:latin typeface="Courier New" pitchFamily="49" charset="0"/>
                <a:cs typeface="Courier New" pitchFamily="49" charset="0"/>
              </a:rPr>
              <a:t>(</a:t>
            </a:r>
            <a:r>
              <a:rPr lang="hu-HU" sz="1800" b="1" kern="0" dirty="0">
                <a:solidFill>
                  <a:srgbClr val="00B0F0"/>
                </a:solidFill>
                <a:latin typeface="Courier New" pitchFamily="49" charset="0"/>
                <a:cs typeface="Courier New" pitchFamily="49" charset="0"/>
              </a:rPr>
              <a:t>Ray</a:t>
            </a:r>
            <a:r>
              <a:rPr lang="hu-HU" sz="1800" b="1" kern="0" dirty="0">
                <a:solidFill>
                  <a:sysClr val="windowText" lastClr="000000"/>
                </a:solidFill>
                <a:latin typeface="Courier New" pitchFamily="49" charset="0"/>
                <a:cs typeface="Courier New" pitchFamily="49" charset="0"/>
              </a:rPr>
              <a:t> ray)</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bestHit</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err="1" smtClean="0">
                <a:solidFill>
                  <a:sysClr val="windowText" lastClr="000000"/>
                </a:solidFill>
                <a:latin typeface="Courier New" pitchFamily="49" charset="0"/>
                <a:cs typeface="Courier New" pitchFamily="49" charset="0"/>
              </a:rPr>
              <a:t>for</a:t>
            </a:r>
            <a:r>
              <a:rPr lang="hu-HU" sz="1800" b="1" kern="0" dirty="0" smtClean="0">
                <a:solidFill>
                  <a:sysClr val="windowText" lastClr="000000"/>
                </a:solidFill>
                <a:latin typeface="Courier New" pitchFamily="49" charset="0"/>
                <a:cs typeface="Courier New" pitchFamily="49" charset="0"/>
              </a:rPr>
              <a:t>(</a:t>
            </a:r>
            <a:r>
              <a:rPr lang="hu-HU" sz="1800" b="1" kern="0" dirty="0" err="1" smtClean="0">
                <a:solidFill>
                  <a:srgbClr val="00B0F0"/>
                </a:solidFill>
                <a:latin typeface="Courier New" pitchFamily="49" charset="0"/>
                <a:cs typeface="Courier New" pitchFamily="49" charset="0"/>
              </a:rPr>
              <a:t>Intersectable</a:t>
            </a:r>
            <a:r>
              <a:rPr lang="en-US" sz="1800" b="1" kern="0" dirty="0" smtClean="0">
                <a:solidFill>
                  <a:srgbClr val="00B0F0"/>
                </a:solidFill>
                <a:latin typeface="Courier New" pitchFamily="49" charset="0"/>
                <a:cs typeface="Courier New" pitchFamily="49" charset="0"/>
              </a:rPr>
              <a:t> </a:t>
            </a:r>
            <a:r>
              <a:rPr lang="hu-HU" sz="1800" b="1" kern="0" dirty="0" smtClean="0">
                <a:solidFill>
                  <a:sysClr val="windowText" lastClr="000000"/>
                </a:solidFill>
                <a:latin typeface="Courier New" pitchFamily="49" charset="0"/>
                <a:cs typeface="Courier New" pitchFamily="49" charset="0"/>
              </a:rPr>
              <a:t>* </a:t>
            </a:r>
            <a:r>
              <a:rPr lang="hu-HU" sz="1800" b="1" kern="0" dirty="0">
                <a:solidFill>
                  <a:sysClr val="windowText" lastClr="000000"/>
                </a:solidFill>
                <a:latin typeface="Courier New" pitchFamily="49" charset="0"/>
                <a:cs typeface="Courier New" pitchFamily="49" charset="0"/>
              </a:rPr>
              <a:t>obj </a:t>
            </a:r>
            <a:r>
              <a:rPr lang="en-US" sz="1800" b="1" kern="0" dirty="0">
                <a:solidFill>
                  <a:sysClr val="windowText" lastClr="000000"/>
                </a:solidFill>
                <a:latin typeface="Courier New" pitchFamily="49" charset="0"/>
                <a:cs typeface="Courier New" pitchFamily="49" charset="0"/>
              </a:rPr>
              <a:t>: </a:t>
            </a:r>
            <a:r>
              <a:rPr lang="en-US" sz="1800" b="1" kern="0" dirty="0">
                <a:solidFill>
                  <a:srgbClr val="C00000"/>
                </a:solidFill>
                <a:latin typeface="Courier New" pitchFamily="49" charset="0"/>
                <a:cs typeface="Courier New" pitchFamily="49" charset="0"/>
              </a:rPr>
              <a:t>objects</a:t>
            </a:r>
            <a:r>
              <a:rPr lang="hu-HU" sz="1800" b="1" kern="0" dirty="0">
                <a:solidFill>
                  <a:sysClr val="windowText" lastClr="000000"/>
                </a:solidFill>
                <a:latin typeface="Courier New" pitchFamily="49" charset="0"/>
                <a:cs typeface="Courier New" pitchFamily="49" charset="0"/>
              </a:rPr>
              <a:t>)</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 </a:t>
            </a:r>
            <a:r>
              <a:rPr lang="en-US" sz="1800" b="1" kern="0" dirty="0" err="1">
                <a:solidFill>
                  <a:sysClr val="windowText" lastClr="000000"/>
                </a:solidFill>
                <a:latin typeface="Courier New" pitchFamily="49" charset="0"/>
                <a:cs typeface="Courier New" pitchFamily="49" charset="0"/>
              </a:rPr>
              <a:t>obj</a:t>
            </a:r>
            <a:r>
              <a:rPr lang="en-US" sz="1800" b="1" kern="0" dirty="0">
                <a:solidFill>
                  <a:sysClr val="windowText" lastClr="000000"/>
                </a:solidFill>
                <a:latin typeface="Courier New" pitchFamily="49" charset="0"/>
                <a:cs typeface="Courier New" pitchFamily="49" charset="0"/>
              </a:rPr>
              <a:t>-&gt;</a:t>
            </a:r>
            <a:r>
              <a:rPr lang="en-US" sz="1800" b="1" kern="0" dirty="0">
                <a:solidFill>
                  <a:srgbClr val="0070C0"/>
                </a:solidFill>
                <a:latin typeface="Courier New" pitchFamily="49" charset="0"/>
                <a:cs typeface="Courier New" pitchFamily="49" charset="0"/>
              </a:rPr>
              <a:t>intersect</a:t>
            </a:r>
            <a:r>
              <a:rPr lang="en-US" sz="1800" b="1" kern="0" dirty="0">
                <a:solidFill>
                  <a:sysClr val="windowText" lastClr="000000"/>
                </a:solidFill>
                <a:latin typeface="Courier New" pitchFamily="49" charset="0"/>
                <a:cs typeface="Courier New" pitchFamily="49" charset="0"/>
              </a:rPr>
              <a:t>(ray</a:t>
            </a:r>
            <a:r>
              <a:rPr lang="en-US" sz="1800" b="1" kern="0" dirty="0">
                <a:latin typeface="Courier New" pitchFamily="49" charset="0"/>
                <a:cs typeface="Courier New" pitchFamily="49" charset="0"/>
              </a:rPr>
              <a:t>); </a:t>
            </a:r>
            <a:r>
              <a:rPr lang="en-US" sz="1800" dirty="0">
                <a:latin typeface="+mn-lt"/>
              </a:rPr>
              <a:t>//  </a:t>
            </a:r>
            <a:r>
              <a:rPr lang="en-US" sz="1800" i="1" dirty="0">
                <a:latin typeface="+mn-lt"/>
              </a:rPr>
              <a:t>hit.</a:t>
            </a:r>
            <a:r>
              <a:rPr lang="hu-HU" sz="1800" i="1" dirty="0">
                <a:latin typeface="+mn-lt"/>
              </a:rPr>
              <a:t>t </a:t>
            </a:r>
            <a:r>
              <a:rPr lang="en-US" sz="1800" i="1" dirty="0">
                <a:latin typeface="+mn-lt"/>
              </a:rPr>
              <a:t>&lt; 0 </a:t>
            </a:r>
            <a:r>
              <a:rPr lang="hu-HU" sz="1800" i="1" dirty="0" err="1" smtClean="0">
                <a:latin typeface="+mn-lt"/>
              </a:rPr>
              <a:t>if</a:t>
            </a:r>
            <a:r>
              <a:rPr lang="hu-HU" sz="1800" i="1" dirty="0" smtClean="0">
                <a:latin typeface="+mn-lt"/>
              </a:rPr>
              <a:t> no </a:t>
            </a:r>
            <a:r>
              <a:rPr lang="hu-HU" sz="1800" i="1" dirty="0" err="1" smtClean="0">
                <a:latin typeface="+mn-lt"/>
              </a:rPr>
              <a:t>intersection</a:t>
            </a:r>
            <a:endParaRPr lang="en-US" sz="1800" b="1" i="1" kern="0" dirty="0">
              <a:latin typeface="+mn-lt"/>
              <a:cs typeface="Courier New" pitchFamily="49"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if(hit.t &gt; 0 &amp;&amp; (</a:t>
            </a:r>
            <a:r>
              <a:rPr lang="en-US" sz="1800" b="1" kern="0" dirty="0" err="1">
                <a:solidFill>
                  <a:sysClr val="windowText" lastClr="000000"/>
                </a:solidFill>
                <a:latin typeface="Courier New" pitchFamily="49" charset="0"/>
                <a:cs typeface="Courier New" pitchFamily="49" charset="0"/>
              </a:rPr>
              <a:t>bestHit.t</a:t>
            </a:r>
            <a:r>
              <a:rPr lang="en-US" sz="1800" b="1" kern="0" dirty="0">
                <a:solidFill>
                  <a:sysClr val="windowText" lastClr="000000"/>
                </a:solidFill>
                <a:latin typeface="Courier New" pitchFamily="49" charset="0"/>
                <a:cs typeface="Courier New" pitchFamily="49" charset="0"/>
              </a:rPr>
              <a:t> &lt; 0 || </a:t>
            </a:r>
            <a:r>
              <a:rPr lang="en-US" sz="1800" b="1" kern="0" dirty="0" err="1">
                <a:solidFill>
                  <a:sysClr val="windowText" lastClr="000000"/>
                </a:solidFill>
                <a:latin typeface="Courier New" pitchFamily="49" charset="0"/>
                <a:cs typeface="Courier New" pitchFamily="49" charset="0"/>
              </a:rPr>
              <a:t>hit.t</a:t>
            </a:r>
            <a:r>
              <a:rPr lang="en-US" sz="1800" b="1" kern="0" dirty="0">
                <a:solidFill>
                  <a:sysClr val="windowText" lastClr="000000"/>
                </a:solidFill>
                <a:latin typeface="Courier New" pitchFamily="49" charset="0"/>
                <a:cs typeface="Courier New" pitchFamily="49" charset="0"/>
              </a:rPr>
              <a:t> &lt; </a:t>
            </a:r>
            <a:r>
              <a:rPr lang="en-US" sz="1800" b="1" kern="0" dirty="0" err="1">
                <a:solidFill>
                  <a:sysClr val="windowText" lastClr="000000"/>
                </a:solidFill>
                <a:latin typeface="Courier New" pitchFamily="49" charset="0"/>
                <a:cs typeface="Courier New" pitchFamily="49" charset="0"/>
              </a:rPr>
              <a:t>bestHit.t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bestHit</a:t>
            </a:r>
            <a:r>
              <a:rPr lang="en-US" sz="1800" b="1" kern="0" dirty="0">
                <a:solidFill>
                  <a:sysClr val="windowText" lastClr="000000"/>
                </a:solidFill>
                <a:latin typeface="Courier New" pitchFamily="49" charset="0"/>
                <a:cs typeface="Courier New" pitchFamily="49" charset="0"/>
              </a:rPr>
              <a:t> = hit;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smtClean="0">
                <a:solidFill>
                  <a:sysClr val="windowText" lastClr="000000"/>
                </a:solidFill>
                <a:latin typeface="Courier New" pitchFamily="49" charset="0"/>
                <a:cs typeface="Courier New" pitchFamily="49" charset="0"/>
              </a:rPr>
              <a:t>}</a:t>
            </a:r>
            <a:endParaRPr lang="hu-HU" sz="180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smtClean="0">
                <a:solidFill>
                  <a:sysClr val="windowText" lastClr="000000"/>
                </a:solidFill>
                <a:latin typeface="Courier New" pitchFamily="49" charset="0"/>
                <a:cs typeface="Courier New" pitchFamily="49" charset="0"/>
              </a:rPr>
              <a:t> </a:t>
            </a:r>
            <a:r>
              <a:rPr lang="en-US" sz="1800" b="1" kern="0" dirty="0" smtClean="0">
                <a:solidFill>
                  <a:sysClr val="windowText" lastClr="000000"/>
                </a:solidFill>
                <a:latin typeface="Courier New" pitchFamily="49" charset="0"/>
                <a:cs typeface="Courier New" pitchFamily="49" charset="0"/>
              </a:rPr>
              <a:t>if </a:t>
            </a:r>
            <a:r>
              <a:rPr lang="en-US" sz="1800" b="1" kern="0" dirty="0">
                <a:solidFill>
                  <a:sysClr val="windowText" lastClr="000000"/>
                </a:solidFill>
                <a:latin typeface="Courier New" pitchFamily="49" charset="0"/>
                <a:cs typeface="Courier New" pitchFamily="49" charset="0"/>
              </a:rPr>
              <a:t>(dot(</a:t>
            </a:r>
            <a:r>
              <a:rPr lang="en-US" sz="1800" b="1" kern="0" dirty="0" err="1">
                <a:solidFill>
                  <a:sysClr val="windowText" lastClr="00000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bestHit.normal</a:t>
            </a:r>
            <a:r>
              <a:rPr lang="en-US" sz="1800" b="1" kern="0" dirty="0">
                <a:solidFill>
                  <a:sysClr val="windowText" lastClr="000000"/>
                </a:solidFill>
                <a:latin typeface="Courier New" pitchFamily="49" charset="0"/>
                <a:cs typeface="Courier New" pitchFamily="49" charset="0"/>
              </a:rPr>
              <a:t>) &gt; 0) </a:t>
            </a:r>
            <a:r>
              <a:rPr lang="en-US" sz="1800" b="1" kern="0" dirty="0" err="1">
                <a:solidFill>
                  <a:sysClr val="windowText" lastClr="000000"/>
                </a:solidFill>
                <a:latin typeface="Courier New" pitchFamily="49" charset="0"/>
                <a:cs typeface="Courier New" pitchFamily="49" charset="0"/>
              </a:rPr>
              <a:t>bestHit.normal</a:t>
            </a:r>
            <a:r>
              <a:rPr lang="en-US" sz="1800" b="1" kern="0" dirty="0">
                <a:solidFill>
                  <a:sysClr val="windowText" lastClr="000000"/>
                </a:solidFill>
                <a:latin typeface="Courier New" pitchFamily="49" charset="0"/>
                <a:cs typeface="Courier New" pitchFamily="49" charset="0"/>
              </a:rPr>
              <a:t> *= -1;</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return </a:t>
            </a:r>
            <a:r>
              <a:rPr lang="hu-HU" sz="1800" b="1" kern="0" dirty="0" err="1">
                <a:solidFill>
                  <a:sysClr val="windowText" lastClr="000000"/>
                </a:solidFill>
                <a:latin typeface="Courier New" pitchFamily="49" charset="0"/>
                <a:cs typeface="Courier New" pitchFamily="49" charset="0"/>
              </a:rPr>
              <a:t>bestH</a:t>
            </a:r>
            <a:r>
              <a:rPr lang="en-US" sz="1800" b="1" kern="0" dirty="0">
                <a:solidFill>
                  <a:sysClr val="windowText" lastClr="000000"/>
                </a:solidFill>
                <a:latin typeface="Courier New" pitchFamily="49" charset="0"/>
                <a:cs typeface="Courier New" pitchFamily="49" charset="0"/>
              </a:rPr>
              <a:t>it;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p>
        </p:txBody>
      </p:sp>
      <p:sp>
        <p:nvSpPr>
          <p:cNvPr id="62" name="Téglalap 61"/>
          <p:cNvSpPr/>
          <p:nvPr/>
        </p:nvSpPr>
        <p:spPr>
          <a:xfrm>
            <a:off x="5508104" y="116632"/>
            <a:ext cx="3528392" cy="3456384"/>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normAutofit fontScale="92500" lnSpcReduction="10000"/>
          </a:bodyPr>
          <a:lstStyle/>
          <a:p>
            <a:pPr fontAlgn="auto">
              <a:spcBef>
                <a:spcPts val="0"/>
              </a:spcBef>
              <a:spcAft>
                <a:spcPts val="0"/>
              </a:spcAft>
              <a:defRPr/>
            </a:pPr>
            <a:r>
              <a:rPr lang="en-US" sz="2000" b="1" kern="0" dirty="0" err="1">
                <a:solidFill>
                  <a:sysClr val="windowText" lastClr="000000"/>
                </a:solidFill>
                <a:latin typeface="Courier New" pitchFamily="49" charset="0"/>
                <a:cs typeface="Courier New" pitchFamily="49" charset="0"/>
              </a:rPr>
              <a:t>struct</a:t>
            </a:r>
            <a:r>
              <a:rPr lang="en-US" sz="2000" b="1" kern="0" dirty="0">
                <a:solidFill>
                  <a:sysClr val="windowText" lastClr="000000"/>
                </a:solidFill>
                <a:latin typeface="Courier New" pitchFamily="49" charset="0"/>
                <a:cs typeface="Courier New" pitchFamily="49" charset="0"/>
              </a:rPr>
              <a:t> </a:t>
            </a:r>
            <a:r>
              <a:rPr lang="en-US" sz="2000" b="1" kern="0" dirty="0">
                <a:solidFill>
                  <a:srgbClr val="00B0F0"/>
                </a:solidFill>
                <a:latin typeface="Courier New" pitchFamily="49" charset="0"/>
                <a:cs typeface="Courier New" pitchFamily="49" charset="0"/>
              </a:rPr>
              <a:t>Ray</a:t>
            </a:r>
            <a:r>
              <a:rPr lang="en-US" sz="20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  vec3 </a:t>
            </a:r>
            <a:r>
              <a:rPr lang="en-US" sz="2000" b="1" kern="0" dirty="0" smtClean="0">
                <a:solidFill>
                  <a:srgbClr val="C00000"/>
                </a:solidFill>
                <a:latin typeface="Courier New" pitchFamily="49" charset="0"/>
                <a:cs typeface="Courier New" pitchFamily="49" charset="0"/>
              </a:rPr>
              <a:t>start</a:t>
            </a:r>
            <a:r>
              <a:rPr lang="en-US" sz="20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 vec3 </a:t>
            </a:r>
            <a:r>
              <a:rPr lang="en-US" sz="2000" b="1" kern="0" dirty="0" err="1">
                <a:solidFill>
                  <a:srgbClr val="C00000"/>
                </a:solidFill>
                <a:latin typeface="Courier New" pitchFamily="49" charset="0"/>
                <a:cs typeface="Courier New" pitchFamily="49" charset="0"/>
              </a:rPr>
              <a:t>dir</a:t>
            </a:r>
            <a:r>
              <a:rPr lang="en-US" sz="2000" b="1" kern="0" dirty="0" smtClean="0">
                <a:solidFill>
                  <a:sysClr val="windowText" lastClr="000000"/>
                </a:solidFill>
                <a:latin typeface="Courier New" pitchFamily="49" charset="0"/>
                <a:cs typeface="Courier New" pitchFamily="49" charset="0"/>
              </a:rPr>
              <a:t>; </a:t>
            </a:r>
            <a:r>
              <a:rPr lang="en-US" sz="2000" i="1" kern="0" dirty="0" smtClean="0">
                <a:solidFill>
                  <a:sysClr val="windowText" lastClr="000000"/>
                </a:solidFill>
                <a:latin typeface="+mn-lt"/>
                <a:cs typeface="Courier New" pitchFamily="49" charset="0"/>
              </a:rPr>
              <a:t>// </a:t>
            </a:r>
            <a:r>
              <a:rPr lang="hu-HU" sz="2000" i="1" kern="0" dirty="0" smtClean="0">
                <a:solidFill>
                  <a:sysClr val="windowText" lastClr="000000"/>
                </a:solidFill>
                <a:latin typeface="+mn-lt"/>
                <a:cs typeface="Courier New" pitchFamily="49" charset="0"/>
              </a:rPr>
              <a:t>unit </a:t>
            </a:r>
            <a:r>
              <a:rPr lang="hu-HU" sz="2000" i="1" kern="0" dirty="0" err="1" smtClean="0">
                <a:solidFill>
                  <a:sysClr val="windowText" lastClr="000000"/>
                </a:solidFill>
                <a:latin typeface="+mn-lt"/>
                <a:cs typeface="Courier New" pitchFamily="49" charset="0"/>
              </a:rPr>
              <a:t>vector</a:t>
            </a:r>
            <a:endParaRPr lang="en-US" sz="2000" i="1" kern="0" dirty="0">
              <a:solidFill>
                <a:sysClr val="windowText" lastClr="000000"/>
              </a:solidFill>
              <a:latin typeface="+mn-lt"/>
              <a:cs typeface="Courier New" pitchFamily="49" charset="0"/>
            </a:endParaRPr>
          </a:p>
          <a:p>
            <a:pPr fontAlgn="auto">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  bool out;</a:t>
            </a:r>
            <a:r>
              <a:rPr lang="hu-HU" sz="2000" b="1" kern="0" dirty="0" smtClean="0">
                <a:solidFill>
                  <a:sysClr val="windowText" lastClr="000000"/>
                </a:solidFill>
                <a:latin typeface="Courier New" pitchFamily="49" charset="0"/>
                <a:cs typeface="Courier New" pitchFamily="49" charset="0"/>
              </a:rPr>
              <a:t> </a:t>
            </a:r>
            <a:r>
              <a:rPr lang="en-US" sz="2000" i="1" kern="0" dirty="0" smtClean="0">
                <a:solidFill>
                  <a:sysClr val="windowText" lastClr="000000"/>
                </a:solidFill>
                <a:latin typeface="+mn-lt"/>
                <a:cs typeface="Courier New" pitchFamily="49" charset="0"/>
              </a:rPr>
              <a:t>// </a:t>
            </a:r>
            <a:r>
              <a:rPr lang="hu-HU" sz="2000" i="1" kern="0" dirty="0" err="1" smtClean="0">
                <a:solidFill>
                  <a:sysClr val="windowText" lastClr="000000"/>
                </a:solidFill>
                <a:latin typeface="+mn-lt"/>
                <a:cs typeface="Calibri" panose="020F0502020204030204" pitchFamily="34" charset="0"/>
              </a:rPr>
              <a:t>outside</a:t>
            </a:r>
            <a:r>
              <a:rPr lang="hu-HU" sz="2000" i="1" kern="0" dirty="0" smtClean="0">
                <a:solidFill>
                  <a:sysClr val="windowText" lastClr="000000"/>
                </a:solidFill>
                <a:latin typeface="+mn-lt"/>
                <a:cs typeface="Calibri" panose="020F0502020204030204" pitchFamily="34" charset="0"/>
              </a:rPr>
              <a:t>?</a:t>
            </a:r>
            <a:endParaRPr lang="en-US" sz="2000" i="1" kern="0" dirty="0">
              <a:solidFill>
                <a:sysClr val="windowText" lastClr="000000"/>
              </a:solidFill>
              <a:latin typeface="+mn-lt"/>
              <a:cs typeface="Calibri" panose="020F0502020204030204" pitchFamily="34" charset="0"/>
            </a:endParaRPr>
          </a:p>
          <a:p>
            <a:pPr fontAlgn="auto">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endParaRPr lang="en-US" sz="12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2000" b="1" kern="0" dirty="0" err="1" smtClean="0">
                <a:solidFill>
                  <a:sysClr val="windowText" lastClr="000000"/>
                </a:solidFill>
                <a:latin typeface="Courier New" pitchFamily="49" charset="0"/>
                <a:cs typeface="Courier New" pitchFamily="49" charset="0"/>
              </a:rPr>
              <a:t>struct</a:t>
            </a:r>
            <a:r>
              <a:rPr lang="en-US" sz="2000" b="1" kern="0" dirty="0" smtClean="0">
                <a:solidFill>
                  <a:sysClr val="windowText" lastClr="000000"/>
                </a:solidFill>
                <a:latin typeface="Courier New" pitchFamily="49" charset="0"/>
                <a:cs typeface="Courier New" pitchFamily="49" charset="0"/>
              </a:rPr>
              <a:t> </a:t>
            </a:r>
            <a:r>
              <a:rPr lang="en-US" sz="2000" b="1" kern="0" dirty="0">
                <a:solidFill>
                  <a:srgbClr val="00B0F0"/>
                </a:solidFill>
                <a:latin typeface="Courier New" pitchFamily="49" charset="0"/>
                <a:cs typeface="Courier New" pitchFamily="49" charset="0"/>
              </a:rPr>
              <a:t>Hit </a:t>
            </a:r>
            <a:r>
              <a:rPr lang="en-US" sz="20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float </a:t>
            </a:r>
            <a:r>
              <a:rPr lang="en-US" sz="2000" b="1" kern="0" dirty="0">
                <a:solidFill>
                  <a:srgbClr val="C00000"/>
                </a:solidFill>
                <a:latin typeface="Courier New" pitchFamily="49" charset="0"/>
                <a:cs typeface="Courier New" pitchFamily="49" charset="0"/>
              </a:rPr>
              <a:t>t</a:t>
            </a:r>
            <a:r>
              <a:rPr lang="en-US" sz="2000" b="1" kern="0" dirty="0" smtClean="0">
                <a:solidFill>
                  <a:sysClr val="windowText" lastClr="000000"/>
                </a:solidFill>
                <a:latin typeface="Courier New" pitchFamily="49" charset="0"/>
                <a:cs typeface="Courier New" pitchFamily="49" charset="0"/>
              </a:rPr>
              <a:t>;</a:t>
            </a:r>
            <a:endParaRPr lang="hu-HU" sz="200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2000" b="1" kern="0" dirty="0" smtClean="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C00000"/>
                </a:solidFill>
                <a:latin typeface="Courier New" pitchFamily="49" charset="0"/>
                <a:cs typeface="Courier New" pitchFamily="49" charset="0"/>
              </a:rPr>
              <a:t>position</a:t>
            </a:r>
            <a:r>
              <a:rPr lang="en-US" sz="20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C00000"/>
                </a:solidFill>
                <a:latin typeface="Courier New" pitchFamily="49" charset="0"/>
                <a:cs typeface="Courier New" pitchFamily="49" charset="0"/>
              </a:rPr>
              <a:t>normal</a:t>
            </a:r>
            <a:r>
              <a:rPr lang="en-US" sz="20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Material* </a:t>
            </a:r>
            <a:r>
              <a:rPr lang="en-US" sz="2000" b="1" kern="0" dirty="0">
                <a:solidFill>
                  <a:srgbClr val="C00000"/>
                </a:solidFill>
                <a:latin typeface="Courier New" pitchFamily="49" charset="0"/>
                <a:cs typeface="Courier New" pitchFamily="49" charset="0"/>
              </a:rPr>
              <a:t>material</a:t>
            </a:r>
            <a:r>
              <a:rPr lang="en-US" sz="2000" b="1" kern="0" dirty="0">
                <a:solidFill>
                  <a:sysClr val="windowText" lastClr="000000"/>
                </a:solidFill>
                <a:latin typeface="Courier New" pitchFamily="49" charset="0"/>
                <a:cs typeface="Courier New" pitchFamily="49" charset="0"/>
              </a:rPr>
              <a:t>;</a:t>
            </a:r>
            <a:endParaRPr lang="hu-HU" sz="20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2000" b="1" kern="0" dirty="0">
                <a:solidFill>
                  <a:sysClr val="windowText" lastClr="000000"/>
                </a:solidFill>
                <a:latin typeface="Courier New" pitchFamily="49" charset="0"/>
                <a:cs typeface="Courier New" pitchFamily="49" charset="0"/>
              </a:rPr>
              <a:t>  Hit</a:t>
            </a:r>
            <a:r>
              <a:rPr lang="en-US" sz="2000" b="1" kern="0" dirty="0">
                <a:solidFill>
                  <a:sysClr val="windowText" lastClr="000000"/>
                </a:solidFill>
                <a:latin typeface="Courier New" pitchFamily="49" charset="0"/>
                <a:cs typeface="Courier New" pitchFamily="49" charset="0"/>
              </a:rPr>
              <a:t>() { t = -1; }</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a:t>
            </a:r>
          </a:p>
        </p:txBody>
      </p:sp>
      <p:sp>
        <p:nvSpPr>
          <p:cNvPr id="35" name="Szövegdoboz 34"/>
          <p:cNvSpPr txBox="1"/>
          <p:nvPr/>
        </p:nvSpPr>
        <p:spPr>
          <a:xfrm flipH="1">
            <a:off x="5728320" y="6115080"/>
            <a:ext cx="3087959" cy="707886"/>
          </a:xfrm>
          <a:prstGeom prst="rect">
            <a:avLst/>
          </a:prstGeom>
          <a:solidFill>
            <a:schemeClr val="tx2">
              <a:lumMod val="20000"/>
              <a:lumOff val="80000"/>
            </a:schemeClr>
          </a:solidFill>
          <a:ln>
            <a:solidFill>
              <a:schemeClr val="tx1"/>
            </a:solidFill>
          </a:ln>
        </p:spPr>
        <p:txBody>
          <a:bodyPr wrap="square" rtlCol="0">
            <a:spAutoFit/>
          </a:bodyPr>
          <a:lstStyle/>
          <a:p>
            <a:r>
              <a:rPr lang="hu-HU" sz="2000" u="sng" dirty="0" err="1" smtClean="0"/>
              <a:t>Let</a:t>
            </a:r>
            <a:r>
              <a:rPr lang="hu-HU" sz="2000" u="sng" dirty="0" smtClean="0"/>
              <a:t> </a:t>
            </a:r>
            <a:r>
              <a:rPr lang="hu-HU" sz="2000" u="sng" dirty="0" err="1" smtClean="0"/>
              <a:t>it</a:t>
            </a:r>
            <a:r>
              <a:rPr lang="hu-HU" sz="2000" u="sng" dirty="0" smtClean="0"/>
              <a:t> </a:t>
            </a:r>
            <a:r>
              <a:rPr lang="hu-HU" sz="2000" u="sng" dirty="0" err="1" smtClean="0"/>
              <a:t>face</a:t>
            </a:r>
            <a:r>
              <a:rPr lang="hu-HU" sz="2000" u="sng" dirty="0" smtClean="0"/>
              <a:t> </a:t>
            </a:r>
            <a:r>
              <a:rPr lang="hu-HU" sz="2000" u="sng" dirty="0" err="1" smtClean="0"/>
              <a:t>towards</a:t>
            </a:r>
            <a:r>
              <a:rPr lang="hu-HU" sz="2000" u="sng" dirty="0" smtClean="0"/>
              <a:t> </a:t>
            </a:r>
            <a:r>
              <a:rPr lang="hu-HU" sz="2000" u="sng" dirty="0" err="1" smtClean="0"/>
              <a:t>us</a:t>
            </a:r>
            <a:r>
              <a:rPr lang="en-US" sz="2000" u="sng" dirty="0" smtClean="0"/>
              <a:t>!</a:t>
            </a:r>
          </a:p>
          <a:p>
            <a:r>
              <a:rPr lang="en-US" sz="2000" dirty="0"/>
              <a:t>if (</a:t>
            </a:r>
            <a:r>
              <a:rPr lang="en-US" sz="2000" b="1" dirty="0" smtClean="0"/>
              <a:t>N</a:t>
            </a:r>
            <a:r>
              <a:rPr lang="hu-HU" altLang="en-US" sz="2000" dirty="0" smtClean="0">
                <a:sym typeface="Symbol" pitchFamily="18" charset="2"/>
              </a:rPr>
              <a:t> </a:t>
            </a:r>
            <a:r>
              <a:rPr lang="hu-HU" altLang="en-US" sz="2000" dirty="0">
                <a:sym typeface="Symbol" pitchFamily="18" charset="2"/>
              </a:rPr>
              <a:t></a:t>
            </a:r>
            <a:r>
              <a:rPr lang="en-US" altLang="en-US" sz="2000" dirty="0">
                <a:sym typeface="Symbol" pitchFamily="18" charset="2"/>
              </a:rPr>
              <a:t> </a:t>
            </a:r>
            <a:r>
              <a:rPr lang="hu-HU" altLang="en-US" sz="2000" b="1" dirty="0" err="1" smtClean="0"/>
              <a:t>dir</a:t>
            </a:r>
            <a:r>
              <a:rPr lang="en-US" altLang="en-US" sz="2000" b="1" dirty="0" smtClean="0"/>
              <a:t> </a:t>
            </a:r>
            <a:r>
              <a:rPr lang="en-US" altLang="en-US" sz="2000" dirty="0"/>
              <a:t>&gt; </a:t>
            </a:r>
            <a:r>
              <a:rPr lang="en-US" altLang="en-US" sz="2000" dirty="0" smtClean="0"/>
              <a:t>0) {</a:t>
            </a:r>
            <a:r>
              <a:rPr lang="en-US" sz="2000" b="1" dirty="0" smtClean="0"/>
              <a:t>N</a:t>
            </a:r>
            <a:r>
              <a:rPr lang="en-US" sz="2000" dirty="0" smtClean="0"/>
              <a:t> = -</a:t>
            </a:r>
            <a:r>
              <a:rPr lang="en-US" sz="2000" b="1" dirty="0" smtClean="0"/>
              <a:t>N</a:t>
            </a:r>
            <a:r>
              <a:rPr lang="en-US" sz="2000" dirty="0" smtClean="0"/>
              <a:t>}</a:t>
            </a:r>
            <a:endParaRPr lang="en-US" sz="2000" dirty="0"/>
          </a:p>
        </p:txBody>
      </p:sp>
      <p:sp>
        <p:nvSpPr>
          <p:cNvPr id="36" name="Oval 3"/>
          <p:cNvSpPr>
            <a:spLocks noChangeArrowheads="1"/>
          </p:cNvSpPr>
          <p:nvPr/>
        </p:nvSpPr>
        <p:spPr bwMode="auto">
          <a:xfrm>
            <a:off x="4021138" y="1941513"/>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 name="Oval 5"/>
          <p:cNvSpPr>
            <a:spLocks noChangeArrowheads="1"/>
          </p:cNvSpPr>
          <p:nvPr/>
        </p:nvSpPr>
        <p:spPr bwMode="auto">
          <a:xfrm>
            <a:off x="2268538" y="2017713"/>
            <a:ext cx="1160462"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 name="Line 7"/>
          <p:cNvSpPr>
            <a:spLocks noChangeShapeType="1"/>
          </p:cNvSpPr>
          <p:nvPr/>
        </p:nvSpPr>
        <p:spPr bwMode="auto">
          <a:xfrm flipH="1">
            <a:off x="1331913" y="2133600"/>
            <a:ext cx="4032250" cy="176213"/>
          </a:xfrm>
          <a:prstGeom prst="line">
            <a:avLst/>
          </a:prstGeom>
          <a:noFill/>
          <a:ln w="76200">
            <a:solidFill>
              <a:srgbClr val="FFC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8"/>
          <p:cNvSpPr>
            <a:spLocks noChangeShapeType="1"/>
          </p:cNvSpPr>
          <p:nvPr/>
        </p:nvSpPr>
        <p:spPr bwMode="auto">
          <a:xfrm>
            <a:off x="1930400" y="1722438"/>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9"/>
          <p:cNvSpPr>
            <a:spLocks noChangeShapeType="1"/>
          </p:cNvSpPr>
          <p:nvPr/>
        </p:nvSpPr>
        <p:spPr bwMode="auto">
          <a:xfrm>
            <a:off x="1833563" y="244316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0"/>
          <p:cNvSpPr>
            <a:spLocks noChangeShapeType="1"/>
          </p:cNvSpPr>
          <p:nvPr/>
        </p:nvSpPr>
        <p:spPr bwMode="auto">
          <a:xfrm>
            <a:off x="1833563" y="209391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Text Box 11"/>
          <p:cNvSpPr txBox="1">
            <a:spLocks noChangeArrowheads="1"/>
          </p:cNvSpPr>
          <p:nvPr/>
        </p:nvSpPr>
        <p:spPr bwMode="auto">
          <a:xfrm>
            <a:off x="1552575" y="112395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pixel</a:t>
            </a:r>
          </a:p>
        </p:txBody>
      </p:sp>
      <p:sp>
        <p:nvSpPr>
          <p:cNvPr id="43" name="Oval 23"/>
          <p:cNvSpPr>
            <a:spLocks noChangeArrowheads="1"/>
          </p:cNvSpPr>
          <p:nvPr/>
        </p:nvSpPr>
        <p:spPr bwMode="auto">
          <a:xfrm>
            <a:off x="2268538" y="217011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 name="Oval 24"/>
          <p:cNvSpPr>
            <a:spLocks noChangeArrowheads="1"/>
          </p:cNvSpPr>
          <p:nvPr/>
        </p:nvSpPr>
        <p:spPr bwMode="auto">
          <a:xfrm>
            <a:off x="3352800" y="21145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 name="Oval 25"/>
          <p:cNvSpPr>
            <a:spLocks noChangeArrowheads="1"/>
          </p:cNvSpPr>
          <p:nvPr/>
        </p:nvSpPr>
        <p:spPr bwMode="auto">
          <a:xfrm>
            <a:off x="3944938" y="2093913"/>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 name="Oval 26"/>
          <p:cNvSpPr>
            <a:spLocks noChangeArrowheads="1"/>
          </p:cNvSpPr>
          <p:nvPr/>
        </p:nvSpPr>
        <p:spPr bwMode="auto">
          <a:xfrm>
            <a:off x="4800600" y="20510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mc:Choice xmlns:a14="http://schemas.microsoft.com/office/drawing/2010/main" Requires="a14">
          <p:sp>
            <p:nvSpPr>
              <p:cNvPr id="80" name="Text Box 29"/>
              <p:cNvSpPr txBox="1">
                <a:spLocks noChangeArrowheads="1"/>
              </p:cNvSpPr>
              <p:nvPr/>
            </p:nvSpPr>
            <p:spPr bwMode="auto">
              <a:xfrm>
                <a:off x="516334" y="2985827"/>
                <a:ext cx="365680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hu-HU" altLang="en-US" b="1" i="1" dirty="0" smtClean="0">
                          <a:latin typeface="Cambria Math"/>
                        </a:rPr>
                        <m:t>𝒔𝒕𝒂𝒓𝒕</m:t>
                      </m:r>
                      <m:r>
                        <a:rPr lang="hu-HU" altLang="en-US" i="1" dirty="0" smtClean="0">
                          <a:latin typeface="Cambria Math"/>
                        </a:rPr>
                        <m:t>+</m:t>
                      </m:r>
                      <m:r>
                        <a:rPr lang="en-US" altLang="en-US" b="1" i="1" dirty="0" err="1" smtClean="0">
                          <a:latin typeface="Cambria Math"/>
                        </a:rPr>
                        <m:t>𝒅𝒊𝒓</m:t>
                      </m:r>
                      <m:r>
                        <a:rPr lang="hu-HU" altLang="en-US" i="1" dirty="0" smtClean="0">
                          <a:latin typeface="Cambria Math"/>
                        </a:rPr>
                        <m:t>·</m:t>
                      </m:r>
                      <m:r>
                        <a:rPr lang="hu-HU" altLang="en-US" i="1" dirty="0" smtClean="0">
                          <a:latin typeface="Cambria Math"/>
                        </a:rPr>
                        <m:t>𝑡</m:t>
                      </m:r>
                      <m:r>
                        <a:rPr lang="hu-HU" altLang="en-US" i="1" dirty="0">
                          <a:latin typeface="Cambria Math"/>
                        </a:rPr>
                        <m:t>, </m:t>
                      </m:r>
                      <m:r>
                        <a:rPr lang="hu-HU" altLang="en-US" b="0" i="1" dirty="0" smtClean="0">
                          <a:latin typeface="Cambria Math"/>
                        </a:rPr>
                        <m:t> </m:t>
                      </m:r>
                    </m:oMath>
                  </m:oMathPara>
                </a14:m>
                <a:endParaRPr lang="hu-HU" altLang="en-US" dirty="0"/>
              </a:p>
            </p:txBody>
          </p:sp>
        </mc:Choice>
        <mc:Fallback>
          <p:sp>
            <p:nvSpPr>
              <p:cNvPr id="80" name="Text Box 29"/>
              <p:cNvSpPr txBox="1">
                <a:spLocks noRot="1" noChangeAspect="1" noMove="1" noResize="1" noEditPoints="1" noAdjustHandles="1" noChangeArrowheads="1" noChangeShapeType="1" noTextEdit="1"/>
              </p:cNvSpPr>
              <p:nvPr/>
            </p:nvSpPr>
            <p:spPr bwMode="auto">
              <a:xfrm>
                <a:off x="516334" y="2985827"/>
                <a:ext cx="3656807" cy="461665"/>
              </a:xfrm>
              <a:prstGeom prst="rect">
                <a:avLst/>
              </a:prstGeom>
              <a:blipFill>
                <a:blip r:embed="rId3"/>
                <a:stretch>
                  <a:fillRect l="-5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81" name="Rectangle 32"/>
              <p:cNvSpPr>
                <a:spLocks noChangeArrowheads="1"/>
              </p:cNvSpPr>
              <p:nvPr/>
            </p:nvSpPr>
            <p:spPr bwMode="auto">
              <a:xfrm>
                <a:off x="467544" y="1550065"/>
                <a:ext cx="10310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smtClean="0">
                          <a:latin typeface="Cambria Math"/>
                        </a:rPr>
                        <m:t>𝒔𝒕𝒂𝒓𝒕</m:t>
                      </m:r>
                    </m:oMath>
                  </m:oMathPara>
                </a14:m>
                <a:endParaRPr lang="hu-HU" altLang="en-US" b="1" dirty="0"/>
              </a:p>
            </p:txBody>
          </p:sp>
        </mc:Choice>
        <mc:Fallback>
          <p:sp>
            <p:nvSpPr>
              <p:cNvPr id="81" name="Rectangle 32"/>
              <p:cNvSpPr>
                <a:spLocks noRot="1" noChangeAspect="1" noMove="1" noResize="1" noEditPoints="1" noAdjustHandles="1" noChangeArrowheads="1" noChangeShapeType="1" noTextEdit="1"/>
              </p:cNvSpPr>
              <p:nvPr/>
            </p:nvSpPr>
            <p:spPr bwMode="auto">
              <a:xfrm>
                <a:off x="467544" y="1550065"/>
                <a:ext cx="1031051"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2" name="Oval 22"/>
          <p:cNvSpPr>
            <a:spLocks noChangeArrowheads="1"/>
          </p:cNvSpPr>
          <p:nvPr/>
        </p:nvSpPr>
        <p:spPr bwMode="auto">
          <a:xfrm>
            <a:off x="4284663" y="2492375"/>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 name="Oval 22"/>
          <p:cNvSpPr>
            <a:spLocks noChangeArrowheads="1"/>
          </p:cNvSpPr>
          <p:nvPr/>
        </p:nvSpPr>
        <p:spPr bwMode="auto">
          <a:xfrm>
            <a:off x="2987675" y="1341438"/>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 name="Oval 22"/>
          <p:cNvSpPr>
            <a:spLocks noChangeArrowheads="1"/>
          </p:cNvSpPr>
          <p:nvPr/>
        </p:nvSpPr>
        <p:spPr bwMode="auto">
          <a:xfrm>
            <a:off x="36513" y="1484313"/>
            <a:ext cx="503237" cy="1296987"/>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85" name="Csoportba foglalás 135"/>
          <p:cNvGrpSpPr>
            <a:grpSpLocks/>
          </p:cNvGrpSpPr>
          <p:nvPr/>
        </p:nvGrpSpPr>
        <p:grpSpPr bwMode="auto">
          <a:xfrm>
            <a:off x="642143" y="1911350"/>
            <a:ext cx="833438" cy="820737"/>
            <a:chOff x="4933950" y="1860550"/>
            <a:chExt cx="833438" cy="820738"/>
          </a:xfrm>
        </p:grpSpPr>
        <p:sp>
          <p:nvSpPr>
            <p:cNvPr id="86"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89"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90"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96" name="Téglalap 95"/>
              <p:cNvSpPr/>
              <p:nvPr/>
            </p:nvSpPr>
            <p:spPr>
              <a:xfrm>
                <a:off x="4023356" y="2985828"/>
                <a:ext cx="10972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rPr>
                        <m:t>𝑡</m:t>
                      </m:r>
                      <m:r>
                        <a:rPr lang="hu-HU" altLang="en-US" i="1" dirty="0">
                          <a:latin typeface="Cambria Math"/>
                        </a:rPr>
                        <m:t> &gt; 0</m:t>
                      </m:r>
                    </m:oMath>
                  </m:oMathPara>
                </a14:m>
                <a:endParaRPr lang="en-US" dirty="0"/>
              </a:p>
            </p:txBody>
          </p:sp>
        </mc:Choice>
        <mc:Fallback>
          <p:sp>
            <p:nvSpPr>
              <p:cNvPr id="96" name="Téglalap 95"/>
              <p:cNvSpPr>
                <a:spLocks noRot="1" noChangeAspect="1" noMove="1" noResize="1" noEditPoints="1" noAdjustHandles="1" noChangeArrowheads="1" noChangeShapeType="1" noTextEdit="1"/>
              </p:cNvSpPr>
              <p:nvPr/>
            </p:nvSpPr>
            <p:spPr>
              <a:xfrm>
                <a:off x="4023356" y="2985828"/>
                <a:ext cx="1097287" cy="461665"/>
              </a:xfrm>
              <a:prstGeom prst="rect">
                <a:avLst/>
              </a:prstGeom>
              <a:blipFill>
                <a:blip r:embed="rId5"/>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74638"/>
            <a:ext cx="8229600" cy="1143000"/>
          </a:xfrm>
        </p:spPr>
        <p:txBody>
          <a:bodyPr/>
          <a:lstStyle/>
          <a:p>
            <a:r>
              <a:rPr lang="hu-HU" dirty="0" err="1" smtClean="0">
                <a:solidFill>
                  <a:srgbClr val="FF0000"/>
                </a:solidFill>
              </a:rPr>
              <a:t>Object</a:t>
            </a:r>
            <a:r>
              <a:rPr lang="hu-HU" dirty="0" smtClean="0">
                <a:solidFill>
                  <a:srgbClr val="FF0000"/>
                </a:solidFill>
              </a:rPr>
              <a:t> </a:t>
            </a:r>
            <a:r>
              <a:rPr lang="en-US" dirty="0" smtClean="0">
                <a:solidFill>
                  <a:srgbClr val="FF0000"/>
                </a:solidFill>
              </a:rPr>
              <a:t>= </a:t>
            </a:r>
            <a:r>
              <a:rPr lang="hu-HU" dirty="0" err="1" smtClean="0">
                <a:solidFill>
                  <a:srgbClr val="FF0000"/>
                </a:solidFill>
              </a:rPr>
              <a:t>Intersectable</a:t>
            </a:r>
            <a:endParaRPr lang="en-US" dirty="0">
              <a:solidFill>
                <a:srgbClr val="FF0000"/>
              </a:solidFill>
            </a:endParaRPr>
          </a:p>
        </p:txBody>
      </p:sp>
      <p:sp>
        <p:nvSpPr>
          <p:cNvPr id="4" name="Téglalap 3"/>
          <p:cNvSpPr/>
          <p:nvPr/>
        </p:nvSpPr>
        <p:spPr>
          <a:xfrm>
            <a:off x="251520" y="2564904"/>
            <a:ext cx="8640960" cy="1584176"/>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en-US" b="1" u="sng" kern="0" dirty="0" err="1">
                <a:latin typeface="Courier New" pitchFamily="49" charset="0"/>
                <a:cs typeface="Courier New" pitchFamily="49" charset="0"/>
              </a:rPr>
              <a:t>struct</a:t>
            </a:r>
            <a:r>
              <a:rPr lang="en-US" b="1" u="sng" kern="0" dirty="0">
                <a:latin typeface="Courier New" pitchFamily="49" charset="0"/>
                <a:cs typeface="Courier New" pitchFamily="49" charset="0"/>
              </a:rPr>
              <a:t> </a:t>
            </a:r>
            <a:r>
              <a:rPr lang="en-US" b="1" u="sng" kern="0" dirty="0" err="1">
                <a:latin typeface="Courier New" pitchFamily="49" charset="0"/>
                <a:cs typeface="Courier New" pitchFamily="49" charset="0"/>
              </a:rPr>
              <a:t>Intersectable</a:t>
            </a:r>
            <a:r>
              <a:rPr lang="en-US" b="1" u="sng" kern="0" dirty="0">
                <a:latin typeface="Courier New" pitchFamily="49" charset="0"/>
                <a:cs typeface="Courier New" pitchFamily="49" charset="0"/>
              </a:rPr>
              <a:t> </a:t>
            </a: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  Material* </a:t>
            </a:r>
            <a:r>
              <a:rPr lang="en-US" b="1" kern="0" dirty="0">
                <a:solidFill>
                  <a:srgbClr val="C00000"/>
                </a:solidFill>
                <a:latin typeface="Courier New" pitchFamily="49" charset="0"/>
                <a:cs typeface="Courier New" pitchFamily="49" charset="0"/>
              </a:rPr>
              <a:t>material</a:t>
            </a: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  virtual </a:t>
            </a:r>
            <a:r>
              <a:rPr lang="en-US" b="1" kern="0" dirty="0">
                <a:solidFill>
                  <a:srgbClr val="00B0F0"/>
                </a:solidFill>
                <a:latin typeface="Courier New" pitchFamily="49" charset="0"/>
                <a:cs typeface="Courier New" pitchFamily="49" charset="0"/>
              </a:rPr>
              <a:t>Hit</a:t>
            </a:r>
            <a:r>
              <a:rPr lang="en-US" b="1" kern="0" dirty="0">
                <a:solidFill>
                  <a:sysClr val="windowText" lastClr="000000"/>
                </a:solidFill>
                <a:latin typeface="Courier New" pitchFamily="49" charset="0"/>
                <a:cs typeface="Courier New" pitchFamily="49" charset="0"/>
              </a:rPr>
              <a:t> </a:t>
            </a:r>
            <a:r>
              <a:rPr lang="en-US" b="1" kern="0" dirty="0" smtClean="0">
                <a:solidFill>
                  <a:srgbClr val="0070C0"/>
                </a:solidFill>
                <a:latin typeface="Courier New" pitchFamily="49" charset="0"/>
                <a:cs typeface="Courier New" pitchFamily="49" charset="0"/>
              </a:rPr>
              <a:t>intersect</a:t>
            </a:r>
            <a:r>
              <a:rPr lang="en-US" b="1" kern="0" dirty="0" smtClean="0">
                <a:solidFill>
                  <a:sysClr val="windowText" lastClr="000000"/>
                </a:solidFill>
                <a:latin typeface="Courier New" pitchFamily="49" charset="0"/>
                <a:cs typeface="Courier New" pitchFamily="49" charset="0"/>
              </a:rPr>
              <a:t>(</a:t>
            </a:r>
            <a:r>
              <a:rPr lang="en-US" b="1" kern="0" dirty="0" err="1" smtClean="0">
                <a:solidFill>
                  <a:sysClr val="windowText" lastClr="000000"/>
                </a:solidFill>
                <a:latin typeface="Courier New" pitchFamily="49" charset="0"/>
                <a:cs typeface="Courier New" pitchFamily="49" charset="0"/>
              </a:rPr>
              <a:t>const</a:t>
            </a:r>
            <a:r>
              <a:rPr lang="en-US" b="1" kern="0" dirty="0" smtClean="0">
                <a:solidFill>
                  <a:sysClr val="windowText" lastClr="000000"/>
                </a:solidFill>
                <a:latin typeface="Courier New" pitchFamily="49" charset="0"/>
                <a:cs typeface="Courier New" pitchFamily="49" charset="0"/>
              </a:rPr>
              <a:t> </a:t>
            </a:r>
            <a:r>
              <a:rPr lang="en-US" b="1" kern="0" dirty="0" smtClean="0">
                <a:solidFill>
                  <a:srgbClr val="00B050"/>
                </a:solidFill>
                <a:latin typeface="Courier New" pitchFamily="49" charset="0"/>
                <a:cs typeface="Courier New" pitchFamily="49" charset="0"/>
              </a:rPr>
              <a:t>Ray</a:t>
            </a:r>
            <a:r>
              <a:rPr lang="en-US" b="1" kern="0" dirty="0">
                <a:solidFill>
                  <a:srgbClr val="00B050"/>
                </a:solidFill>
                <a:latin typeface="Courier New" pitchFamily="49" charset="0"/>
                <a:cs typeface="Courier New" pitchFamily="49" charset="0"/>
              </a:rPr>
              <a:t>&amp; ray</a:t>
            </a:r>
            <a:r>
              <a:rPr lang="en-US" b="1" kern="0" dirty="0" smtClean="0">
                <a:solidFill>
                  <a:sysClr val="windowText" lastClr="000000"/>
                </a:solidFill>
                <a:latin typeface="Courier New" pitchFamily="49" charset="0"/>
                <a:cs typeface="Courier New" pitchFamily="49" charset="0"/>
              </a:rPr>
              <a:t>) = 0</a:t>
            </a: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endParaRPr lang="en-US" sz="1400" b="1" kern="0" dirty="0" smtClean="0">
              <a:solidFill>
                <a:sysClr val="windowText" lastClr="000000"/>
              </a:solidFill>
              <a:latin typeface="Courier New" pitchFamily="49" charset="0"/>
              <a:cs typeface="Courier New" pitchFamily="49" charset="0"/>
            </a:endParaRPr>
          </a:p>
        </p:txBody>
      </p:sp>
    </p:spTree>
    <p:extLst>
      <p:ext uri="{BB962C8B-B14F-4D97-AF65-F5344CB8AC3E}">
        <p14:creationId xmlns:p14="http://schemas.microsoft.com/office/powerpoint/2010/main" val="37316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260350"/>
            <a:ext cx="9144000" cy="1143000"/>
          </a:xfrm>
        </p:spPr>
        <p:txBody>
          <a:bodyPr/>
          <a:lstStyle/>
          <a:p>
            <a:pPr>
              <a:defRPr/>
            </a:pPr>
            <a:r>
              <a:rPr lang="hu-HU" dirty="0" smtClean="0">
                <a:solidFill>
                  <a:srgbClr val="FF0000"/>
                </a:solidFill>
              </a:rPr>
              <a:t>Ray - </a:t>
            </a:r>
            <a:r>
              <a:rPr lang="hu-HU" dirty="0" err="1" smtClean="0">
                <a:solidFill>
                  <a:srgbClr val="FF0000"/>
                </a:solidFill>
              </a:rPr>
              <a:t>Sphere</a:t>
            </a:r>
            <a:r>
              <a:rPr lang="hu-HU" dirty="0" smtClean="0">
                <a:solidFill>
                  <a:srgbClr val="FF0000"/>
                </a:solidFill>
              </a:rPr>
              <a:t> </a:t>
            </a:r>
            <a:r>
              <a:rPr lang="hu-HU" dirty="0" err="1" smtClean="0">
                <a:solidFill>
                  <a:srgbClr val="FF0000"/>
                </a:solidFill>
              </a:rPr>
              <a:t>intersection</a:t>
            </a:r>
            <a:endParaRPr lang="en-US" dirty="0" smtClean="0">
              <a:solidFill>
                <a:srgbClr val="FF0000"/>
              </a:solidFill>
            </a:endParaRPr>
          </a:p>
        </p:txBody>
      </p:sp>
      <mc:AlternateContent xmlns:mc="http://schemas.openxmlformats.org/markup-compatibility/2006">
        <mc:Choice xmlns:a14="http://schemas.microsoft.com/office/drawing/2010/main" Requires="a14">
          <p:sp>
            <p:nvSpPr>
              <p:cNvPr id="39" name="Text Box 4"/>
              <p:cNvSpPr txBox="1">
                <a:spLocks noChangeArrowheads="1"/>
              </p:cNvSpPr>
              <p:nvPr/>
            </p:nvSpPr>
            <p:spPr bwMode="auto">
              <a:xfrm>
                <a:off x="1289050" y="5805264"/>
                <a:ext cx="5227166" cy="46166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Surface</a:t>
                </a:r>
                <a:r>
                  <a:rPr lang="hu-HU" altLang="en-US" dirty="0" smtClean="0">
                    <a:latin typeface="+mn-lt"/>
                  </a:rPr>
                  <a:t> </a:t>
                </a:r>
                <a:r>
                  <a:rPr lang="hu-HU" altLang="en-US" dirty="0" err="1" smtClean="0">
                    <a:latin typeface="+mn-lt"/>
                  </a:rPr>
                  <a:t>normal</a:t>
                </a:r>
                <a:r>
                  <a:rPr lang="en-US" altLang="en-US" dirty="0" smtClean="0">
                    <a:cs typeface="Times New Roman" panose="02020603050405020304" pitchFamily="18" charset="0"/>
                  </a:rPr>
                  <a:t>:  </a:t>
                </a:r>
                <a14:m>
                  <m:oMath xmlns:m="http://schemas.openxmlformats.org/officeDocument/2006/math">
                    <m:r>
                      <a:rPr lang="en-US" altLang="en-US" b="1" i="1" dirty="0" smtClean="0">
                        <a:latin typeface="Cambria Math"/>
                        <a:cs typeface="Times New Roman" panose="02020603050405020304" pitchFamily="18" charset="0"/>
                      </a:rPr>
                      <m:t>𝑵</m:t>
                    </m:r>
                    <m:r>
                      <a:rPr lang="en-US" altLang="en-US" i="1" dirty="0" smtClean="0">
                        <a:latin typeface="Cambria Math"/>
                        <a:cs typeface="Times New Roman" panose="02020603050405020304" pitchFamily="18" charset="0"/>
                      </a:rPr>
                      <m:t>=</m:t>
                    </m:r>
                    <m:r>
                      <a:rPr lang="en-US" altLang="en-US" i="1" dirty="0" smtClean="0">
                        <a:latin typeface="Cambria Math"/>
                      </a:rPr>
                      <m:t>(</m:t>
                    </m:r>
                    <m:r>
                      <a:rPr lang="en-US" altLang="en-US" b="1" i="1" dirty="0" smtClean="0">
                        <a:latin typeface="Cambria Math"/>
                      </a:rPr>
                      <m:t>𝒓𝒂𝒚</m:t>
                    </m:r>
                    <m:d>
                      <m:dPr>
                        <m:ctrlPr>
                          <a:rPr lang="en-US" altLang="en-US" b="1" i="1" dirty="0" smtClean="0">
                            <a:latin typeface="Cambria Math" panose="02040503050406030204" pitchFamily="18" charset="0"/>
                          </a:rPr>
                        </m:ctrlPr>
                      </m:dPr>
                      <m:e>
                        <m:r>
                          <a:rPr lang="en-US" altLang="en-US" i="1" dirty="0" smtClean="0">
                            <a:latin typeface="Cambria Math"/>
                          </a:rPr>
                          <m:t>𝑡</m:t>
                        </m:r>
                      </m:e>
                    </m:d>
                    <m:r>
                      <a:rPr lang="hu-HU" altLang="en-US" b="1" i="1" dirty="0" smtClean="0">
                        <a:latin typeface="Cambria Math"/>
                      </a:rPr>
                      <m:t>−</m:t>
                    </m:r>
                    <m:r>
                      <a:rPr lang="en-US" altLang="en-US" b="1" i="1" dirty="0">
                        <a:latin typeface="Cambria Math"/>
                      </a:rPr>
                      <m:t>𝒄</m:t>
                    </m:r>
                    <m:r>
                      <a:rPr lang="en-US" altLang="en-US" b="1" i="1" dirty="0">
                        <a:latin typeface="Cambria Math"/>
                      </a:rPr>
                      <m:t>)/</m:t>
                    </m:r>
                    <m:r>
                      <a:rPr lang="en-US" altLang="en-US" i="1" dirty="0" smtClean="0">
                        <a:latin typeface="Cambria Math"/>
                      </a:rPr>
                      <m:t>𝑅</m:t>
                    </m:r>
                    <m:r>
                      <a:rPr lang="en-US" altLang="en-US" i="1" dirty="0" smtClean="0">
                        <a:latin typeface="Cambria Math"/>
                      </a:rPr>
                      <m:t> </m:t>
                    </m:r>
                  </m:oMath>
                </a14:m>
                <a:endParaRPr lang="en-US" altLang="en-US" i="1" dirty="0"/>
              </a:p>
            </p:txBody>
          </p:sp>
        </mc:Choice>
        <mc:Fallback>
          <p:sp>
            <p:nvSpPr>
              <p:cNvPr id="39" name="Text Box 4"/>
              <p:cNvSpPr txBox="1">
                <a:spLocks noRot="1" noChangeAspect="1" noMove="1" noResize="1" noEditPoints="1" noAdjustHandles="1" noChangeArrowheads="1" noChangeShapeType="1" noTextEdit="1"/>
              </p:cNvSpPr>
              <p:nvPr/>
            </p:nvSpPr>
            <p:spPr bwMode="auto">
              <a:xfrm>
                <a:off x="1289050" y="5805264"/>
                <a:ext cx="5227166" cy="461665"/>
              </a:xfrm>
              <a:prstGeom prst="rect">
                <a:avLst/>
              </a:prstGeom>
              <a:blipFill>
                <a:blip r:embed="rId3"/>
                <a:stretch>
                  <a:fillRect l="-1628" t="-10256" b="-26923"/>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0" name="Oval 5"/>
          <p:cNvSpPr>
            <a:spLocks noChangeArrowheads="1"/>
          </p:cNvSpPr>
          <p:nvPr/>
        </p:nvSpPr>
        <p:spPr bwMode="auto">
          <a:xfrm>
            <a:off x="565150" y="1201912"/>
            <a:ext cx="1905000" cy="2057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1" name="Line 6"/>
          <p:cNvSpPr>
            <a:spLocks noChangeShapeType="1"/>
          </p:cNvSpPr>
          <p:nvPr/>
        </p:nvSpPr>
        <p:spPr bwMode="auto">
          <a:xfrm>
            <a:off x="107950" y="1430512"/>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7"/>
          <p:cNvSpPr>
            <a:spLocks noChangeShapeType="1"/>
          </p:cNvSpPr>
          <p:nvPr/>
        </p:nvSpPr>
        <p:spPr bwMode="auto">
          <a:xfrm>
            <a:off x="2124075" y="2349674"/>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8"/>
          <p:cNvSpPr>
            <a:spLocks noChangeShapeType="1"/>
          </p:cNvSpPr>
          <p:nvPr/>
        </p:nvSpPr>
        <p:spPr bwMode="auto">
          <a:xfrm>
            <a:off x="1098550" y="1887712"/>
            <a:ext cx="990600" cy="4572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44" name="Rectangle 9"/>
              <p:cNvSpPr>
                <a:spLocks noChangeArrowheads="1"/>
              </p:cNvSpPr>
              <p:nvPr/>
            </p:nvSpPr>
            <p:spPr bwMode="auto">
              <a:xfrm>
                <a:off x="1333777" y="2252556"/>
                <a:ext cx="41710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𝒄</m:t>
                      </m:r>
                    </m:oMath>
                  </m:oMathPara>
                </a14:m>
                <a:endParaRPr lang="en-US" altLang="en-US" b="1" dirty="0"/>
              </a:p>
            </p:txBody>
          </p:sp>
        </mc:Choice>
        <mc:Fallback>
          <p:sp>
            <p:nvSpPr>
              <p:cNvPr id="44" name="Rectangle 9"/>
              <p:cNvSpPr>
                <a:spLocks noRot="1" noChangeAspect="1" noMove="1" noResize="1" noEditPoints="1" noAdjustHandles="1" noChangeArrowheads="1" noChangeShapeType="1" noTextEdit="1"/>
              </p:cNvSpPr>
              <p:nvPr/>
            </p:nvSpPr>
            <p:spPr bwMode="auto">
              <a:xfrm>
                <a:off x="1333777" y="2252556"/>
                <a:ext cx="417102"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5" name="Oval 10"/>
          <p:cNvSpPr>
            <a:spLocks noChangeArrowheads="1"/>
          </p:cNvSpPr>
          <p:nvPr/>
        </p:nvSpPr>
        <p:spPr bwMode="auto">
          <a:xfrm>
            <a:off x="1403350" y="2192512"/>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 name="Line 11"/>
          <p:cNvSpPr>
            <a:spLocks noChangeShapeType="1"/>
          </p:cNvSpPr>
          <p:nvPr/>
        </p:nvSpPr>
        <p:spPr bwMode="auto">
          <a:xfrm>
            <a:off x="1098550" y="1887712"/>
            <a:ext cx="3810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47" name="Rectangle 12"/>
              <p:cNvSpPr>
                <a:spLocks noChangeArrowheads="1"/>
              </p:cNvSpPr>
              <p:nvPr/>
            </p:nvSpPr>
            <p:spPr bwMode="auto">
              <a:xfrm>
                <a:off x="869950" y="1963912"/>
                <a:ext cx="46621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i="1" dirty="0">
                          <a:latin typeface="Cambria Math"/>
                        </a:rPr>
                        <m:t>𝑅</m:t>
                      </m:r>
                    </m:oMath>
                  </m:oMathPara>
                </a14:m>
                <a:endParaRPr lang="en-US" altLang="en-US" dirty="0"/>
              </a:p>
            </p:txBody>
          </p:sp>
        </mc:Choice>
        <mc:Fallback>
          <p:sp>
            <p:nvSpPr>
              <p:cNvPr id="47" name="Rectangle 12"/>
              <p:cNvSpPr>
                <a:spLocks noRot="1" noChangeAspect="1" noMove="1" noResize="1" noEditPoints="1" noAdjustHandles="1" noChangeArrowheads="1" noChangeShapeType="1" noTextEdit="1"/>
              </p:cNvSpPr>
              <p:nvPr/>
            </p:nvSpPr>
            <p:spPr bwMode="auto">
              <a:xfrm>
                <a:off x="869950" y="1963912"/>
                <a:ext cx="46621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 name="Line 13"/>
          <p:cNvSpPr>
            <a:spLocks noChangeShapeType="1"/>
          </p:cNvSpPr>
          <p:nvPr/>
        </p:nvSpPr>
        <p:spPr bwMode="auto">
          <a:xfrm flipH="1" flipV="1">
            <a:off x="488950" y="1278112"/>
            <a:ext cx="6096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49" name="Rectangle 14"/>
              <p:cNvSpPr>
                <a:spLocks noChangeArrowheads="1"/>
              </p:cNvSpPr>
              <p:nvPr/>
            </p:nvSpPr>
            <p:spPr bwMode="auto">
              <a:xfrm>
                <a:off x="2267744" y="1397174"/>
                <a:ext cx="1982659"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i="1" dirty="0" smtClean="0">
                          <a:latin typeface="Cambria Math"/>
                        </a:rPr>
                        <m:t>|</m:t>
                      </m:r>
                      <m:r>
                        <a:rPr lang="en-US" altLang="en-US" b="1" i="1" dirty="0">
                          <a:latin typeface="Cambria Math"/>
                        </a:rPr>
                        <m:t>𝒓</m:t>
                      </m:r>
                      <m:r>
                        <a:rPr lang="en-US" altLang="en-US" i="1" dirty="0">
                          <a:latin typeface="Cambria Math"/>
                        </a:rPr>
                        <m:t> – </m:t>
                      </m:r>
                      <m:r>
                        <a:rPr lang="en-US" altLang="en-US" b="1" i="1" dirty="0">
                          <a:latin typeface="Cambria Math"/>
                        </a:rPr>
                        <m:t>𝒄</m:t>
                      </m:r>
                      <m:r>
                        <a:rPr lang="en-US" altLang="en-US" i="1" dirty="0">
                          <a:latin typeface="Cambria Math"/>
                        </a:rPr>
                        <m:t>|</m:t>
                      </m:r>
                      <m:r>
                        <a:rPr lang="en-US" altLang="en-US" i="1" baseline="30000" dirty="0">
                          <a:latin typeface="Cambria Math"/>
                        </a:rPr>
                        <m:t>2</m:t>
                      </m:r>
                      <m:r>
                        <a:rPr lang="en-US" altLang="en-US" i="1" dirty="0">
                          <a:latin typeface="Cambria Math"/>
                        </a:rPr>
                        <m:t>=</m:t>
                      </m:r>
                      <m:r>
                        <a:rPr lang="en-US" altLang="en-US" i="1" dirty="0">
                          <a:latin typeface="Cambria Math"/>
                        </a:rPr>
                        <m:t>𝑅</m:t>
                      </m:r>
                      <m:r>
                        <a:rPr lang="en-US" altLang="en-US" i="1" baseline="30000" dirty="0">
                          <a:latin typeface="Cambria Math"/>
                        </a:rPr>
                        <m:t>2</m:t>
                      </m:r>
                    </m:oMath>
                  </m:oMathPara>
                </a14:m>
                <a:endParaRPr lang="en-US" altLang="en-US" baseline="30000" dirty="0"/>
              </a:p>
            </p:txBody>
          </p:sp>
        </mc:Choice>
        <mc:Fallback>
          <p:sp>
            <p:nvSpPr>
              <p:cNvPr id="49" name="Rectangle 14"/>
              <p:cNvSpPr>
                <a:spLocks noRot="1" noChangeAspect="1" noMove="1" noResize="1" noEditPoints="1" noAdjustHandles="1" noChangeArrowheads="1" noChangeShapeType="1" noTextEdit="1"/>
              </p:cNvSpPr>
              <p:nvPr/>
            </p:nvSpPr>
            <p:spPr bwMode="auto">
              <a:xfrm>
                <a:off x="2267744" y="1397174"/>
                <a:ext cx="1982659" cy="453137"/>
              </a:xfrm>
              <a:prstGeom prst="rect">
                <a:avLst/>
              </a:prstGeom>
              <a:blipFill>
                <a:blip r:embed="rId6"/>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0" name="Rectangle 15"/>
              <p:cNvSpPr>
                <a:spLocks noChangeArrowheads="1"/>
              </p:cNvSpPr>
              <p:nvPr/>
            </p:nvSpPr>
            <p:spPr bwMode="auto">
              <a:xfrm>
                <a:off x="1022350" y="1430512"/>
                <a:ext cx="4267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en-US" altLang="en-US" dirty="0"/>
              </a:p>
            </p:txBody>
          </p:sp>
        </mc:Choice>
        <mc:Fallback>
          <p:sp>
            <p:nvSpPr>
              <p:cNvPr id="50" name="Rectangle 15"/>
              <p:cNvSpPr>
                <a:spLocks noRot="1" noChangeAspect="1" noMove="1" noResize="1" noEditPoints="1" noAdjustHandles="1" noChangeArrowheads="1" noChangeShapeType="1" noTextEdit="1"/>
              </p:cNvSpPr>
              <p:nvPr/>
            </p:nvSpPr>
            <p:spPr bwMode="auto">
              <a:xfrm>
                <a:off x="1022350" y="1430512"/>
                <a:ext cx="426720"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1" name="Rectangle 16"/>
              <p:cNvSpPr>
                <a:spLocks noChangeArrowheads="1"/>
              </p:cNvSpPr>
              <p:nvPr/>
            </p:nvSpPr>
            <p:spPr bwMode="auto">
              <a:xfrm>
                <a:off x="251520" y="4573577"/>
                <a:ext cx="8892480" cy="107721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000" i="1" dirty="0" smtClean="0">
                          <a:latin typeface="Cambria Math"/>
                        </a:rPr>
                        <m:t>(</m:t>
                      </m:r>
                      <m:r>
                        <a:rPr lang="en-US" altLang="en-US" sz="2000" b="1" i="1" dirty="0" err="1" smtClean="0">
                          <a:latin typeface="Cambria Math"/>
                        </a:rPr>
                        <m:t>𝒅𝒊𝒓</m:t>
                      </m:r>
                      <m:r>
                        <a:rPr lang="hu-HU" altLang="en-US" sz="2000" i="1" dirty="0">
                          <a:latin typeface="Cambria Math"/>
                        </a:rPr>
                        <m:t>·</m:t>
                      </m:r>
                      <m:r>
                        <a:rPr lang="en-US" altLang="en-US" sz="2000" b="1" i="1" dirty="0" err="1" smtClean="0">
                          <a:latin typeface="Cambria Math"/>
                        </a:rPr>
                        <m:t>𝒅𝒊𝒓</m:t>
                      </m:r>
                      <m:r>
                        <a:rPr lang="en-US" altLang="en-US" sz="2000" i="1" dirty="0" smtClean="0">
                          <a:latin typeface="Cambria Math"/>
                        </a:rPr>
                        <m:t>)</m:t>
                      </m:r>
                      <m:r>
                        <a:rPr lang="en-US" altLang="en-US" sz="2000" i="1" dirty="0" smtClean="0">
                          <a:latin typeface="Cambria Math"/>
                        </a:rPr>
                        <m:t>𝑡</m:t>
                      </m:r>
                      <m:r>
                        <a:rPr lang="en-US" altLang="en-US" sz="2000" i="1" baseline="30000" dirty="0" smtClean="0">
                          <a:latin typeface="Cambria Math"/>
                        </a:rPr>
                        <m:t>2</m:t>
                      </m:r>
                      <m:r>
                        <a:rPr lang="en-US" altLang="en-US" sz="2000" i="1" dirty="0" smtClean="0">
                          <a:latin typeface="Cambria Math"/>
                        </a:rPr>
                        <m:t>+2((</m:t>
                      </m:r>
                      <m:r>
                        <a:rPr lang="en-US" altLang="en-US" sz="2000" b="1" i="1" dirty="0" smtClean="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b="1" i="1" dirty="0" err="1" smtClean="0">
                          <a:latin typeface="Cambria Math"/>
                        </a:rPr>
                        <m:t>𝒅𝒊𝒓</m:t>
                      </m:r>
                      <m:r>
                        <a:rPr lang="en-US" altLang="en-US" sz="2000" i="1" dirty="0" smtClean="0">
                          <a:latin typeface="Cambria Math"/>
                        </a:rPr>
                        <m:t>)</m:t>
                      </m:r>
                      <m:r>
                        <a:rPr lang="en-US" altLang="en-US" sz="2000" i="1" dirty="0" smtClean="0">
                          <a:latin typeface="Cambria Math"/>
                        </a:rPr>
                        <m:t>𝑡</m:t>
                      </m:r>
                      <m:r>
                        <a:rPr lang="en-US" altLang="en-US" sz="2000" i="1" dirty="0" smtClean="0">
                          <a:latin typeface="Cambria Math"/>
                        </a:rPr>
                        <m:t>+(</m:t>
                      </m:r>
                      <m:r>
                        <a:rPr lang="en-US" altLang="en-US" sz="2000" b="1" i="1" dirty="0" smtClean="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i="1" dirty="0" smtClean="0">
                          <a:latin typeface="Cambria Math"/>
                        </a:rPr>
                        <m:t>(</m:t>
                      </m:r>
                      <m:r>
                        <a:rPr lang="en-US" altLang="en-US" sz="2000" b="1" i="1" dirty="0" smtClean="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smtClean="0">
                          <a:latin typeface="Cambria Math"/>
                        </a:rPr>
                        <m:t>)</m:t>
                      </m:r>
                      <m:r>
                        <a:rPr lang="hu-HU" altLang="en-US" sz="2000" i="1" dirty="0">
                          <a:latin typeface="Cambria Math"/>
                        </a:rPr>
                        <m:t>−</m:t>
                      </m:r>
                      <m:r>
                        <a:rPr lang="en-US" altLang="en-US" sz="2000" i="1" dirty="0">
                          <a:latin typeface="Cambria Math"/>
                        </a:rPr>
                        <m:t>𝑅</m:t>
                      </m:r>
                      <m:r>
                        <a:rPr lang="en-US" altLang="en-US" sz="2000" i="1" baseline="30000" dirty="0">
                          <a:latin typeface="Cambria Math"/>
                        </a:rPr>
                        <m:t>2 </m:t>
                      </m:r>
                      <m:r>
                        <a:rPr lang="en-US" altLang="en-US" sz="2000" i="1" dirty="0">
                          <a:latin typeface="Cambria Math"/>
                        </a:rPr>
                        <m:t>= 0</m:t>
                      </m:r>
                    </m:oMath>
                  </m:oMathPara>
                </a14:m>
                <a:endParaRPr lang="en-US" altLang="en-US" sz="2000" dirty="0"/>
              </a:p>
              <a:p>
                <a:endParaRPr lang="en-US" altLang="en-US" sz="2000" dirty="0"/>
              </a:p>
              <a:p>
                <a:r>
                  <a:rPr lang="en-US" altLang="en-US" dirty="0">
                    <a:latin typeface="+mn-lt"/>
                  </a:rPr>
                  <a:t>Wanted: </a:t>
                </a:r>
                <a:r>
                  <a:rPr lang="hu-HU" altLang="en-US" dirty="0" err="1" smtClean="0">
                    <a:latin typeface="+mn-lt"/>
                  </a:rPr>
                  <a:t>the</a:t>
                </a:r>
                <a:r>
                  <a:rPr lang="hu-HU" altLang="en-US" dirty="0" smtClean="0">
                    <a:latin typeface="+mn-lt"/>
                  </a:rPr>
                  <a:t> </a:t>
                </a:r>
                <a:r>
                  <a:rPr lang="hu-HU" altLang="en-US" dirty="0" err="1" smtClean="0">
                    <a:latin typeface="+mn-lt"/>
                  </a:rPr>
                  <a:t>smaller</a:t>
                </a:r>
                <a:r>
                  <a:rPr lang="hu-HU" altLang="en-US" dirty="0" smtClean="0">
                    <a:latin typeface="+mn-lt"/>
                  </a:rPr>
                  <a:t> </a:t>
                </a:r>
                <a:r>
                  <a:rPr lang="hu-HU" altLang="en-US" dirty="0" err="1" smtClean="0">
                    <a:latin typeface="+mn-lt"/>
                  </a:rPr>
                  <a:t>from</a:t>
                </a:r>
                <a:r>
                  <a:rPr lang="hu-HU" altLang="en-US" dirty="0" smtClean="0">
                    <a:latin typeface="+mn-lt"/>
                  </a:rPr>
                  <a:t> </a:t>
                </a:r>
                <a:r>
                  <a:rPr lang="hu-HU" altLang="en-US" dirty="0" err="1" smtClean="0">
                    <a:latin typeface="+mn-lt"/>
                  </a:rPr>
                  <a:t>the</a:t>
                </a:r>
                <a:r>
                  <a:rPr lang="hu-HU" altLang="en-US" dirty="0" smtClean="0">
                    <a:latin typeface="+mn-lt"/>
                  </a:rPr>
                  <a:t> </a:t>
                </a:r>
                <a:r>
                  <a:rPr lang="hu-HU" altLang="en-US" dirty="0" err="1" smtClean="0">
                    <a:latin typeface="+mn-lt"/>
                  </a:rPr>
                  <a:t>positive</a:t>
                </a:r>
                <a:r>
                  <a:rPr lang="hu-HU" altLang="en-US" dirty="0" smtClean="0">
                    <a:latin typeface="+mn-lt"/>
                  </a:rPr>
                  <a:t> </a:t>
                </a:r>
                <a:r>
                  <a:rPr lang="hu-HU" altLang="en-US" dirty="0" err="1" smtClean="0">
                    <a:latin typeface="+mn-lt"/>
                  </a:rPr>
                  <a:t>roots</a:t>
                </a:r>
                <a:endParaRPr lang="en-US" altLang="en-US" dirty="0">
                  <a:latin typeface="+mn-lt"/>
                </a:endParaRPr>
              </a:p>
            </p:txBody>
          </p:sp>
        </mc:Choice>
        <mc:Fallback>
          <p:sp>
            <p:nvSpPr>
              <p:cNvPr id="51" name="Rectangle 16"/>
              <p:cNvSpPr>
                <a:spLocks noRot="1" noChangeAspect="1" noMove="1" noResize="1" noEditPoints="1" noAdjustHandles="1" noChangeArrowheads="1" noChangeShapeType="1" noTextEdit="1"/>
              </p:cNvSpPr>
              <p:nvPr/>
            </p:nvSpPr>
            <p:spPr bwMode="auto">
              <a:xfrm>
                <a:off x="251520" y="4573577"/>
                <a:ext cx="8892480" cy="1077218"/>
              </a:xfrm>
              <a:prstGeom prst="rect">
                <a:avLst/>
              </a:prstGeom>
              <a:blipFill>
                <a:blip r:embed="rId8"/>
                <a:stretch>
                  <a:fillRect l="-1028" b="-118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2" name="Oval 17"/>
          <p:cNvSpPr>
            <a:spLocks noChangeArrowheads="1"/>
          </p:cNvSpPr>
          <p:nvPr/>
        </p:nvSpPr>
        <p:spPr bwMode="auto">
          <a:xfrm>
            <a:off x="5397376"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3" name="Oval 18"/>
          <p:cNvSpPr>
            <a:spLocks noChangeArrowheads="1"/>
          </p:cNvSpPr>
          <p:nvPr/>
        </p:nvSpPr>
        <p:spPr bwMode="auto">
          <a:xfrm>
            <a:off x="6678488"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4" name="Oval 19"/>
          <p:cNvSpPr>
            <a:spLocks noChangeArrowheads="1"/>
          </p:cNvSpPr>
          <p:nvPr/>
        </p:nvSpPr>
        <p:spPr bwMode="auto">
          <a:xfrm>
            <a:off x="8050088"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5" name="Line 20"/>
          <p:cNvSpPr>
            <a:spLocks noChangeShapeType="1"/>
          </p:cNvSpPr>
          <p:nvPr/>
        </p:nvSpPr>
        <p:spPr bwMode="auto">
          <a:xfrm flipV="1">
            <a:off x="4940176" y="13971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21"/>
          <p:cNvSpPr>
            <a:spLocks noChangeShapeType="1"/>
          </p:cNvSpPr>
          <p:nvPr/>
        </p:nvSpPr>
        <p:spPr bwMode="auto">
          <a:xfrm flipV="1">
            <a:off x="6297488"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2"/>
          <p:cNvSpPr>
            <a:spLocks noChangeShapeType="1"/>
          </p:cNvSpPr>
          <p:nvPr/>
        </p:nvSpPr>
        <p:spPr bwMode="auto">
          <a:xfrm flipV="1">
            <a:off x="8126288"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 name="Text Box 23"/>
          <p:cNvSpPr txBox="1">
            <a:spLocks noChangeArrowheads="1"/>
          </p:cNvSpPr>
          <p:nvPr/>
        </p:nvSpPr>
        <p:spPr bwMode="auto">
          <a:xfrm>
            <a:off x="4784601" y="3068812"/>
            <a:ext cx="4217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smtClean="0">
                <a:latin typeface="+mn-lt"/>
              </a:rPr>
              <a:t>No </a:t>
            </a:r>
            <a:r>
              <a:rPr lang="hu-HU" altLang="en-US" dirty="0" err="1" smtClean="0">
                <a:latin typeface="+mn-lt"/>
              </a:rPr>
              <a:t>root</a:t>
            </a:r>
            <a:r>
              <a:rPr lang="hu-HU" altLang="en-US" dirty="0" smtClean="0">
                <a:latin typeface="+mn-lt"/>
              </a:rPr>
              <a:t>           1 </a:t>
            </a:r>
            <a:r>
              <a:rPr lang="hu-HU" altLang="en-US" dirty="0" err="1" smtClean="0">
                <a:latin typeface="+mn-lt"/>
              </a:rPr>
              <a:t>root</a:t>
            </a:r>
            <a:r>
              <a:rPr lang="hu-HU" altLang="en-US" dirty="0" smtClean="0">
                <a:latin typeface="+mn-lt"/>
              </a:rPr>
              <a:t>          2 </a:t>
            </a:r>
            <a:r>
              <a:rPr lang="hu-HU" altLang="en-US" dirty="0" err="1" smtClean="0">
                <a:latin typeface="+mn-lt"/>
              </a:rPr>
              <a:t>roots</a:t>
            </a:r>
            <a:endParaRPr lang="hu-HU" altLang="en-US" dirty="0">
              <a:latin typeface="+mn-lt"/>
            </a:endParaRPr>
          </a:p>
        </p:txBody>
      </p:sp>
      <mc:AlternateContent xmlns:mc="http://schemas.openxmlformats.org/markup-compatibility/2006">
        <mc:Choice xmlns:a14="http://schemas.microsoft.com/office/drawing/2010/main" Requires="a14">
          <p:sp>
            <p:nvSpPr>
              <p:cNvPr id="59" name="Text Box 24"/>
              <p:cNvSpPr txBox="1">
                <a:spLocks noChangeArrowheads="1"/>
              </p:cNvSpPr>
              <p:nvPr/>
            </p:nvSpPr>
            <p:spPr bwMode="auto">
              <a:xfrm>
                <a:off x="793750" y="3300295"/>
                <a:ext cx="354171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smtClean="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en-US" altLang="en-US" b="1" i="1" dirty="0" smtClean="0">
                          <a:latin typeface="Cambria Math"/>
                        </a:rPr>
                        <m:t>𝒔𝒕𝒂𝒓𝒕</m:t>
                      </m:r>
                      <m:r>
                        <a:rPr lang="hu-HU" altLang="en-US" i="1" dirty="0" smtClean="0">
                          <a:latin typeface="Cambria Math"/>
                        </a:rPr>
                        <m:t>+</m:t>
                      </m:r>
                      <m:r>
                        <a:rPr lang="en-US" altLang="en-US" b="1" i="1" dirty="0" err="1" smtClean="0">
                          <a:latin typeface="Cambria Math"/>
                        </a:rPr>
                        <m:t>𝒅𝒊𝒓</m:t>
                      </m:r>
                      <m:r>
                        <a:rPr lang="hu-HU" altLang="en-US" i="1" dirty="0" smtClean="0">
                          <a:latin typeface="Cambria Math"/>
                        </a:rPr>
                        <m:t>·</m:t>
                      </m:r>
                      <m:r>
                        <a:rPr lang="hu-HU" altLang="en-US" i="1" dirty="0" smtClean="0">
                          <a:latin typeface="Cambria Math"/>
                        </a:rPr>
                        <m:t>𝑡</m:t>
                      </m:r>
                    </m:oMath>
                  </m:oMathPara>
                </a14:m>
                <a:endParaRPr lang="hu-HU" altLang="en-US" dirty="0"/>
              </a:p>
            </p:txBody>
          </p:sp>
        </mc:Choice>
        <mc:Fallback>
          <p:sp>
            <p:nvSpPr>
              <p:cNvPr id="59" name="Text Box 24"/>
              <p:cNvSpPr txBox="1">
                <a:spLocks noRot="1" noChangeAspect="1" noMove="1" noResize="1" noEditPoints="1" noAdjustHandles="1" noChangeArrowheads="1" noChangeShapeType="1" noTextEdit="1"/>
              </p:cNvSpPr>
              <p:nvPr/>
            </p:nvSpPr>
            <p:spPr bwMode="auto">
              <a:xfrm>
                <a:off x="793750" y="3300295"/>
                <a:ext cx="3541713" cy="461665"/>
              </a:xfrm>
              <a:prstGeom prst="rect">
                <a:avLst/>
              </a:prstGeom>
              <a:blipFill>
                <a:blip r:embed="rId9"/>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0" name="Text Box 3"/>
              <p:cNvSpPr txBox="1">
                <a:spLocks noChangeArrowheads="1"/>
              </p:cNvSpPr>
              <p:nvPr/>
            </p:nvSpPr>
            <p:spPr bwMode="auto">
              <a:xfrm>
                <a:off x="251520" y="4172664"/>
                <a:ext cx="849694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000" i="1" dirty="0" smtClean="0">
                          <a:latin typeface="Cambria Math"/>
                        </a:rPr>
                        <m:t>|</m:t>
                      </m:r>
                      <m:r>
                        <a:rPr lang="en-US" altLang="en-US" sz="2000" b="1" i="1" dirty="0">
                          <a:latin typeface="Cambria Math"/>
                        </a:rPr>
                        <m:t>𝒓𝒂𝒚</m:t>
                      </m:r>
                      <m:r>
                        <a:rPr lang="en-US" altLang="en-US" sz="2000" i="1" dirty="0">
                          <a:latin typeface="Cambria Math"/>
                        </a:rPr>
                        <m:t>(</m:t>
                      </m:r>
                      <m:r>
                        <a:rPr lang="en-US" altLang="en-US" sz="2000" i="1" dirty="0">
                          <a:latin typeface="Cambria Math"/>
                        </a:rPr>
                        <m:t>𝑡</m:t>
                      </m:r>
                      <m:r>
                        <a:rPr lang="en-US" altLang="en-US" sz="2000" i="1" dirty="0">
                          <a:latin typeface="Cambria Math"/>
                        </a:rPr>
                        <m:t>) – </m:t>
                      </m:r>
                      <m:r>
                        <a:rPr lang="en-US" altLang="en-US" sz="2000" b="1" i="1" dirty="0" smtClean="0">
                          <a:latin typeface="Cambria Math"/>
                        </a:rPr>
                        <m:t>𝒄</m:t>
                      </m:r>
                      <m:r>
                        <a:rPr lang="en-US" altLang="en-US" sz="2000" i="1" dirty="0" smtClean="0">
                          <a:latin typeface="Cambria Math"/>
                        </a:rPr>
                        <m:t>|</m:t>
                      </m:r>
                      <m:r>
                        <a:rPr lang="en-US" altLang="en-US" sz="2000" i="1" baseline="30000" dirty="0" smtClean="0">
                          <a:latin typeface="Cambria Math"/>
                        </a:rPr>
                        <m:t>2</m:t>
                      </m:r>
                      <m:r>
                        <a:rPr lang="en-US" altLang="en-US" sz="2000" i="1" dirty="0" smtClean="0">
                          <a:latin typeface="Cambria Math"/>
                        </a:rPr>
                        <m:t>=(</m:t>
                      </m:r>
                      <m:r>
                        <a:rPr lang="en-US" altLang="en-US" sz="2000" b="1" i="1" dirty="0" smtClean="0">
                          <a:latin typeface="Cambria Math"/>
                        </a:rPr>
                        <m:t>𝒔𝒕𝒂𝒓𝒕</m:t>
                      </m:r>
                      <m:r>
                        <a:rPr lang="hu-HU" altLang="en-US" sz="2000" i="1" dirty="0" smtClean="0">
                          <a:latin typeface="Cambria Math"/>
                        </a:rPr>
                        <m:t>+</m:t>
                      </m:r>
                      <m:r>
                        <a:rPr lang="en-US" altLang="en-US" sz="2000" b="1" i="1" dirty="0" err="1" smtClean="0">
                          <a:latin typeface="Cambria Math"/>
                        </a:rPr>
                        <m:t>𝒅𝒊𝒓</m:t>
                      </m:r>
                      <m:r>
                        <a:rPr lang="hu-HU" altLang="en-US" sz="2000" i="1" dirty="0" smtClean="0">
                          <a:latin typeface="Cambria Math"/>
                        </a:rPr>
                        <m:t>·</m:t>
                      </m:r>
                      <m:r>
                        <a:rPr lang="hu-HU" altLang="en-US" sz="2000" i="1" dirty="0" smtClean="0">
                          <a:latin typeface="Cambria Math"/>
                        </a:rPr>
                        <m:t>𝑡</m:t>
                      </m:r>
                      <m:r>
                        <a:rPr lang="hu-HU" altLang="en-US" sz="2000" b="0" i="1" dirty="0" smtClean="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i="1" dirty="0" smtClean="0">
                          <a:latin typeface="Cambria Math"/>
                        </a:rPr>
                        <m:t>(</m:t>
                      </m:r>
                      <m:r>
                        <a:rPr lang="en-US" altLang="en-US" sz="2000" b="1" i="1" dirty="0" smtClean="0">
                          <a:latin typeface="Cambria Math"/>
                        </a:rPr>
                        <m:t>𝒔𝒕𝒂𝒓𝒕</m:t>
                      </m:r>
                      <m:r>
                        <a:rPr lang="hu-HU" altLang="en-US" sz="2000" i="1" dirty="0" smtClean="0">
                          <a:latin typeface="Cambria Math"/>
                        </a:rPr>
                        <m:t>+</m:t>
                      </m:r>
                      <m:r>
                        <a:rPr lang="en-US" altLang="en-US" sz="2000" b="1" i="1" dirty="0" err="1" smtClean="0">
                          <a:latin typeface="Cambria Math"/>
                        </a:rPr>
                        <m:t>𝒅𝒊𝒓</m:t>
                      </m:r>
                      <m:r>
                        <a:rPr lang="hu-HU" altLang="en-US" sz="2000" i="1" dirty="0" smtClean="0">
                          <a:latin typeface="Cambria Math"/>
                        </a:rPr>
                        <m:t>·</m:t>
                      </m:r>
                      <m:r>
                        <a:rPr lang="hu-HU" altLang="en-US" sz="2000" i="1" dirty="0" smtClean="0">
                          <a:latin typeface="Cambria Math"/>
                        </a:rPr>
                        <m:t>𝑡</m:t>
                      </m:r>
                      <m:r>
                        <a:rPr lang="hu-HU" altLang="en-US" sz="2000" b="0" i="1" dirty="0" smtClean="0">
                          <a:latin typeface="Cambria Math"/>
                        </a:rPr>
                        <m:t>−</m:t>
                      </m:r>
                      <m:r>
                        <a:rPr lang="en-US" altLang="en-US" sz="2000" b="1" i="1" dirty="0">
                          <a:latin typeface="Cambria Math"/>
                        </a:rPr>
                        <m:t>𝒄</m:t>
                      </m:r>
                      <m:r>
                        <a:rPr lang="en-US" altLang="en-US" sz="2000" i="1" dirty="0">
                          <a:latin typeface="Cambria Math"/>
                        </a:rPr>
                        <m:t>)</m:t>
                      </m:r>
                      <m:r>
                        <a:rPr lang="en-US" altLang="en-US" sz="2000" i="1" dirty="0" smtClean="0">
                          <a:latin typeface="Cambria Math"/>
                        </a:rPr>
                        <m:t>=</m:t>
                      </m:r>
                      <m:r>
                        <a:rPr lang="en-US" altLang="en-US" sz="2000" i="1" dirty="0" smtClean="0">
                          <a:latin typeface="Cambria Math"/>
                        </a:rPr>
                        <m:t>𝑅</m:t>
                      </m:r>
                      <m:r>
                        <a:rPr lang="en-US" altLang="en-US" sz="2000" i="1" baseline="30000" dirty="0" smtClean="0">
                          <a:latin typeface="Cambria Math"/>
                        </a:rPr>
                        <m:t>2</m:t>
                      </m:r>
                    </m:oMath>
                  </m:oMathPara>
                </a14:m>
                <a:endParaRPr lang="en-US" altLang="en-US" sz="2000" baseline="30000" dirty="0"/>
              </a:p>
            </p:txBody>
          </p:sp>
        </mc:Choice>
        <mc:Fallback>
          <p:sp>
            <p:nvSpPr>
              <p:cNvPr id="60" name="Text Box 3"/>
              <p:cNvSpPr txBox="1">
                <a:spLocks noRot="1" noChangeAspect="1" noMove="1" noResize="1" noEditPoints="1" noAdjustHandles="1" noChangeArrowheads="1" noChangeShapeType="1" noTextEdit="1"/>
              </p:cNvSpPr>
              <p:nvPr/>
            </p:nvSpPr>
            <p:spPr bwMode="auto">
              <a:xfrm>
                <a:off x="251520" y="4172664"/>
                <a:ext cx="8496944" cy="392993"/>
              </a:xfrm>
              <a:prstGeom prst="rect">
                <a:avLst/>
              </a:prstGeom>
              <a:blipFill>
                <a:blip r:embed="rId10"/>
                <a:stretch>
                  <a:fillRect l="-287" b="-184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1" name="Text Box 23"/>
          <p:cNvSpPr txBox="1">
            <a:spLocks noChangeArrowheads="1"/>
          </p:cNvSpPr>
          <p:nvPr/>
        </p:nvSpPr>
        <p:spPr bwMode="auto">
          <a:xfrm>
            <a:off x="6851578" y="5739526"/>
            <a:ext cx="2211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solidFill>
                  <a:srgbClr val="FF0000"/>
                </a:solidFill>
                <a:latin typeface="+mn-lt"/>
              </a:rPr>
              <a:t>Only</a:t>
            </a:r>
            <a:r>
              <a:rPr lang="hu-HU" altLang="en-US" dirty="0" smtClean="0">
                <a:solidFill>
                  <a:srgbClr val="FF0000"/>
                </a:solidFill>
                <a:latin typeface="+mn-lt"/>
              </a:rPr>
              <a:t> </a:t>
            </a:r>
            <a:r>
              <a:rPr lang="hu-HU" altLang="en-US" dirty="0" err="1" smtClean="0">
                <a:solidFill>
                  <a:srgbClr val="FF0000"/>
                </a:solidFill>
                <a:latin typeface="+mn-lt"/>
              </a:rPr>
              <a:t>for</a:t>
            </a:r>
            <a:r>
              <a:rPr lang="hu-HU" altLang="en-US" dirty="0" smtClean="0">
                <a:solidFill>
                  <a:srgbClr val="FF0000"/>
                </a:solidFill>
                <a:latin typeface="+mn-lt"/>
              </a:rPr>
              <a:t> </a:t>
            </a:r>
            <a:r>
              <a:rPr lang="hu-HU" altLang="en-US" dirty="0" err="1" smtClean="0">
                <a:solidFill>
                  <a:srgbClr val="FF0000"/>
                </a:solidFill>
                <a:latin typeface="+mn-lt"/>
              </a:rPr>
              <a:t>sphere</a:t>
            </a:r>
            <a:r>
              <a:rPr lang="en-US" altLang="en-US" dirty="0" smtClean="0">
                <a:solidFill>
                  <a:srgbClr val="FF0000"/>
                </a:solidFill>
                <a:latin typeface="+mn-lt"/>
              </a:rPr>
              <a:t>!</a:t>
            </a:r>
            <a:endParaRPr lang="hu-HU" altLang="en-US" dirty="0">
              <a:solidFill>
                <a:srgbClr val="FF0000"/>
              </a:solidFill>
              <a:latin typeface="+mn-lt"/>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églalap 4"/>
          <p:cNvSpPr/>
          <p:nvPr/>
        </p:nvSpPr>
        <p:spPr>
          <a:xfrm>
            <a:off x="0" y="80"/>
            <a:ext cx="9144000" cy="6857920"/>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en-US" sz="1600" b="1" kern="0" dirty="0" err="1">
                <a:solidFill>
                  <a:sysClr val="windowText" lastClr="000000"/>
                </a:solidFill>
                <a:latin typeface="Courier New" pitchFamily="49" charset="0"/>
                <a:cs typeface="Courier New" pitchFamily="49" charset="0"/>
              </a:rPr>
              <a:t>struct</a:t>
            </a:r>
            <a:r>
              <a:rPr lang="en-US" sz="1600" b="1" kern="0" dirty="0">
                <a:solidFill>
                  <a:sysClr val="windowText" lastClr="000000"/>
                </a:solidFill>
                <a:latin typeface="Courier New" pitchFamily="49" charset="0"/>
                <a:cs typeface="Courier New" pitchFamily="49" charset="0"/>
              </a:rPr>
              <a:t> </a:t>
            </a:r>
            <a:r>
              <a:rPr lang="en-US" sz="1600" b="1" kern="0" dirty="0" err="1">
                <a:solidFill>
                  <a:srgbClr val="00B0F0"/>
                </a:solidFill>
                <a:latin typeface="Courier New" pitchFamily="49" charset="0"/>
                <a:cs typeface="Courier New" pitchFamily="49" charset="0"/>
              </a:rPr>
              <a:t>Intersectable</a:t>
            </a:r>
            <a:r>
              <a:rPr lang="en-US" sz="1600" b="1" kern="0" dirty="0">
                <a:solidFill>
                  <a:srgbClr val="00B0F0"/>
                </a:solidFill>
                <a:latin typeface="Courier New" pitchFamily="49" charset="0"/>
                <a:cs typeface="Courier New" pitchFamily="49" charset="0"/>
              </a:rPr>
              <a:t> </a:t>
            </a: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  Material* </a:t>
            </a:r>
            <a:r>
              <a:rPr lang="en-US" sz="1600" b="1" kern="0" dirty="0">
                <a:solidFill>
                  <a:srgbClr val="C00000"/>
                </a:solidFill>
                <a:latin typeface="Courier New" pitchFamily="49" charset="0"/>
                <a:cs typeface="Courier New" pitchFamily="49" charset="0"/>
              </a:rPr>
              <a:t>material</a:t>
            </a: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  virtual </a:t>
            </a:r>
            <a:r>
              <a:rPr lang="en-US" sz="1600" b="1" kern="0" dirty="0">
                <a:solidFill>
                  <a:srgbClr val="00B0F0"/>
                </a:solidFill>
                <a:latin typeface="Courier New" pitchFamily="49" charset="0"/>
                <a:cs typeface="Courier New" pitchFamily="49" charset="0"/>
              </a:rPr>
              <a:t>Hit</a:t>
            </a:r>
            <a:r>
              <a:rPr lang="en-US" sz="1600" b="1" kern="0" dirty="0">
                <a:solidFill>
                  <a:sysClr val="windowText" lastClr="000000"/>
                </a:solidFill>
                <a:latin typeface="Courier New" pitchFamily="49" charset="0"/>
                <a:cs typeface="Courier New" pitchFamily="49" charset="0"/>
              </a:rPr>
              <a:t> </a:t>
            </a:r>
            <a:r>
              <a:rPr lang="en-US" sz="1600" b="1" kern="0" dirty="0" smtClean="0">
                <a:solidFill>
                  <a:srgbClr val="0070C0"/>
                </a:solidFill>
                <a:latin typeface="Courier New" pitchFamily="49" charset="0"/>
                <a:cs typeface="Courier New" pitchFamily="49" charset="0"/>
              </a:rPr>
              <a:t>intersect</a:t>
            </a:r>
            <a:r>
              <a:rPr lang="en-US" sz="1600" b="1" kern="0" dirty="0" smtClean="0">
                <a:solidFill>
                  <a:sysClr val="windowText" lastClr="000000"/>
                </a:solidFill>
                <a:latin typeface="Courier New" pitchFamily="49" charset="0"/>
                <a:cs typeface="Courier New" pitchFamily="49" charset="0"/>
              </a:rPr>
              <a:t>(</a:t>
            </a:r>
            <a:r>
              <a:rPr lang="en-US" sz="1600" b="1" kern="0" dirty="0" err="1" smtClean="0">
                <a:solidFill>
                  <a:sysClr val="windowText" lastClr="000000"/>
                </a:solidFill>
                <a:latin typeface="Courier New" pitchFamily="49" charset="0"/>
                <a:cs typeface="Courier New" pitchFamily="49" charset="0"/>
              </a:rPr>
              <a:t>const</a:t>
            </a:r>
            <a:r>
              <a:rPr lang="en-US" sz="1600" b="1" kern="0" dirty="0" smtClean="0">
                <a:solidFill>
                  <a:sysClr val="windowText" lastClr="000000"/>
                </a:solidFill>
                <a:latin typeface="Courier New" pitchFamily="49" charset="0"/>
                <a:cs typeface="Courier New" pitchFamily="49" charset="0"/>
              </a:rPr>
              <a:t> </a:t>
            </a:r>
            <a:r>
              <a:rPr lang="en-US" sz="1600" b="1" kern="0" dirty="0" smtClean="0">
                <a:solidFill>
                  <a:srgbClr val="00B0F0"/>
                </a:solidFill>
                <a:latin typeface="Courier New" pitchFamily="49" charset="0"/>
                <a:cs typeface="Courier New" pitchFamily="49" charset="0"/>
              </a:rPr>
              <a:t>Ray</a:t>
            </a:r>
            <a:r>
              <a:rPr lang="en-US" sz="1600" b="1" kern="0" dirty="0">
                <a:solidFill>
                  <a:sysClr val="windowText" lastClr="000000"/>
                </a:solidFill>
                <a:latin typeface="Courier New" pitchFamily="49" charset="0"/>
                <a:cs typeface="Courier New" pitchFamily="49" charset="0"/>
              </a:rPr>
              <a:t>&amp; ray)=0;</a:t>
            </a:r>
          </a:p>
          <a:p>
            <a:pPr fontAlgn="auto">
              <a:spcBef>
                <a:spcPts val="0"/>
              </a:spcBef>
              <a:spcAft>
                <a:spcPts val="0"/>
              </a:spcAft>
              <a:defRPr/>
            </a:pPr>
            <a:r>
              <a:rPr lang="en-US" sz="16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endParaRPr lang="en-US" sz="105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endParaRPr lang="en-US" sz="1100" b="1" kern="0" dirty="0" smtClean="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class </a:t>
            </a:r>
            <a:r>
              <a:rPr lang="en-US" sz="1700" b="1" kern="0" dirty="0">
                <a:solidFill>
                  <a:srgbClr val="00B0F0"/>
                </a:solidFill>
                <a:latin typeface="Courier New" pitchFamily="49" charset="0"/>
                <a:cs typeface="Courier New" pitchFamily="49" charset="0"/>
              </a:rPr>
              <a:t>Sphere</a:t>
            </a:r>
            <a:r>
              <a:rPr lang="en-US" sz="1700" b="1" kern="0" dirty="0">
                <a:solidFill>
                  <a:sysClr val="windowText" lastClr="000000"/>
                </a:solidFill>
                <a:latin typeface="Courier New" pitchFamily="49" charset="0"/>
                <a:cs typeface="Courier New" pitchFamily="49" charset="0"/>
              </a:rPr>
              <a:t> : public </a:t>
            </a:r>
            <a:r>
              <a:rPr lang="en-US" sz="1700" b="1" kern="0" dirty="0" err="1">
                <a:solidFill>
                  <a:srgbClr val="00B0F0"/>
                </a:solidFill>
                <a:latin typeface="Courier New" pitchFamily="49" charset="0"/>
                <a:cs typeface="Courier New" pitchFamily="49" charset="0"/>
              </a:rPr>
              <a:t>Intersectable</a:t>
            </a:r>
            <a:r>
              <a:rPr lang="en-US" sz="1700" b="1" kern="0" dirty="0">
                <a:solidFill>
                  <a:srgbClr val="00B0F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hu-HU" sz="1700" b="1" kern="0" dirty="0" err="1" smtClean="0">
                <a:solidFill>
                  <a:sysClr val="windowText" lastClr="000000"/>
                </a:solidFill>
                <a:latin typeface="Courier New" pitchFamily="49" charset="0"/>
                <a:cs typeface="Courier New" pitchFamily="49" charset="0"/>
              </a:rPr>
              <a:t>vec</a:t>
            </a:r>
            <a:r>
              <a:rPr lang="en-US" sz="1700" b="1" kern="0" dirty="0" smtClean="0">
                <a:solidFill>
                  <a:sysClr val="windowText" lastClr="000000"/>
                </a:solidFill>
                <a:latin typeface="Courier New" pitchFamily="49" charset="0"/>
                <a:cs typeface="Courier New" pitchFamily="49" charset="0"/>
              </a:rPr>
              <a:t>3 </a:t>
            </a:r>
            <a:r>
              <a:rPr lang="en-US" sz="1700" b="1" kern="0" dirty="0">
                <a:solidFill>
                  <a:srgbClr val="C00000"/>
                </a:solidFill>
                <a:latin typeface="Courier New" pitchFamily="49" charset="0"/>
                <a:cs typeface="Courier New" pitchFamily="49" charset="0"/>
              </a:rPr>
              <a:t>center</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float </a:t>
            </a:r>
            <a:r>
              <a:rPr lang="en-US" sz="1700" b="1" kern="0" dirty="0" smtClean="0">
                <a:solidFill>
                  <a:srgbClr val="C00000"/>
                </a:solidFill>
                <a:latin typeface="Courier New" pitchFamily="49" charset="0"/>
                <a:cs typeface="Courier New" pitchFamily="49" charset="0"/>
              </a:rPr>
              <a:t>radius</a:t>
            </a: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public:</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a:solidFill>
                  <a:srgbClr val="00B0F0"/>
                </a:solidFill>
                <a:latin typeface="Courier New" pitchFamily="49" charset="0"/>
                <a:cs typeface="Courier New" pitchFamily="49" charset="0"/>
              </a:rPr>
              <a:t>Hit</a:t>
            </a:r>
            <a:r>
              <a:rPr lang="en-US" sz="1700" b="1" kern="0" dirty="0">
                <a:solidFill>
                  <a:sysClr val="windowText" lastClr="000000"/>
                </a:solidFill>
                <a:latin typeface="Courier New" pitchFamily="49" charset="0"/>
                <a:cs typeface="Courier New" pitchFamily="49" charset="0"/>
              </a:rPr>
              <a:t> </a:t>
            </a:r>
            <a:r>
              <a:rPr lang="en-US" sz="1700" b="1" kern="0" dirty="0">
                <a:solidFill>
                  <a:srgbClr val="0070C0"/>
                </a:solidFill>
                <a:latin typeface="Courier New" pitchFamily="49" charset="0"/>
                <a:cs typeface="Courier New" pitchFamily="49" charset="0"/>
              </a:rPr>
              <a:t>intersect</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const</a:t>
            </a:r>
            <a:r>
              <a:rPr lang="en-US" sz="1700" b="1" kern="0" dirty="0">
                <a:solidFill>
                  <a:sysClr val="windowText" lastClr="000000"/>
                </a:solidFill>
                <a:latin typeface="Courier New" pitchFamily="49" charset="0"/>
                <a:cs typeface="Courier New" pitchFamily="49" charset="0"/>
              </a:rPr>
              <a:t> </a:t>
            </a:r>
            <a:r>
              <a:rPr lang="en-US" sz="1700" b="1" kern="0" dirty="0">
                <a:solidFill>
                  <a:srgbClr val="00B0F0"/>
                </a:solidFill>
                <a:latin typeface="Courier New" pitchFamily="49" charset="0"/>
                <a:cs typeface="Courier New" pitchFamily="49" charset="0"/>
              </a:rPr>
              <a:t>Ray</a:t>
            </a:r>
            <a:r>
              <a:rPr lang="en-US" sz="1700" b="1" kern="0" dirty="0">
                <a:solidFill>
                  <a:sysClr val="windowText" lastClr="000000"/>
                </a:solidFill>
                <a:latin typeface="Courier New" pitchFamily="49" charset="0"/>
                <a:cs typeface="Courier New" pitchFamily="49" charset="0"/>
              </a:rPr>
              <a:t>&amp; ray) </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   	Hit </a:t>
            </a:r>
            <a:r>
              <a:rPr lang="en-US" sz="1700" b="1" kern="0" dirty="0" err="1" smtClean="0">
                <a:solidFill>
                  <a:sysClr val="windowText" lastClr="000000"/>
                </a:solidFill>
                <a:latin typeface="Courier New" pitchFamily="49" charset="0"/>
                <a:cs typeface="Courier New" pitchFamily="49" charset="0"/>
              </a:rPr>
              <a:t>hit</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vec3 </a:t>
            </a:r>
            <a:r>
              <a:rPr lang="en-US" sz="1700" b="1" kern="0" dirty="0" err="1" smtClean="0">
                <a:solidFill>
                  <a:sysClr val="windowText" lastClr="000000"/>
                </a:solidFill>
                <a:latin typeface="Courier New" pitchFamily="49" charset="0"/>
                <a:cs typeface="Courier New" pitchFamily="49" charset="0"/>
              </a:rPr>
              <a:t>dist</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ray.start</a:t>
            </a:r>
            <a:r>
              <a:rPr lang="en-US" sz="1700" b="1" kern="0" dirty="0">
                <a:solidFill>
                  <a:sysClr val="windowText" lastClr="000000"/>
                </a:solidFill>
                <a:latin typeface="Courier New" pitchFamily="49" charset="0"/>
                <a:cs typeface="Courier New" pitchFamily="49" charset="0"/>
              </a:rPr>
              <a:t> - center;</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float </a:t>
            </a:r>
            <a:r>
              <a:rPr lang="en-US" sz="1700" b="1" kern="0" dirty="0">
                <a:solidFill>
                  <a:sysClr val="windowText" lastClr="000000"/>
                </a:solidFill>
                <a:latin typeface="Courier New" pitchFamily="49" charset="0"/>
                <a:cs typeface="Courier New" pitchFamily="49" charset="0"/>
              </a:rPr>
              <a:t>a = </a:t>
            </a:r>
            <a:r>
              <a:rPr lang="en-US" sz="1700" b="1" kern="0" dirty="0" smtClean="0">
                <a:solidFill>
                  <a:sysClr val="windowText" lastClr="000000"/>
                </a:solidFill>
                <a:latin typeface="Courier New" pitchFamily="49" charset="0"/>
                <a:cs typeface="Courier New" pitchFamily="49" charset="0"/>
              </a:rPr>
              <a:t>dot(</a:t>
            </a:r>
            <a:r>
              <a:rPr lang="en-US" sz="1700" b="1" kern="0" dirty="0" err="1" smtClean="0">
                <a:solidFill>
                  <a:sysClr val="windowText" lastClr="000000"/>
                </a:solidFill>
                <a:latin typeface="Courier New" pitchFamily="49" charset="0"/>
                <a:cs typeface="Courier New" pitchFamily="49" charset="0"/>
              </a:rPr>
              <a:t>ray.dir,ray.dir</a:t>
            </a:r>
            <a:r>
              <a:rPr lang="en-US" sz="1700" b="1" kern="0" dirty="0" smtClean="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float b = dot(</a:t>
            </a:r>
            <a:r>
              <a:rPr lang="en-US" sz="1700" b="1" kern="0" dirty="0" err="1" smtClean="0">
                <a:solidFill>
                  <a:sysClr val="windowText" lastClr="000000"/>
                </a:solidFill>
                <a:latin typeface="Courier New" pitchFamily="49" charset="0"/>
                <a:cs typeface="Courier New" pitchFamily="49" charset="0"/>
              </a:rPr>
              <a:t>dist</a:t>
            </a:r>
            <a:r>
              <a:rPr lang="en-US" sz="1700" b="1" kern="0" dirty="0" smtClean="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ray.dir</a:t>
            </a:r>
            <a:r>
              <a:rPr lang="en-US" sz="1700" b="1" kern="0" dirty="0" smtClean="0">
                <a:solidFill>
                  <a:sysClr val="windowText" lastClr="000000"/>
                </a:solidFill>
                <a:latin typeface="Courier New" pitchFamily="49" charset="0"/>
                <a:cs typeface="Courier New" pitchFamily="49" charset="0"/>
              </a:rPr>
              <a:t>) * 2;</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a:solidFill>
                  <a:sysClr val="windowText" lastClr="000000"/>
                </a:solidFill>
                <a:latin typeface="Courier New" pitchFamily="49" charset="0"/>
                <a:cs typeface="Courier New" pitchFamily="49" charset="0"/>
              </a:rPr>
              <a:t>c = dot(</a:t>
            </a:r>
            <a:r>
              <a:rPr lang="en-US" sz="1700" b="1" kern="0" dirty="0" err="1">
                <a:solidFill>
                  <a:sysClr val="windowText" lastClr="000000"/>
                </a:solidFill>
                <a:latin typeface="Courier New" pitchFamily="49" charset="0"/>
                <a:cs typeface="Courier New" pitchFamily="49" charset="0"/>
              </a:rPr>
              <a:t>dist</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dist</a:t>
            </a:r>
            <a:r>
              <a:rPr lang="en-US" sz="1700" b="1" kern="0" dirty="0">
                <a:solidFill>
                  <a:sysClr val="windowText" lastClr="000000"/>
                </a:solidFill>
                <a:latin typeface="Courier New" pitchFamily="49" charset="0"/>
                <a:cs typeface="Courier New" pitchFamily="49" charset="0"/>
              </a:rPr>
              <a:t>) - </a:t>
            </a:r>
            <a:r>
              <a:rPr lang="en-US" sz="1700" b="1" kern="0" dirty="0" smtClean="0">
                <a:solidFill>
                  <a:sysClr val="windowText" lastClr="000000"/>
                </a:solidFill>
                <a:latin typeface="Courier New" pitchFamily="49" charset="0"/>
                <a:cs typeface="Courier New" pitchFamily="49" charset="0"/>
              </a:rPr>
              <a:t>radius </a:t>
            </a: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radius;</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err="1">
                <a:solidFill>
                  <a:sysClr val="windowText" lastClr="000000"/>
                </a:solidFill>
                <a:latin typeface="Courier New" pitchFamily="49" charset="0"/>
                <a:cs typeface="Courier New" pitchFamily="49" charset="0"/>
              </a:rPr>
              <a:t>discr</a:t>
            </a:r>
            <a:r>
              <a:rPr lang="en-US" sz="1700" b="1" kern="0" dirty="0">
                <a:solidFill>
                  <a:sysClr val="windowText" lastClr="000000"/>
                </a:solidFill>
                <a:latin typeface="Courier New" pitchFamily="49" charset="0"/>
                <a:cs typeface="Courier New" pitchFamily="49" charset="0"/>
              </a:rPr>
              <a:t> = b * b - </a:t>
            </a:r>
            <a:r>
              <a:rPr lang="en-US" sz="1700" b="1" kern="0" dirty="0" smtClean="0">
                <a:solidFill>
                  <a:sysClr val="windowText" lastClr="000000"/>
                </a:solidFill>
                <a:latin typeface="Courier New" pitchFamily="49" charset="0"/>
                <a:cs typeface="Courier New" pitchFamily="49" charset="0"/>
              </a:rPr>
              <a:t>4 </a:t>
            </a:r>
            <a:r>
              <a:rPr lang="en-US" sz="1700" b="1" kern="0" dirty="0">
                <a:solidFill>
                  <a:sysClr val="windowText" lastClr="000000"/>
                </a:solidFill>
                <a:latin typeface="Courier New" pitchFamily="49" charset="0"/>
                <a:cs typeface="Courier New" pitchFamily="49" charset="0"/>
              </a:rPr>
              <a:t>* a * c;</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if </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discr</a:t>
            </a:r>
            <a:r>
              <a:rPr lang="en-US" sz="1700" b="1" kern="0" dirty="0">
                <a:solidFill>
                  <a:sysClr val="windowText" lastClr="000000"/>
                </a:solidFill>
                <a:latin typeface="Courier New" pitchFamily="49" charset="0"/>
                <a:cs typeface="Courier New" pitchFamily="49" charset="0"/>
              </a:rPr>
              <a:t> &lt; 0) return hit</a:t>
            </a:r>
            <a:r>
              <a:rPr lang="en-US" sz="1700" b="1" kern="0" dirty="0" smtClean="0">
                <a:solidFill>
                  <a:sysClr val="windowText" lastClr="000000"/>
                </a:solidFill>
                <a:latin typeface="Courier New" pitchFamily="49" charset="0"/>
                <a:cs typeface="Courier New" pitchFamily="49" charset="0"/>
              </a:rPr>
              <a:t>; else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 = </a:t>
            </a:r>
            <a:r>
              <a:rPr lang="en-US" sz="1700" b="1" kern="0" dirty="0" err="1">
                <a:solidFill>
                  <a:sysClr val="windowText" lastClr="000000"/>
                </a:solidFill>
                <a:latin typeface="Courier New" pitchFamily="49" charset="0"/>
                <a:cs typeface="Courier New" pitchFamily="49" charset="0"/>
              </a:rPr>
              <a:t>sqrtf</a:t>
            </a:r>
            <a:r>
              <a:rPr lang="en-US" sz="1700" b="1" kern="0" dirty="0">
                <a:solidFill>
                  <a:sysClr val="windowText" lastClr="000000"/>
                </a:solidFill>
                <a:latin typeface="Courier New" pitchFamily="49" charset="0"/>
                <a:cs typeface="Courier New" pitchFamily="49" charset="0"/>
              </a:rPr>
              <a:t>(</a:t>
            </a:r>
            <a:r>
              <a:rPr lang="en-US" sz="1700" b="1" kern="0" dirty="0" err="1">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float </a:t>
            </a:r>
            <a:r>
              <a:rPr lang="en-US" sz="1700" b="1" kern="0" dirty="0">
                <a:solidFill>
                  <a:sysClr val="windowText" lastClr="000000"/>
                </a:solidFill>
                <a:latin typeface="Courier New" pitchFamily="49" charset="0"/>
                <a:cs typeface="Courier New" pitchFamily="49" charset="0"/>
              </a:rPr>
              <a:t>t1 = (-</a:t>
            </a:r>
            <a:r>
              <a:rPr lang="en-US" sz="1700" b="1" kern="0" dirty="0" smtClean="0">
                <a:solidFill>
                  <a:sysClr val="windowText" lastClr="000000"/>
                </a:solidFill>
                <a:latin typeface="Courier New" pitchFamily="49" charset="0"/>
                <a:cs typeface="Courier New" pitchFamily="49" charset="0"/>
              </a:rPr>
              <a:t>b +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)/2/a, t2 </a:t>
            </a: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b - </a:t>
            </a:r>
            <a:r>
              <a:rPr lang="en-US" sz="1700" b="1" kern="0" dirty="0" err="1" smtClean="0">
                <a:solidFill>
                  <a:sysClr val="windowText" lastClr="000000"/>
                </a:solidFill>
                <a:latin typeface="Courier New" pitchFamily="49" charset="0"/>
                <a:cs typeface="Courier New" pitchFamily="49" charset="0"/>
              </a:rPr>
              <a:t>discr</a:t>
            </a:r>
            <a:r>
              <a:rPr lang="en-US" sz="1700" b="1" kern="0" dirty="0" smtClean="0">
                <a:solidFill>
                  <a:sysClr val="windowText" lastClr="000000"/>
                </a:solidFill>
                <a:latin typeface="Courier New" pitchFamily="49" charset="0"/>
                <a:cs typeface="Courier New" pitchFamily="49" charset="0"/>
              </a:rPr>
              <a:t>)/2/a</a:t>
            </a:r>
            <a:r>
              <a:rPr lang="en-US" sz="17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if </a:t>
            </a:r>
            <a:r>
              <a:rPr lang="en-US" sz="1700" b="1" kern="0" dirty="0">
                <a:solidFill>
                  <a:sysClr val="windowText" lastClr="000000"/>
                </a:solidFill>
                <a:latin typeface="Courier New" pitchFamily="49" charset="0"/>
                <a:cs typeface="Courier New" pitchFamily="49" charset="0"/>
              </a:rPr>
              <a:t>(t1 &lt;= 0) return hit</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t1&gt;=t2 for </a:t>
            </a:r>
            <a:r>
              <a:rPr lang="en-US" sz="1700" b="1" kern="0" dirty="0" smtClean="0">
                <a:solidFill>
                  <a:sysClr val="windowText" lastClr="000000"/>
                </a:solidFill>
                <a:latin typeface="Courier New" pitchFamily="49" charset="0"/>
                <a:cs typeface="Courier New" pitchFamily="49" charset="0"/>
              </a:rPr>
              <a:t>sure</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hit.t </a:t>
            </a:r>
            <a:r>
              <a:rPr lang="en-US" sz="1700" b="1" kern="0" dirty="0">
                <a:solidFill>
                  <a:sysClr val="windowText" lastClr="000000"/>
                </a:solidFill>
                <a:latin typeface="Courier New" pitchFamily="49" charset="0"/>
                <a:cs typeface="Courier New" pitchFamily="49" charset="0"/>
              </a:rPr>
              <a:t>= (t2 &gt; 0) ? t2 : t1;</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hit.position</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ray.start</a:t>
            </a:r>
            <a:r>
              <a:rPr lang="en-US" sz="1700" b="1" kern="0" dirty="0">
                <a:solidFill>
                  <a:sysClr val="windowText" lastClr="000000"/>
                </a:solidFill>
                <a:latin typeface="Courier New" pitchFamily="49" charset="0"/>
                <a:cs typeface="Courier New" pitchFamily="49" charset="0"/>
              </a:rPr>
              <a:t> + </a:t>
            </a:r>
            <a:r>
              <a:rPr lang="en-US" sz="1700" b="1" kern="0" dirty="0" err="1">
                <a:solidFill>
                  <a:sysClr val="windowText" lastClr="000000"/>
                </a:solidFill>
                <a:latin typeface="Courier New" pitchFamily="49" charset="0"/>
                <a:cs typeface="Courier New" pitchFamily="49" charset="0"/>
              </a:rPr>
              <a:t>ray.dir</a:t>
            </a:r>
            <a:r>
              <a:rPr lang="en-US" sz="1700" b="1" kern="0" dirty="0">
                <a:solidFill>
                  <a:sysClr val="windowText" lastClr="000000"/>
                </a:solidFill>
                <a:latin typeface="Courier New" pitchFamily="49" charset="0"/>
                <a:cs typeface="Courier New" pitchFamily="49" charset="0"/>
              </a:rPr>
              <a:t> * hit.t;</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hit.normal</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a:t>
            </a:r>
            <a:r>
              <a:rPr lang="en-US" sz="1700" b="1" kern="0" dirty="0" err="1">
                <a:solidFill>
                  <a:sysClr val="windowText" lastClr="000000"/>
                </a:solidFill>
                <a:latin typeface="Courier New" pitchFamily="49" charset="0"/>
                <a:cs typeface="Courier New" pitchFamily="49" charset="0"/>
              </a:rPr>
              <a:t>hit.position</a:t>
            </a:r>
            <a:r>
              <a:rPr lang="en-US" sz="1700" b="1" kern="0" dirty="0">
                <a:solidFill>
                  <a:sysClr val="windowText" lastClr="000000"/>
                </a:solidFill>
                <a:latin typeface="Courier New" pitchFamily="49" charset="0"/>
                <a:cs typeface="Courier New" pitchFamily="49" charset="0"/>
              </a:rPr>
              <a:t> - center</a:t>
            </a:r>
            <a:r>
              <a:rPr lang="en-US" sz="1700" b="1" kern="0" dirty="0" smtClean="0">
                <a:solidFill>
                  <a:sysClr val="windowText" lastClr="000000"/>
                </a:solidFill>
                <a:latin typeface="Courier New" pitchFamily="49" charset="0"/>
                <a:cs typeface="Courier New" pitchFamily="49" charset="0"/>
              </a:rPr>
              <a:t>)/radius;</a:t>
            </a:r>
            <a:endParaRPr lang="en-US" sz="17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err="1" smtClean="0">
                <a:solidFill>
                  <a:sysClr val="windowText" lastClr="000000"/>
                </a:solidFill>
                <a:latin typeface="Courier New" pitchFamily="49" charset="0"/>
                <a:cs typeface="Courier New" pitchFamily="49" charset="0"/>
              </a:rPr>
              <a:t>hit.material</a:t>
            </a:r>
            <a:r>
              <a:rPr lang="en-US" sz="1700" b="1" kern="0" dirty="0" smtClean="0">
                <a:solidFill>
                  <a:sysClr val="windowText" lastClr="000000"/>
                </a:solidFill>
                <a:latin typeface="Courier New" pitchFamily="49" charset="0"/>
                <a:cs typeface="Courier New" pitchFamily="49" charset="0"/>
              </a:rPr>
              <a:t> </a:t>
            </a:r>
            <a:r>
              <a:rPr lang="en-US" sz="1700" b="1" kern="0" dirty="0">
                <a:solidFill>
                  <a:sysClr val="windowText" lastClr="000000"/>
                </a:solidFill>
                <a:latin typeface="Courier New" pitchFamily="49" charset="0"/>
                <a:cs typeface="Courier New" pitchFamily="49" charset="0"/>
              </a:rPr>
              <a:t>= material;</a:t>
            </a:r>
          </a:p>
          <a:p>
            <a:pPr fontAlgn="auto">
              <a:spcBef>
                <a:spcPts val="0"/>
              </a:spcBef>
              <a:spcAft>
                <a:spcPts val="0"/>
              </a:spcAft>
              <a:defRPr/>
            </a:pPr>
            <a:r>
              <a:rPr lang="en-US" sz="1700" b="1" kern="0" dirty="0">
                <a:solidFill>
                  <a:sysClr val="windowText" lastClr="000000"/>
                </a:solidFill>
                <a:latin typeface="Courier New" pitchFamily="49" charset="0"/>
                <a:cs typeface="Courier New" pitchFamily="49" charset="0"/>
              </a:rPr>
              <a:t>	</a:t>
            </a:r>
            <a:r>
              <a:rPr lang="en-US" sz="1700" b="1" kern="0" dirty="0" smtClean="0">
                <a:solidFill>
                  <a:sysClr val="windowText" lastClr="000000"/>
                </a:solidFill>
                <a:latin typeface="Courier New" pitchFamily="49" charset="0"/>
                <a:cs typeface="Courier New" pitchFamily="49" charset="0"/>
              </a:rPr>
              <a:t>return </a:t>
            </a:r>
            <a:r>
              <a:rPr lang="en-US" sz="1700" b="1" kern="0" dirty="0">
                <a:solidFill>
                  <a:sysClr val="windowText" lastClr="000000"/>
                </a:solidFill>
                <a:latin typeface="Courier New" pitchFamily="49" charset="0"/>
                <a:cs typeface="Courier New" pitchFamily="49" charset="0"/>
              </a:rPr>
              <a:t>hit;</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700" b="1" kern="0" dirty="0" smtClean="0">
                <a:solidFill>
                  <a:sysClr val="windowText" lastClr="000000"/>
                </a:solidFill>
                <a:latin typeface="Courier New" pitchFamily="49" charset="0"/>
                <a:cs typeface="Courier New" pitchFamily="49" charset="0"/>
              </a:rPr>
              <a:t>};</a:t>
            </a:r>
            <a:endParaRPr lang="en-US" sz="1700" b="1" kern="0" dirty="0">
              <a:solidFill>
                <a:sysClr val="windowText" lastClr="000000"/>
              </a:solidFill>
              <a:latin typeface="Courier New" pitchFamily="49" charset="0"/>
              <a:cs typeface="Courier New" pitchFamily="49" charset="0"/>
            </a:endParaRPr>
          </a:p>
        </p:txBody>
      </p:sp>
      <p:sp>
        <p:nvSpPr>
          <p:cNvPr id="8" name="Cím 1"/>
          <p:cNvSpPr>
            <a:spLocks noGrp="1"/>
          </p:cNvSpPr>
          <p:nvPr>
            <p:ph type="title"/>
          </p:nvPr>
        </p:nvSpPr>
        <p:spPr>
          <a:xfrm>
            <a:off x="5292080" y="80"/>
            <a:ext cx="3851920" cy="1143000"/>
          </a:xfrm>
        </p:spPr>
        <p:txBody>
          <a:bodyPr>
            <a:normAutofit fontScale="90000"/>
          </a:bodyPr>
          <a:lstStyle/>
          <a:p>
            <a:pPr>
              <a:defRPr/>
            </a:pPr>
            <a:r>
              <a:rPr lang="en-US" dirty="0" smtClean="0">
                <a:solidFill>
                  <a:srgbClr val="FF0000"/>
                </a:solidFill>
              </a:rPr>
              <a:t>Sphere as </a:t>
            </a:r>
            <a:r>
              <a:rPr lang="en-US" dirty="0" err="1" smtClean="0">
                <a:solidFill>
                  <a:srgbClr val="FF0000"/>
                </a:solidFill>
              </a:rPr>
              <a:t>Intersectable</a:t>
            </a:r>
            <a:endParaRPr lang="hu-HU" dirty="0">
              <a:solidFill>
                <a:srgbClr val="FF0000"/>
              </a:solidFill>
            </a:endParaRPr>
          </a:p>
        </p:txBody>
      </p:sp>
      <p:sp>
        <p:nvSpPr>
          <p:cNvPr id="9" name="Téglalap 8"/>
          <p:cNvSpPr/>
          <p:nvPr/>
        </p:nvSpPr>
        <p:spPr>
          <a:xfrm>
            <a:off x="0" y="0"/>
            <a:ext cx="5292080" cy="1124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755576" y="34109"/>
            <a:ext cx="7772400" cy="1143000"/>
          </a:xfrm>
        </p:spPr>
        <p:txBody>
          <a:bodyPr/>
          <a:lstStyle/>
          <a:p>
            <a:pPr>
              <a:defRPr/>
            </a:pPr>
            <a:r>
              <a:rPr lang="hu-HU" dirty="0" smtClean="0">
                <a:solidFill>
                  <a:srgbClr val="FF0000"/>
                </a:solidFill>
              </a:rPr>
              <a:t>Implicit </a:t>
            </a:r>
            <a:r>
              <a:rPr lang="hu-HU" dirty="0" err="1" smtClean="0">
                <a:solidFill>
                  <a:srgbClr val="FF0000"/>
                </a:solidFill>
              </a:rPr>
              <a:t>surfaces</a:t>
            </a:r>
            <a:endParaRPr lang="hu-HU" dirty="0" smtClean="0">
              <a:solidFill>
                <a:srgbClr val="FF0000"/>
              </a:solidFill>
            </a:endParaRPr>
          </a:p>
        </p:txBody>
      </p:sp>
      <mc:AlternateContent xmlns:mc="http://schemas.openxmlformats.org/markup-compatibility/2006">
        <mc:Choice xmlns:a14="http://schemas.microsoft.com/office/drawing/2010/main" Requires="a14">
          <p:sp>
            <p:nvSpPr>
              <p:cNvPr id="24" name="Rectangle 3"/>
              <p:cNvSpPr>
                <a:spLocks noGrp="1" noChangeArrowheads="1"/>
              </p:cNvSpPr>
              <p:nvPr>
                <p:ph idx="1"/>
              </p:nvPr>
            </p:nvSpPr>
            <p:spPr>
              <a:xfrm>
                <a:off x="35496" y="1321125"/>
                <a:ext cx="9145016" cy="2447702"/>
              </a:xfrm>
            </p:spPr>
            <p:txBody>
              <a:bodyPr>
                <a:normAutofit/>
              </a:bodyPr>
              <a:lstStyle/>
              <a:p>
                <a:pPr>
                  <a:lnSpc>
                    <a:spcPct val="90000"/>
                  </a:lnSpc>
                </a:pPr>
                <a:r>
                  <a:rPr lang="hu-HU" altLang="en-US" sz="2800" dirty="0" smtClean="0"/>
                  <a:t>Surface </a:t>
                </a:r>
                <a:r>
                  <a:rPr lang="hu-HU" altLang="en-US" sz="2800" dirty="0" err="1" smtClean="0"/>
                  <a:t>points</a:t>
                </a:r>
                <a:r>
                  <a:rPr lang="hu-HU" altLang="en-US" sz="2800" dirty="0" smtClean="0"/>
                  <a:t>:</a:t>
                </a:r>
                <a:r>
                  <a:rPr lang="hu-HU" altLang="en-US" sz="2800" i="1" dirty="0" smtClean="0"/>
                  <a:t> </a:t>
                </a:r>
                <a14:m>
                  <m:oMath xmlns:m="http://schemas.openxmlformats.org/officeDocument/2006/math">
                    <m:r>
                      <a:rPr lang="hu-HU" sz="2800" i="1">
                        <a:latin typeface="Cambria Math"/>
                      </a:rPr>
                      <m:t>𝑓</m:t>
                    </m:r>
                    <m:d>
                      <m:dPr>
                        <m:ctrlPr>
                          <a:rPr lang="hu-HU" sz="2800" i="1">
                            <a:latin typeface="Cambria Math" panose="02040503050406030204" pitchFamily="18" charset="0"/>
                          </a:rPr>
                        </m:ctrlPr>
                      </m:dPr>
                      <m:e>
                        <m:r>
                          <a:rPr lang="en-US" sz="2800" b="1" i="1" smtClean="0">
                            <a:latin typeface="Cambria Math"/>
                          </a:rPr>
                          <m:t>𝒓</m:t>
                        </m:r>
                      </m:e>
                    </m:d>
                    <m:r>
                      <a:rPr lang="en-US" sz="2800" i="1">
                        <a:latin typeface="Cambria Math"/>
                      </a:rPr>
                      <m:t>=</m:t>
                    </m:r>
                    <m:r>
                      <a:rPr lang="en-US" sz="2800" b="0" i="1" smtClean="0">
                        <a:latin typeface="Cambria Math"/>
                      </a:rPr>
                      <m:t>0</m:t>
                    </m:r>
                  </m:oMath>
                </a14:m>
                <a:endParaRPr lang="en-US" altLang="en-US" sz="2800" dirty="0" smtClean="0">
                  <a:cs typeface="Times New Roman" panose="02020603050405020304" pitchFamily="18" charset="0"/>
                </a:endParaRPr>
              </a:p>
              <a:p>
                <a:pPr>
                  <a:lnSpc>
                    <a:spcPct val="90000"/>
                  </a:lnSpc>
                </a:pPr>
                <a:r>
                  <a:rPr lang="hu-HU" altLang="en-US" sz="2800" dirty="0" smtClean="0">
                    <a:cs typeface="Times New Roman" panose="02020603050405020304" pitchFamily="18" charset="0"/>
                  </a:rPr>
                  <a:t>Ray: </a:t>
                </a:r>
                <a14:m>
                  <m:oMath xmlns:m="http://schemas.openxmlformats.org/officeDocument/2006/math">
                    <m:r>
                      <a:rPr lang="hu-HU" altLang="en-US" sz="2800" b="1" i="1" dirty="0">
                        <a:latin typeface="Cambria Math"/>
                      </a:rPr>
                      <m:t>𝒓𝒂𝒚</m:t>
                    </m:r>
                    <m:r>
                      <a:rPr lang="hu-HU" altLang="en-US" sz="2800" i="1" dirty="0">
                        <a:latin typeface="Cambria Math"/>
                      </a:rPr>
                      <m:t>(</m:t>
                    </m:r>
                    <m:r>
                      <a:rPr lang="hu-HU" altLang="en-US" sz="2800" i="1" dirty="0">
                        <a:latin typeface="Cambria Math"/>
                      </a:rPr>
                      <m:t>𝑡</m:t>
                    </m:r>
                    <m:r>
                      <a:rPr lang="hu-HU" altLang="en-US" sz="2800" i="1" dirty="0">
                        <a:latin typeface="Cambria Math"/>
                      </a:rPr>
                      <m:t>)=</m:t>
                    </m:r>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r>
                      <a:rPr lang="hu-HU" altLang="en-US" sz="2800" i="1" dirty="0">
                        <a:latin typeface="Cambria Math"/>
                      </a:rPr>
                      <m:t>𝑡</m:t>
                    </m:r>
                  </m:oMath>
                </a14:m>
                <a:endParaRPr lang="hu-HU" altLang="en-US" sz="2800" dirty="0"/>
              </a:p>
              <a:p>
                <a:pPr>
                  <a:lnSpc>
                    <a:spcPct val="90000"/>
                  </a:lnSpc>
                </a:pPr>
                <a:r>
                  <a:rPr lang="hu-HU" altLang="en-US" sz="2800" dirty="0" smtClean="0">
                    <a:cs typeface="Times New Roman" panose="02020603050405020304" pitchFamily="18" charset="0"/>
                  </a:rPr>
                  <a:t>Ray </a:t>
                </a:r>
                <a:r>
                  <a:rPr lang="hu-HU" altLang="en-US" sz="2800" dirty="0" err="1" smtClean="0">
                    <a:cs typeface="Times New Roman" panose="02020603050405020304" pitchFamily="18" charset="0"/>
                  </a:rPr>
                  <a:t>parameter</a:t>
                </a:r>
                <a:r>
                  <a:rPr lang="hu-HU" altLang="en-US" sz="2800" dirty="0" smtClean="0">
                    <a:cs typeface="Times New Roman" panose="02020603050405020304" pitchFamily="18" charset="0"/>
                  </a:rPr>
                  <a:t> </a:t>
                </a:r>
                <a:r>
                  <a:rPr lang="hu-HU" altLang="en-US" sz="2800" dirty="0" err="1" smtClean="0">
                    <a:cs typeface="Times New Roman" panose="02020603050405020304" pitchFamily="18" charset="0"/>
                  </a:rPr>
                  <a:t>or</a:t>
                </a:r>
                <a:r>
                  <a:rPr lang="hu-HU" altLang="en-US" sz="2800" dirty="0" smtClean="0">
                    <a:cs typeface="Times New Roman" panose="02020603050405020304" pitchFamily="18" charset="0"/>
                  </a:rPr>
                  <a:t> </a:t>
                </a:r>
                <a:r>
                  <a:rPr lang="hu-HU" altLang="en-US" sz="2800" dirty="0" err="1" smtClean="0">
                    <a:cs typeface="Times New Roman" panose="02020603050405020304" pitchFamily="18" charset="0"/>
                  </a:rPr>
                  <a:t>the</a:t>
                </a:r>
                <a:r>
                  <a:rPr lang="hu-HU" altLang="en-US" sz="2800" dirty="0" smtClean="0">
                    <a:cs typeface="Times New Roman" panose="02020603050405020304" pitchFamily="18" charset="0"/>
                  </a:rPr>
                  <a:t> </a:t>
                </a:r>
                <a:r>
                  <a:rPr lang="hu-HU" altLang="en-US" sz="2800" dirty="0" err="1" smtClean="0">
                    <a:cs typeface="Times New Roman" panose="02020603050405020304" pitchFamily="18" charset="0"/>
                  </a:rPr>
                  <a:t>intersection</a:t>
                </a:r>
                <a:r>
                  <a:rPr lang="hu-HU" altLang="en-US" sz="2800" dirty="0" smtClean="0">
                    <a:cs typeface="Times New Roman" panose="02020603050405020304" pitchFamily="18" charset="0"/>
                  </a:rPr>
                  <a:t> </a:t>
                </a:r>
                <a14:m>
                  <m:oMath xmlns:m="http://schemas.openxmlformats.org/officeDocument/2006/math">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oMath>
                </a14:m>
                <a:r>
                  <a:rPr lang="en-US" altLang="en-US" sz="2800" dirty="0" smtClean="0">
                    <a:cs typeface="Times New Roman" panose="02020603050405020304" pitchFamily="18" charset="0"/>
                  </a:rPr>
                  <a:t>: </a:t>
                </a:r>
                <a:r>
                  <a:rPr lang="hu-HU" altLang="en-US" sz="2800" dirty="0" smtClean="0">
                    <a:cs typeface="Times New Roman" panose="02020603050405020304" pitchFamily="18" charset="0"/>
                  </a:rPr>
                  <a:t> </a:t>
                </a:r>
                <a14:m>
                  <m:oMath xmlns:m="http://schemas.openxmlformats.org/officeDocument/2006/math">
                    <m:r>
                      <a:rPr lang="hu-HU" sz="2800" i="1">
                        <a:latin typeface="Cambria Math"/>
                      </a:rPr>
                      <m:t>𝑓</m:t>
                    </m:r>
                    <m:d>
                      <m:dPr>
                        <m:ctrlPr>
                          <a:rPr lang="hu-HU" sz="2800" i="1">
                            <a:latin typeface="Cambria Math" panose="02040503050406030204" pitchFamily="18" charset="0"/>
                          </a:rPr>
                        </m:ctrlPr>
                      </m:dPr>
                      <m:e>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sSup>
                          <m:sSupPr>
                            <m:ctrlPr>
                              <a:rPr lang="hu-HU" altLang="en-US" sz="2800" i="1" dirty="0" smtClean="0">
                                <a:latin typeface="Cambria Math" panose="02040503050406030204" pitchFamily="18" charset="0"/>
                              </a:rPr>
                            </m:ctrlPr>
                          </m:sSupPr>
                          <m:e>
                            <m:r>
                              <a:rPr lang="hu-HU" altLang="en-US" sz="2800" b="0" i="1" dirty="0" smtClean="0">
                                <a:latin typeface="Cambria Math"/>
                              </a:rPr>
                              <m:t>𝑡</m:t>
                            </m:r>
                          </m:e>
                          <m:sup>
                            <m:r>
                              <a:rPr lang="en-US" altLang="en-US" sz="2800" b="0" i="1" dirty="0" smtClean="0">
                                <a:latin typeface="Cambria Math"/>
                              </a:rPr>
                              <m:t>∗</m:t>
                            </m:r>
                          </m:sup>
                        </m:sSup>
                        <m:r>
                          <m:rPr>
                            <m:nor/>
                          </m:rPr>
                          <a:rPr lang="hu-HU" altLang="en-US" sz="2800" dirty="0"/>
                          <m:t> </m:t>
                        </m:r>
                      </m:e>
                    </m:d>
                    <m:r>
                      <a:rPr lang="en-US" sz="2800" i="1">
                        <a:latin typeface="Cambria Math"/>
                      </a:rPr>
                      <m:t>=0</m:t>
                    </m:r>
                  </m:oMath>
                </a14:m>
                <a:endParaRPr lang="en-US" sz="2800" dirty="0" smtClean="0"/>
              </a:p>
              <a:p>
                <a:pPr>
                  <a:lnSpc>
                    <a:spcPct val="90000"/>
                  </a:lnSpc>
                </a:pPr>
                <a:r>
                  <a:rPr lang="hu-HU" altLang="en-US" sz="2800" dirty="0" err="1" smtClean="0">
                    <a:cs typeface="Times New Roman" panose="02020603050405020304" pitchFamily="18" charset="0"/>
                  </a:rPr>
                  <a:t>Intersection</a:t>
                </a:r>
                <a:r>
                  <a:rPr lang="hu-HU" altLang="en-US" sz="2800" dirty="0" smtClean="0">
                    <a:cs typeface="Times New Roman" panose="02020603050405020304" pitchFamily="18" charset="0"/>
                  </a:rPr>
                  <a:t> </a:t>
                </a:r>
                <a:r>
                  <a:rPr lang="hu-HU" altLang="en-US" sz="2800" dirty="0" err="1" smtClean="0">
                    <a:cs typeface="Times New Roman" panose="02020603050405020304" pitchFamily="18" charset="0"/>
                  </a:rPr>
                  <a:t>point</a:t>
                </a:r>
                <a:r>
                  <a:rPr lang="hu-HU" altLang="en-US" sz="2800" dirty="0" smtClean="0">
                    <a:cs typeface="Times New Roman" panose="02020603050405020304" pitchFamily="18" charset="0"/>
                  </a:rPr>
                  <a:t>: </a:t>
                </a:r>
                <a14:m>
                  <m:oMath xmlns:m="http://schemas.openxmlformats.org/officeDocument/2006/math">
                    <m:sSup>
                      <m:sSupPr>
                        <m:ctrlPr>
                          <a:rPr lang="hu-HU" altLang="en-US" sz="2800" i="1" dirty="0">
                            <a:latin typeface="Cambria Math" panose="02040503050406030204" pitchFamily="18" charset="0"/>
                          </a:rPr>
                        </m:ctrlPr>
                      </m:sSupPr>
                      <m:e>
                        <m:r>
                          <a:rPr lang="hu-HU" altLang="en-US" sz="2800" b="1" i="1" dirty="0" smtClean="0">
                            <a:latin typeface="Cambria Math"/>
                          </a:rPr>
                          <m:t>𝒓</m:t>
                        </m:r>
                      </m:e>
                      <m:sup>
                        <m:r>
                          <a:rPr lang="en-US" altLang="en-US" sz="2800" i="1" dirty="0">
                            <a:latin typeface="Cambria Math"/>
                          </a:rPr>
                          <m:t>∗</m:t>
                        </m:r>
                      </m:sup>
                    </m:sSup>
                    <m:r>
                      <a:rPr lang="en-US" altLang="en-US" sz="2800" b="0" i="1" dirty="0" smtClean="0">
                        <a:latin typeface="Cambria Math"/>
                      </a:rPr>
                      <m:t>=</m:t>
                    </m:r>
                    <m:r>
                      <a:rPr lang="hu-HU" altLang="en-US" sz="2800" b="1" i="1" dirty="0">
                        <a:latin typeface="Cambria Math"/>
                      </a:rPr>
                      <m:t>𝒓𝒂𝒚</m:t>
                    </m:r>
                    <m:r>
                      <a:rPr lang="hu-HU" altLang="en-US" sz="2800" i="1" dirty="0">
                        <a:latin typeface="Cambria Math"/>
                      </a:rPr>
                      <m:t>(</m:t>
                    </m:r>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r>
                      <a:rPr lang="hu-HU" altLang="en-US" sz="2800" i="1" dirty="0">
                        <a:latin typeface="Cambria Math"/>
                      </a:rPr>
                      <m:t>)=</m:t>
                    </m:r>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oMath>
                </a14:m>
                <a:endParaRPr lang="en-US" altLang="en-US" sz="2800" dirty="0" smtClean="0">
                  <a:cs typeface="Times New Roman" panose="02020603050405020304" pitchFamily="18" charset="0"/>
                </a:endParaRPr>
              </a:p>
              <a:p>
                <a:pPr>
                  <a:lnSpc>
                    <a:spcPct val="90000"/>
                  </a:lnSpc>
                </a:pPr>
                <a:r>
                  <a:rPr lang="hu-HU" altLang="en-US" sz="2800" dirty="0" err="1" smtClean="0"/>
                  <a:t>Normal</a:t>
                </a:r>
                <a:r>
                  <a:rPr lang="hu-HU" altLang="en-US" sz="2800" dirty="0" smtClean="0"/>
                  <a:t> </a:t>
                </a:r>
                <a:r>
                  <a:rPr lang="hu-HU" altLang="en-US" sz="2800" dirty="0" err="1" smtClean="0"/>
                  <a:t>vector</a:t>
                </a:r>
                <a:r>
                  <a:rPr lang="hu-HU" altLang="en-US" sz="2800" dirty="0" smtClean="0"/>
                  <a:t> </a:t>
                </a:r>
                <a14:m>
                  <m:oMath xmlns:m="http://schemas.openxmlformats.org/officeDocument/2006/math">
                    <m:r>
                      <a:rPr lang="en-US" sz="2800" b="0" i="0" smtClean="0">
                        <a:latin typeface="Cambria Math"/>
                      </a:rPr>
                      <m:t>=</m:t>
                    </m:r>
                    <m:r>
                      <a:rPr lang="en-US" sz="2800" b="0" i="1" smtClean="0">
                        <a:latin typeface="Cambria Math"/>
                        <a:ea typeface="Cambria Math"/>
                      </a:rPr>
                      <m:t>𝛻</m:t>
                    </m:r>
                    <m:r>
                      <a:rPr lang="hu-HU" sz="2800" i="1">
                        <a:latin typeface="Cambria Math"/>
                      </a:rPr>
                      <m:t>𝑓</m:t>
                    </m:r>
                    <m:d>
                      <m:dPr>
                        <m:ctrlPr>
                          <a:rPr lang="hu-HU" sz="2800" i="1">
                            <a:latin typeface="Cambria Math" panose="02040503050406030204" pitchFamily="18" charset="0"/>
                          </a:rPr>
                        </m:ctrlPr>
                      </m:dPr>
                      <m:e>
                        <m:sSup>
                          <m:sSupPr>
                            <m:ctrlPr>
                              <a:rPr lang="hu-HU" altLang="en-US" sz="2800" i="1" dirty="0">
                                <a:latin typeface="Cambria Math" panose="02040503050406030204" pitchFamily="18" charset="0"/>
                              </a:rPr>
                            </m:ctrlPr>
                          </m:sSupPr>
                          <m:e>
                            <m:r>
                              <a:rPr lang="hu-HU" altLang="en-US" sz="2800" b="1" i="1" dirty="0">
                                <a:latin typeface="Cambria Math"/>
                              </a:rPr>
                              <m:t>𝒓</m:t>
                            </m:r>
                          </m:e>
                          <m:sup>
                            <m:r>
                              <a:rPr lang="en-US" altLang="en-US" sz="2800" i="1" dirty="0">
                                <a:latin typeface="Cambria Math"/>
                              </a:rPr>
                              <m:t>∗</m:t>
                            </m:r>
                          </m:sup>
                        </m:sSup>
                      </m:e>
                    </m:d>
                  </m:oMath>
                </a14:m>
                <a:endParaRPr lang="hu-HU" altLang="en-US" sz="2800" i="1" dirty="0" smtClean="0">
                  <a:cs typeface="Times New Roman" panose="02020603050405020304" pitchFamily="18" charset="0"/>
                </a:endParaRPr>
              </a:p>
            </p:txBody>
          </p:sp>
        </mc:Choice>
        <mc:Fallback>
          <p:sp>
            <p:nvSpPr>
              <p:cNvPr id="24" name="Rectangle 3"/>
              <p:cNvSpPr>
                <a:spLocks noGrp="1" noRot="1" noChangeAspect="1" noMove="1" noResize="1" noEditPoints="1" noAdjustHandles="1" noChangeArrowheads="1" noChangeShapeType="1" noTextEdit="1"/>
              </p:cNvSpPr>
              <p:nvPr>
                <p:ph idx="1"/>
              </p:nvPr>
            </p:nvSpPr>
            <p:spPr>
              <a:xfrm>
                <a:off x="35496" y="1321125"/>
                <a:ext cx="9145016" cy="2447702"/>
              </a:xfrm>
              <a:blipFill>
                <a:blip r:embed="rId3"/>
                <a:stretch>
                  <a:fillRect l="-1200" t="-4239" b="-3491"/>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5" name="Téglalap 24"/>
              <p:cNvSpPr/>
              <p:nvPr/>
            </p:nvSpPr>
            <p:spPr>
              <a:xfrm>
                <a:off x="35496" y="3480795"/>
                <a:ext cx="9433048" cy="2951577"/>
              </a:xfrm>
              <a:prstGeom prst="rect">
                <a:avLst/>
              </a:prstGeom>
            </p:spPr>
            <p:txBody>
              <a:bodyPr wrap="square">
                <a:spAutoFit/>
              </a:bodyPr>
              <a:lstStyle/>
              <a:p>
                <a:pPr lvl="0" eaLnBrk="1" fontAlgn="auto" hangingPunct="1">
                  <a:lnSpc>
                    <a:spcPct val="90000"/>
                  </a:lnSpc>
                  <a:spcBef>
                    <a:spcPct val="20000"/>
                  </a:spcBef>
                  <a:spcAft>
                    <a:spcPts val="0"/>
                  </a:spcAft>
                </a:pPr>
                <a:endParaRPr lang="en-GB" altLang="en-US" sz="2800" i="1" dirty="0" smtClean="0">
                  <a:solidFill>
                    <a:prstClr val="black"/>
                  </a:solidFill>
                  <a:latin typeface="Calibri"/>
                  <a:cs typeface="Times New Roman" panose="02020603050405020304" pitchFamily="18" charset="0"/>
                </a:endParaRPr>
              </a:p>
              <a:p>
                <a:pPr marL="342900" lvl="0" indent="-342900" eaLnBrk="1" fontAlgn="auto" hangingPunct="1">
                  <a:lnSpc>
                    <a:spcPct val="90000"/>
                  </a:lnSpc>
                  <a:spcBef>
                    <a:spcPct val="20000"/>
                  </a:spcBef>
                  <a:spcAft>
                    <a:spcPts val="0"/>
                  </a:spcAft>
                  <a:buFont typeface="Arial" panose="020B0604020202020204" pitchFamily="34" charset="0"/>
                  <a:buChar char="•"/>
                </a:pPr>
                <a:r>
                  <a:rPr lang="hu-HU" altLang="en-US" sz="2800" b="1" u="sng" dirty="0" err="1" smtClean="0">
                    <a:solidFill>
                      <a:prstClr val="black"/>
                    </a:solidFill>
                    <a:latin typeface="Calibri"/>
                    <a:cs typeface="Times New Roman" panose="02020603050405020304" pitchFamily="18" charset="0"/>
                  </a:rPr>
                  <a:t>Quadratic</a:t>
                </a:r>
                <a:r>
                  <a:rPr lang="hu-HU" altLang="en-US" sz="2800" b="1" u="sng" dirty="0" smtClean="0">
                    <a:solidFill>
                      <a:prstClr val="black"/>
                    </a:solidFill>
                    <a:latin typeface="Calibri"/>
                    <a:cs typeface="Times New Roman" panose="02020603050405020304" pitchFamily="18" charset="0"/>
                  </a:rPr>
                  <a:t> </a:t>
                </a:r>
                <a:r>
                  <a:rPr lang="hu-HU" altLang="en-US" sz="2800" b="1" u="sng" dirty="0" err="1" smtClean="0">
                    <a:solidFill>
                      <a:prstClr val="black"/>
                    </a:solidFill>
                    <a:latin typeface="Calibri"/>
                    <a:cs typeface="Times New Roman" panose="02020603050405020304" pitchFamily="18" charset="0"/>
                  </a:rPr>
                  <a:t>surfaces</a:t>
                </a:r>
                <a:r>
                  <a:rPr lang="hu-HU" altLang="en-US" sz="2800" dirty="0" smtClean="0">
                    <a:solidFill>
                      <a:prstClr val="black"/>
                    </a:solidFill>
                    <a:latin typeface="Calibri"/>
                    <a:cs typeface="Times New Roman" panose="02020603050405020304" pitchFamily="18" charset="0"/>
                  </a:rPr>
                  <a:t>: </a:t>
                </a:r>
                <a14:m>
                  <m:oMath xmlns:m="http://schemas.openxmlformats.org/officeDocument/2006/math">
                    <m:r>
                      <a:rPr lang="hu-HU" sz="2800" i="1">
                        <a:solidFill>
                          <a:prstClr val="black"/>
                        </a:solidFill>
                        <a:latin typeface="Cambria Math"/>
                      </a:rPr>
                      <m:t>𝑓</m:t>
                    </m:r>
                    <m:d>
                      <m:dPr>
                        <m:ctrlPr>
                          <a:rPr lang="hu-HU" sz="2800" i="1">
                            <a:solidFill>
                              <a:prstClr val="black"/>
                            </a:solidFill>
                            <a:latin typeface="Cambria Math" panose="02040503050406030204" pitchFamily="18" charset="0"/>
                          </a:rPr>
                        </m:ctrlPr>
                      </m:dPr>
                      <m:e>
                        <m:r>
                          <a:rPr lang="en-US" sz="2800" b="1" i="1">
                            <a:solidFill>
                              <a:prstClr val="black"/>
                            </a:solidFill>
                            <a:latin typeface="Cambria Math"/>
                          </a:rPr>
                          <m:t>𝒓</m:t>
                        </m:r>
                      </m:e>
                    </m:d>
                    <m:r>
                      <a:rPr lang="en-US" sz="2800" i="1">
                        <a:solidFill>
                          <a:prstClr val="black"/>
                        </a:solidFill>
                        <a:latin typeface="Cambria Math"/>
                      </a:rPr>
                      <m:t>=</m:t>
                    </m:r>
                    <m:d>
                      <m:dPr>
                        <m:begChr m:val="["/>
                        <m:endChr m:val="]"/>
                        <m:ctrlPr>
                          <a:rPr lang="en-US" sz="2800" i="1">
                            <a:solidFill>
                              <a:prstClr val="black"/>
                            </a:solidFill>
                            <a:latin typeface="Cambria Math" panose="02040503050406030204" pitchFamily="18" charset="0"/>
                          </a:rPr>
                        </m:ctrlPr>
                      </m:dPr>
                      <m:e>
                        <m:r>
                          <a:rPr lang="en-US" sz="2800" b="1" i="1">
                            <a:solidFill>
                              <a:prstClr val="black"/>
                            </a:solidFill>
                            <a:latin typeface="Cambria Math"/>
                          </a:rPr>
                          <m:t>𝒓</m:t>
                        </m:r>
                        <m:r>
                          <a:rPr lang="en-US" sz="2800" i="1">
                            <a:solidFill>
                              <a:prstClr val="black"/>
                            </a:solidFill>
                            <a:latin typeface="Cambria Math"/>
                          </a:rPr>
                          <m:t>,1</m:t>
                        </m:r>
                      </m:e>
                    </m:d>
                    <m:r>
                      <a:rPr lang="en-US" sz="2800" i="1" smtClean="0">
                        <a:solidFill>
                          <a:prstClr val="black"/>
                        </a:solidFill>
                        <a:latin typeface="Cambria Math"/>
                        <a:ea typeface="Cambria Math"/>
                      </a:rPr>
                      <m:t>∙</m:t>
                    </m:r>
                    <m:r>
                      <a:rPr lang="en-US" sz="2800" b="1" i="1">
                        <a:solidFill>
                          <a:prstClr val="black"/>
                        </a:solidFill>
                        <a:latin typeface="Cambria Math"/>
                      </a:rPr>
                      <m:t>𝑸</m:t>
                    </m:r>
                    <m:r>
                      <a:rPr lang="en-US" sz="2800" i="1">
                        <a:solidFill>
                          <a:prstClr val="black"/>
                        </a:solidFill>
                        <a:latin typeface="Cambria Math"/>
                        <a:ea typeface="Cambria Math"/>
                      </a:rPr>
                      <m:t>∙</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rPr>
                          <m:t>[</m:t>
                        </m:r>
                        <m:r>
                          <a:rPr lang="en-US" sz="2800" b="1" i="1">
                            <a:solidFill>
                              <a:prstClr val="black"/>
                            </a:solidFill>
                            <a:latin typeface="Cambria Math"/>
                          </a:rPr>
                          <m:t>𝒓</m:t>
                        </m:r>
                        <m:r>
                          <a:rPr lang="en-US" sz="2800" i="1">
                            <a:solidFill>
                              <a:prstClr val="black"/>
                            </a:solidFill>
                            <a:latin typeface="Cambria Math"/>
                          </a:rPr>
                          <m:t>,1]</m:t>
                        </m:r>
                      </m:e>
                      <m:sup>
                        <m:r>
                          <a:rPr lang="en-US" sz="2800" i="1">
                            <a:solidFill>
                              <a:prstClr val="black"/>
                            </a:solidFill>
                            <a:latin typeface="Cambria Math"/>
                          </a:rPr>
                          <m:t>𝑇</m:t>
                        </m:r>
                      </m:sup>
                    </m:sSup>
                    <m:r>
                      <a:rPr lang="en-US" sz="2800" i="1">
                        <a:solidFill>
                          <a:prstClr val="black"/>
                        </a:solidFill>
                        <a:latin typeface="Cambria Math"/>
                      </a:rPr>
                      <m:t>=0</m:t>
                    </m:r>
                  </m:oMath>
                </a14:m>
                <a:endParaRPr lang="en-GB" altLang="en-US" sz="2800" dirty="0">
                  <a:solidFill>
                    <a:prstClr val="black"/>
                  </a:solidFill>
                  <a:latin typeface="Calibri"/>
                  <a:cs typeface="Times New Roman" panose="02020603050405020304" pitchFamily="18" charset="0"/>
                </a:endParaRPr>
              </a:p>
              <a:p>
                <a:pPr marL="342900" lvl="0" indent="-342900" eaLnBrk="1" fontAlgn="auto" hangingPunct="1">
                  <a:lnSpc>
                    <a:spcPct val="90000"/>
                  </a:lnSpc>
                  <a:spcBef>
                    <a:spcPct val="20000"/>
                  </a:spcBef>
                  <a:spcAft>
                    <a:spcPts val="0"/>
                  </a:spcAft>
                  <a:buFont typeface="Arial" panose="020B0604020202020204" pitchFamily="34" charset="0"/>
                  <a:buChar char="•"/>
                </a:pPr>
                <a:r>
                  <a:rPr lang="hu-HU" altLang="en-US" sz="2800" dirty="0" smtClean="0">
                    <a:solidFill>
                      <a:prstClr val="black"/>
                    </a:solidFill>
                    <a:latin typeface="Calibri"/>
                    <a:cs typeface="Times New Roman" panose="02020603050405020304" pitchFamily="18" charset="0"/>
                  </a:rPr>
                  <a:t>Ray </a:t>
                </a:r>
                <a:r>
                  <a:rPr lang="hu-HU" altLang="en-US" sz="2800" dirty="0" err="1" smtClean="0">
                    <a:solidFill>
                      <a:prstClr val="black"/>
                    </a:solidFill>
                    <a:latin typeface="Calibri"/>
                    <a:cs typeface="Times New Roman" panose="02020603050405020304" pitchFamily="18" charset="0"/>
                  </a:rPr>
                  <a:t>parameter</a:t>
                </a:r>
                <a:r>
                  <a:rPr lang="hu-HU" altLang="en-US" sz="2800" dirty="0" smtClean="0">
                    <a:solidFill>
                      <a:prstClr val="black"/>
                    </a:solidFill>
                    <a:latin typeface="Calibri"/>
                    <a:cs typeface="Times New Roman" panose="02020603050405020304" pitchFamily="18" charset="0"/>
                  </a:rPr>
                  <a:t> of </a:t>
                </a:r>
                <a:r>
                  <a:rPr lang="hu-HU" altLang="en-US" sz="2800" dirty="0" err="1" smtClean="0">
                    <a:solidFill>
                      <a:prstClr val="black"/>
                    </a:solidFill>
                    <a:latin typeface="Calibri"/>
                    <a:cs typeface="Times New Roman" panose="02020603050405020304" pitchFamily="18" charset="0"/>
                  </a:rPr>
                  <a:t>the</a:t>
                </a:r>
                <a:r>
                  <a:rPr lang="hu-HU" altLang="en-US" sz="2800" dirty="0" smtClean="0">
                    <a:solidFill>
                      <a:prstClr val="black"/>
                    </a:solidFill>
                    <a:latin typeface="Calibri"/>
                    <a:cs typeface="Times New Roman" panose="02020603050405020304" pitchFamily="18" charset="0"/>
                  </a:rPr>
                  <a:t> </a:t>
                </a:r>
                <a:r>
                  <a:rPr lang="hu-HU" altLang="en-US" sz="2800" dirty="0" err="1" smtClean="0">
                    <a:solidFill>
                      <a:prstClr val="black"/>
                    </a:solidFill>
                    <a:latin typeface="Calibri"/>
                    <a:cs typeface="Times New Roman" panose="02020603050405020304" pitchFamily="18" charset="0"/>
                  </a:rPr>
                  <a:t>intersection</a:t>
                </a:r>
                <a:r>
                  <a:rPr lang="hu-HU" altLang="en-US" sz="2800" dirty="0" smtClean="0">
                    <a:solidFill>
                      <a:prstClr val="black"/>
                    </a:solidFill>
                    <a:latin typeface="Calibri"/>
                    <a:cs typeface="Times New Roman" panose="02020603050405020304" pitchFamily="18" charset="0"/>
                  </a:rPr>
                  <a:t>: </a:t>
                </a:r>
                <a:endParaRPr lang="hu-HU" altLang="en-US" sz="2800" dirty="0">
                  <a:solidFill>
                    <a:prstClr val="black"/>
                  </a:solidFill>
                  <a:latin typeface="Calibri"/>
                  <a:cs typeface="Times New Roman" panose="02020603050405020304" pitchFamily="18" charset="0"/>
                </a:endParaRPr>
              </a:p>
              <a:p>
                <a:pPr marL="342900" lvl="0" indent="-342900" eaLnBrk="1" fontAlgn="auto" hangingPunct="1">
                  <a:lnSpc>
                    <a:spcPct val="90000"/>
                  </a:lnSpc>
                  <a:spcBef>
                    <a:spcPct val="20000"/>
                  </a:spcBef>
                  <a:spcAft>
                    <a:spcPts val="0"/>
                  </a:spcAft>
                  <a:buFont typeface="Arial" panose="020B0604020202020204" pitchFamily="34" charset="0"/>
                  <a:buChar char="•"/>
                </a:pPr>
                <a:endParaRPr lang="hu-HU" altLang="en-US" sz="400" i="1" dirty="0">
                  <a:solidFill>
                    <a:prstClr val="black"/>
                  </a:solidFill>
                  <a:latin typeface="Cambria Math"/>
                </a:endParaRPr>
              </a:p>
              <a:p>
                <a:pPr marL="179388" lvl="0" indent="-179388" eaLnBrk="1" fontAlgn="auto" hangingPunct="1">
                  <a:lnSpc>
                    <a:spcPct val="90000"/>
                  </a:lnSpc>
                  <a:spcBef>
                    <a:spcPct val="20000"/>
                  </a:spcBef>
                  <a:spcAft>
                    <a:spcPts val="0"/>
                  </a:spcAft>
                </a:pPr>
                <a:r>
                  <a:rPr lang="hu-HU" dirty="0" smtClean="0">
                    <a:solidFill>
                      <a:prstClr val="black"/>
                    </a:solidFill>
                  </a:rPr>
                  <a:t> 	</a:t>
                </a:r>
                <a:r>
                  <a:rPr lang="hu-HU" sz="2300" dirty="0" smtClean="0">
                    <a:solidFill>
                      <a:prstClr val="black"/>
                    </a:solidFill>
                  </a:rPr>
                  <a:t>  </a:t>
                </a:r>
                <a14:m>
                  <m:oMath xmlns:m="http://schemas.openxmlformats.org/officeDocument/2006/math">
                    <m:d>
                      <m:dPr>
                        <m:begChr m:val="["/>
                        <m:endChr m:val="]"/>
                        <m:ctrlPr>
                          <a:rPr lang="en-US" sz="2300" i="1">
                            <a:solidFill>
                              <a:prstClr val="black"/>
                            </a:solidFill>
                            <a:latin typeface="Cambria Math" panose="02040503050406030204" pitchFamily="18" charset="0"/>
                          </a:rPr>
                        </m:ctrlPr>
                      </m:dPr>
                      <m:e>
                        <m:r>
                          <a:rPr lang="en-US" altLang="en-US" sz="2300" b="1" i="1" dirty="0">
                            <a:solidFill>
                              <a:prstClr val="black"/>
                            </a:solidFill>
                            <a:latin typeface="Cambria Math"/>
                          </a:rPr>
                          <m:t>𝒔</m:t>
                        </m:r>
                        <m:r>
                          <a:rPr lang="hu-HU" altLang="en-US" sz="2300" i="1" dirty="0">
                            <a:solidFill>
                              <a:prstClr val="black"/>
                            </a:solidFill>
                            <a:latin typeface="Cambria Math"/>
                          </a:rPr>
                          <m:t>+</m:t>
                        </m:r>
                        <m:r>
                          <a:rPr lang="en-US" altLang="en-US" sz="2300" b="1" i="1" dirty="0" err="1">
                            <a:solidFill>
                              <a:prstClr val="black"/>
                            </a:solidFill>
                            <a:latin typeface="Cambria Math"/>
                          </a:rPr>
                          <m:t>𝒅</m:t>
                        </m:r>
                        <m:r>
                          <a:rPr lang="hu-HU" altLang="en-US" sz="2300" i="1" dirty="0">
                            <a:solidFill>
                              <a:prstClr val="black"/>
                            </a:solidFill>
                            <a:latin typeface="Cambria Math"/>
                          </a:rPr>
                          <m:t>·</m:t>
                        </m:r>
                        <m:sSup>
                          <m:sSupPr>
                            <m:ctrlPr>
                              <a:rPr lang="hu-HU" altLang="en-US" sz="2300" i="1" dirty="0">
                                <a:solidFill>
                                  <a:prstClr val="black"/>
                                </a:solidFill>
                                <a:latin typeface="Cambria Math" panose="02040503050406030204" pitchFamily="18" charset="0"/>
                              </a:rPr>
                            </m:ctrlPr>
                          </m:sSupPr>
                          <m:e>
                            <m:r>
                              <a:rPr lang="hu-HU" altLang="en-US" sz="2300" i="1" dirty="0">
                                <a:solidFill>
                                  <a:prstClr val="black"/>
                                </a:solidFill>
                                <a:latin typeface="Cambria Math"/>
                              </a:rPr>
                              <m:t>𝑡</m:t>
                            </m:r>
                          </m:e>
                          <m:sup>
                            <m:r>
                              <a:rPr lang="en-US" altLang="en-US" sz="2300" i="1" dirty="0">
                                <a:solidFill>
                                  <a:prstClr val="black"/>
                                </a:solidFill>
                                <a:latin typeface="Cambria Math"/>
                              </a:rPr>
                              <m:t>∗</m:t>
                            </m:r>
                          </m:sup>
                        </m:sSup>
                        <m:r>
                          <a:rPr lang="en-US" sz="2300" i="1">
                            <a:solidFill>
                              <a:prstClr val="black"/>
                            </a:solidFill>
                            <a:latin typeface="Cambria Math"/>
                          </a:rPr>
                          <m:t>,1</m:t>
                        </m:r>
                      </m:e>
                    </m:d>
                    <m:r>
                      <a:rPr lang="en-US" sz="2300" i="1">
                        <a:solidFill>
                          <a:prstClr val="black"/>
                        </a:solidFill>
                        <a:latin typeface="Cambria Math"/>
                        <a:ea typeface="Cambria Math"/>
                      </a:rPr>
                      <m:t>∙</m:t>
                    </m:r>
                    <m:r>
                      <a:rPr lang="en-US" sz="2300" b="1" i="1">
                        <a:solidFill>
                          <a:prstClr val="black"/>
                        </a:solidFill>
                        <a:latin typeface="Cambria Math"/>
                      </a:rPr>
                      <m:t>𝑸</m:t>
                    </m:r>
                    <m:sSup>
                      <m:sSupPr>
                        <m:ctrlPr>
                          <a:rPr lang="en-US" sz="2300" i="1">
                            <a:solidFill>
                              <a:prstClr val="black"/>
                            </a:solidFill>
                            <a:latin typeface="Cambria Math" panose="02040503050406030204" pitchFamily="18" charset="0"/>
                          </a:rPr>
                        </m:ctrlPr>
                      </m:sSupPr>
                      <m:e>
                        <m:r>
                          <a:rPr lang="en-US" sz="2300" i="1">
                            <a:solidFill>
                              <a:prstClr val="black"/>
                            </a:solidFill>
                            <a:latin typeface="Cambria Math"/>
                            <a:ea typeface="Cambria Math"/>
                          </a:rPr>
                          <m:t>∙</m:t>
                        </m:r>
                        <m:r>
                          <a:rPr lang="en-US" sz="2300" i="1">
                            <a:solidFill>
                              <a:prstClr val="black"/>
                            </a:solidFill>
                            <a:latin typeface="Cambria Math"/>
                          </a:rPr>
                          <m:t>[</m:t>
                        </m:r>
                        <m:r>
                          <a:rPr lang="en-US" altLang="en-US" sz="2300" b="1" i="1" dirty="0">
                            <a:solidFill>
                              <a:prstClr val="black"/>
                            </a:solidFill>
                            <a:latin typeface="Cambria Math"/>
                          </a:rPr>
                          <m:t>𝒔</m:t>
                        </m:r>
                        <m:r>
                          <a:rPr lang="hu-HU" altLang="en-US" sz="2300" i="1" dirty="0">
                            <a:solidFill>
                              <a:prstClr val="black"/>
                            </a:solidFill>
                            <a:latin typeface="Cambria Math"/>
                          </a:rPr>
                          <m:t>+</m:t>
                        </m:r>
                        <m:r>
                          <a:rPr lang="en-US" altLang="en-US" sz="2300" b="1" i="1" dirty="0" err="1">
                            <a:solidFill>
                              <a:prstClr val="black"/>
                            </a:solidFill>
                            <a:latin typeface="Cambria Math"/>
                          </a:rPr>
                          <m:t>𝒅</m:t>
                        </m:r>
                        <m:r>
                          <a:rPr lang="hu-HU" altLang="en-US" sz="2300" i="1" dirty="0">
                            <a:solidFill>
                              <a:prstClr val="black"/>
                            </a:solidFill>
                            <a:latin typeface="Cambria Math"/>
                          </a:rPr>
                          <m:t>·</m:t>
                        </m:r>
                        <m:sSup>
                          <m:sSupPr>
                            <m:ctrlPr>
                              <a:rPr lang="hu-HU" altLang="en-US" sz="2300" i="1" dirty="0">
                                <a:solidFill>
                                  <a:prstClr val="black"/>
                                </a:solidFill>
                                <a:latin typeface="Cambria Math" panose="02040503050406030204" pitchFamily="18" charset="0"/>
                              </a:rPr>
                            </m:ctrlPr>
                          </m:sSupPr>
                          <m:e>
                            <m:r>
                              <a:rPr lang="hu-HU" altLang="en-US" sz="2300" i="1" dirty="0">
                                <a:solidFill>
                                  <a:prstClr val="black"/>
                                </a:solidFill>
                                <a:latin typeface="Cambria Math"/>
                              </a:rPr>
                              <m:t>𝑡</m:t>
                            </m:r>
                          </m:e>
                          <m:sup>
                            <m:r>
                              <a:rPr lang="en-US" altLang="en-US" sz="2300" i="1" dirty="0">
                                <a:solidFill>
                                  <a:prstClr val="black"/>
                                </a:solidFill>
                                <a:latin typeface="Cambria Math"/>
                              </a:rPr>
                              <m:t>∗</m:t>
                            </m:r>
                          </m:sup>
                        </m:sSup>
                        <m:r>
                          <a:rPr lang="en-US" sz="2300" i="1">
                            <a:solidFill>
                              <a:prstClr val="black"/>
                            </a:solidFill>
                            <a:latin typeface="Cambria Math"/>
                          </a:rPr>
                          <m:t>,1]</m:t>
                        </m:r>
                      </m:e>
                      <m:sup>
                        <m:r>
                          <a:rPr lang="en-US" sz="2300" i="1">
                            <a:solidFill>
                              <a:prstClr val="black"/>
                            </a:solidFill>
                            <a:latin typeface="Cambria Math"/>
                          </a:rPr>
                          <m:t>𝑇</m:t>
                        </m:r>
                      </m:sup>
                    </m:sSup>
                    <m:r>
                      <a:rPr lang="en-US" sz="2300" i="1">
                        <a:solidFill>
                          <a:prstClr val="black"/>
                        </a:solidFill>
                        <a:latin typeface="Cambria Math"/>
                      </a:rPr>
                      <m:t>=</m:t>
                    </m:r>
                    <m:r>
                      <a:rPr lang="hu-HU" sz="2300" i="1">
                        <a:solidFill>
                          <a:prstClr val="black"/>
                        </a:solidFill>
                        <a:latin typeface="Cambria Math"/>
                      </a:rPr>
                      <m:t>0</m:t>
                    </m:r>
                  </m:oMath>
                </a14:m>
                <a:endParaRPr lang="hu-HU" sz="2300" i="1" dirty="0">
                  <a:solidFill>
                    <a:prstClr val="black"/>
                  </a:solidFill>
                  <a:latin typeface="Cambria Math"/>
                </a:endParaRPr>
              </a:p>
              <a:p>
                <a:pPr lvl="1" eaLnBrk="1" fontAlgn="auto" hangingPunct="1">
                  <a:lnSpc>
                    <a:spcPct val="90000"/>
                  </a:lnSpc>
                  <a:spcBef>
                    <a:spcPct val="20000"/>
                  </a:spcBef>
                  <a:spcAft>
                    <a:spcPts val="0"/>
                  </a:spcAft>
                </a:pPr>
                <a:endParaRPr lang="hu-HU" sz="400" i="1" dirty="0" smtClean="0">
                  <a:solidFill>
                    <a:prstClr val="black"/>
                  </a:solidFill>
                  <a:latin typeface="Cambria Math"/>
                </a:endParaRPr>
              </a:p>
              <a:p>
                <a:pPr marL="179388" lvl="1" eaLnBrk="1" fontAlgn="auto" hangingPunct="1">
                  <a:lnSpc>
                    <a:spcPct val="90000"/>
                  </a:lnSpc>
                  <a:spcBef>
                    <a:spcPct val="20000"/>
                  </a:spcBef>
                  <a:spcAft>
                    <a:spcPts val="0"/>
                  </a:spcAft>
                </a:pPr>
                <a:r>
                  <a:rPr lang="hu-HU" sz="2300" dirty="0">
                    <a:solidFill>
                      <a:prstClr val="black"/>
                    </a:solidFill>
                  </a:rPr>
                  <a:t> </a:t>
                </a:r>
                <a:r>
                  <a:rPr lang="hu-HU" sz="2300" dirty="0" smtClean="0">
                    <a:solidFill>
                      <a:prstClr val="black"/>
                    </a:solidFill>
                  </a:rPr>
                  <a:t> </a:t>
                </a:r>
                <a14:m>
                  <m:oMath xmlns:m="http://schemas.openxmlformats.org/officeDocument/2006/math">
                    <m:d>
                      <m:dPr>
                        <m:begChr m:val="["/>
                        <m:endChr m:val="]"/>
                        <m:ctrlPr>
                          <a:rPr lang="en-US" sz="2300" i="1">
                            <a:solidFill>
                              <a:prstClr val="black"/>
                            </a:solidFill>
                            <a:latin typeface="Cambria Math" panose="02040503050406030204" pitchFamily="18" charset="0"/>
                          </a:rPr>
                        </m:ctrlPr>
                      </m:dPr>
                      <m:e>
                        <m:r>
                          <a:rPr lang="hu-HU" sz="2300" b="1" i="1">
                            <a:solidFill>
                              <a:prstClr val="black"/>
                            </a:solidFill>
                            <a:latin typeface="Cambria Math"/>
                          </a:rPr>
                          <m:t>𝒅</m:t>
                        </m:r>
                        <m:r>
                          <a:rPr lang="en-US" sz="2300" i="1">
                            <a:solidFill>
                              <a:prstClr val="black"/>
                            </a:solidFill>
                            <a:latin typeface="Cambria Math"/>
                          </a:rPr>
                          <m:t>,</m:t>
                        </m:r>
                        <m:r>
                          <a:rPr lang="hu-HU" sz="2300" i="1">
                            <a:solidFill>
                              <a:prstClr val="black"/>
                            </a:solidFill>
                            <a:latin typeface="Cambria Math"/>
                          </a:rPr>
                          <m:t>0</m:t>
                        </m:r>
                      </m:e>
                    </m:d>
                    <m:r>
                      <a:rPr lang="en-US" sz="2300" i="1">
                        <a:solidFill>
                          <a:prstClr val="black"/>
                        </a:solidFill>
                        <a:latin typeface="Cambria Math"/>
                        <a:ea typeface="Cambria Math"/>
                      </a:rPr>
                      <m:t>∙</m:t>
                    </m:r>
                    <m:r>
                      <a:rPr lang="en-US" sz="2300" b="1" i="1">
                        <a:solidFill>
                          <a:prstClr val="black"/>
                        </a:solidFill>
                        <a:latin typeface="Cambria Math"/>
                      </a:rPr>
                      <m:t>𝑸</m:t>
                    </m:r>
                    <m:r>
                      <a:rPr lang="en-US" sz="2300" i="1">
                        <a:solidFill>
                          <a:prstClr val="black"/>
                        </a:solidFill>
                        <a:latin typeface="Cambria Math"/>
                        <a:ea typeface="Cambria Math"/>
                      </a:rPr>
                      <m:t>∙</m:t>
                    </m:r>
                    <m:sSup>
                      <m:sSupPr>
                        <m:ctrlPr>
                          <a:rPr lang="en-US" sz="2300" i="1">
                            <a:solidFill>
                              <a:prstClr val="black"/>
                            </a:solidFill>
                            <a:latin typeface="Cambria Math" panose="02040503050406030204" pitchFamily="18" charset="0"/>
                          </a:rPr>
                        </m:ctrlPr>
                      </m:sSupPr>
                      <m:e>
                        <m:r>
                          <a:rPr lang="en-US" sz="2300" i="1">
                            <a:solidFill>
                              <a:prstClr val="black"/>
                            </a:solidFill>
                            <a:latin typeface="Cambria Math"/>
                          </a:rPr>
                          <m:t>[</m:t>
                        </m:r>
                        <m:r>
                          <a:rPr lang="hu-HU" sz="2300" b="1" i="1">
                            <a:solidFill>
                              <a:prstClr val="black"/>
                            </a:solidFill>
                            <a:latin typeface="Cambria Math"/>
                          </a:rPr>
                          <m:t>𝒅</m:t>
                        </m:r>
                        <m:r>
                          <a:rPr lang="en-US" sz="2300" i="1">
                            <a:solidFill>
                              <a:prstClr val="black"/>
                            </a:solidFill>
                            <a:latin typeface="Cambria Math"/>
                          </a:rPr>
                          <m:t>,</m:t>
                        </m:r>
                        <m:r>
                          <a:rPr lang="hu-HU" sz="2300" i="1">
                            <a:solidFill>
                              <a:prstClr val="black"/>
                            </a:solidFill>
                            <a:latin typeface="Cambria Math"/>
                          </a:rPr>
                          <m:t>0</m:t>
                        </m:r>
                        <m:r>
                          <a:rPr lang="en-US" sz="2300" i="1">
                            <a:solidFill>
                              <a:prstClr val="black"/>
                            </a:solidFill>
                            <a:latin typeface="Cambria Math"/>
                          </a:rPr>
                          <m:t>]</m:t>
                        </m:r>
                      </m:e>
                      <m:sup>
                        <m:r>
                          <a:rPr lang="en-US" sz="2300" i="1">
                            <a:solidFill>
                              <a:prstClr val="black"/>
                            </a:solidFill>
                            <a:latin typeface="Cambria Math"/>
                          </a:rPr>
                          <m:t>𝑇</m:t>
                        </m:r>
                      </m:sup>
                    </m:sSup>
                    <m:sSup>
                      <m:sSupPr>
                        <m:ctrlPr>
                          <a:rPr lang="en-US" sz="2300" i="1">
                            <a:solidFill>
                              <a:prstClr val="black"/>
                            </a:solidFill>
                            <a:latin typeface="Cambria Math" panose="02040503050406030204" pitchFamily="18" charset="0"/>
                          </a:rPr>
                        </m:ctrlPr>
                      </m:sSupPr>
                      <m:e>
                        <m:sSup>
                          <m:sSupPr>
                            <m:ctrlPr>
                              <a:rPr lang="hu-HU" altLang="en-US" sz="2300" i="1" dirty="0">
                                <a:solidFill>
                                  <a:prstClr val="black"/>
                                </a:solidFill>
                                <a:latin typeface="Cambria Math" panose="02040503050406030204" pitchFamily="18" charset="0"/>
                              </a:rPr>
                            </m:ctrlPr>
                          </m:sSupPr>
                          <m:e>
                            <m:r>
                              <a:rPr lang="hu-HU" altLang="en-US" sz="2300" i="1" dirty="0">
                                <a:solidFill>
                                  <a:prstClr val="black"/>
                                </a:solidFill>
                                <a:latin typeface="Cambria Math"/>
                              </a:rPr>
                              <m:t>(</m:t>
                            </m:r>
                            <m:r>
                              <a:rPr lang="hu-HU" altLang="en-US" sz="2300" i="1" dirty="0">
                                <a:solidFill>
                                  <a:prstClr val="black"/>
                                </a:solidFill>
                                <a:latin typeface="Cambria Math"/>
                              </a:rPr>
                              <m:t>𝑡</m:t>
                            </m:r>
                          </m:e>
                          <m:sup>
                            <m:r>
                              <a:rPr lang="en-US" altLang="en-US" sz="2300" i="1" dirty="0">
                                <a:solidFill>
                                  <a:prstClr val="black"/>
                                </a:solidFill>
                                <a:latin typeface="Cambria Math"/>
                              </a:rPr>
                              <m:t>∗</m:t>
                            </m:r>
                          </m:sup>
                        </m:sSup>
                        <m:r>
                          <a:rPr lang="hu-HU" altLang="en-US" sz="2300" i="1" dirty="0">
                            <a:solidFill>
                              <a:prstClr val="black"/>
                            </a:solidFill>
                            <a:latin typeface="Cambria Math"/>
                          </a:rPr>
                          <m:t>)</m:t>
                        </m:r>
                      </m:e>
                      <m:sup>
                        <m:r>
                          <a:rPr lang="en-US" sz="2300" i="1">
                            <a:solidFill>
                              <a:prstClr val="black"/>
                            </a:solidFill>
                            <a:latin typeface="Cambria Math"/>
                          </a:rPr>
                          <m:t>2</m:t>
                        </m:r>
                      </m:sup>
                    </m:sSup>
                    <m:r>
                      <a:rPr lang="hu-HU" sz="2300" i="1">
                        <a:solidFill>
                          <a:prstClr val="black"/>
                        </a:solidFill>
                        <a:latin typeface="Cambria Math"/>
                      </a:rPr>
                      <m:t>+2</m:t>
                    </m:r>
                    <m:d>
                      <m:dPr>
                        <m:begChr m:val="["/>
                        <m:endChr m:val="]"/>
                        <m:ctrlPr>
                          <a:rPr lang="en-US" sz="2300" i="1">
                            <a:solidFill>
                              <a:prstClr val="black"/>
                            </a:solidFill>
                            <a:latin typeface="Cambria Math" panose="02040503050406030204" pitchFamily="18" charset="0"/>
                          </a:rPr>
                        </m:ctrlPr>
                      </m:dPr>
                      <m:e>
                        <m:r>
                          <a:rPr lang="en-US" altLang="en-US" sz="2300" b="1" i="1" dirty="0">
                            <a:solidFill>
                              <a:prstClr val="black"/>
                            </a:solidFill>
                            <a:latin typeface="Cambria Math"/>
                          </a:rPr>
                          <m:t>𝒔</m:t>
                        </m:r>
                        <m:r>
                          <a:rPr lang="en-US" sz="2300" i="1">
                            <a:solidFill>
                              <a:prstClr val="black"/>
                            </a:solidFill>
                            <a:latin typeface="Cambria Math"/>
                          </a:rPr>
                          <m:t>,1</m:t>
                        </m:r>
                      </m:e>
                    </m:d>
                    <m:r>
                      <a:rPr lang="en-US" sz="2300" i="1">
                        <a:solidFill>
                          <a:prstClr val="black"/>
                        </a:solidFill>
                        <a:latin typeface="Cambria Math"/>
                        <a:ea typeface="Cambria Math"/>
                      </a:rPr>
                      <m:t>∙</m:t>
                    </m:r>
                    <m:r>
                      <a:rPr lang="en-US" sz="2300" b="1" i="1">
                        <a:solidFill>
                          <a:prstClr val="black"/>
                        </a:solidFill>
                        <a:latin typeface="Cambria Math"/>
                      </a:rPr>
                      <m:t>𝑸</m:t>
                    </m:r>
                    <m:r>
                      <a:rPr lang="en-US" sz="2300" i="1">
                        <a:solidFill>
                          <a:prstClr val="black"/>
                        </a:solidFill>
                        <a:latin typeface="Cambria Math"/>
                        <a:ea typeface="Cambria Math"/>
                      </a:rPr>
                      <m:t>∙</m:t>
                    </m:r>
                    <m:sSup>
                      <m:sSupPr>
                        <m:ctrlPr>
                          <a:rPr lang="en-US" sz="2300" i="1">
                            <a:solidFill>
                              <a:prstClr val="black"/>
                            </a:solidFill>
                            <a:latin typeface="Cambria Math" panose="02040503050406030204" pitchFamily="18" charset="0"/>
                          </a:rPr>
                        </m:ctrlPr>
                      </m:sSupPr>
                      <m:e>
                        <m:d>
                          <m:dPr>
                            <m:begChr m:val="["/>
                            <m:endChr m:val="]"/>
                            <m:ctrlPr>
                              <a:rPr lang="en-US" altLang="en-US" sz="2300" b="1" i="1" dirty="0" err="1">
                                <a:solidFill>
                                  <a:prstClr val="black"/>
                                </a:solidFill>
                                <a:latin typeface="Cambria Math" panose="02040503050406030204" pitchFamily="18" charset="0"/>
                              </a:rPr>
                            </m:ctrlPr>
                          </m:dPr>
                          <m:e>
                            <m:r>
                              <a:rPr lang="en-US" altLang="en-US" sz="2300" b="1" i="1" dirty="0" err="1">
                                <a:solidFill>
                                  <a:prstClr val="black"/>
                                </a:solidFill>
                                <a:latin typeface="Cambria Math"/>
                              </a:rPr>
                              <m:t>𝒅</m:t>
                            </m:r>
                            <m:r>
                              <a:rPr lang="en-US" sz="2300" i="1">
                                <a:solidFill>
                                  <a:prstClr val="black"/>
                                </a:solidFill>
                                <a:latin typeface="Cambria Math"/>
                              </a:rPr>
                              <m:t>,</m:t>
                            </m:r>
                            <m:r>
                              <a:rPr lang="hu-HU" sz="2300" i="1">
                                <a:solidFill>
                                  <a:prstClr val="black"/>
                                </a:solidFill>
                                <a:latin typeface="Cambria Math"/>
                              </a:rPr>
                              <m:t>0</m:t>
                            </m:r>
                          </m:e>
                        </m:d>
                      </m:e>
                      <m:sup>
                        <m:r>
                          <a:rPr lang="en-US" sz="2300" i="1">
                            <a:solidFill>
                              <a:prstClr val="black"/>
                            </a:solidFill>
                            <a:latin typeface="Cambria Math"/>
                          </a:rPr>
                          <m:t>𝑇</m:t>
                        </m:r>
                      </m:sup>
                    </m:sSup>
                    <m:sSup>
                      <m:sSupPr>
                        <m:ctrlPr>
                          <a:rPr lang="hu-HU" altLang="en-US" sz="2300" i="1" dirty="0">
                            <a:solidFill>
                              <a:prstClr val="black"/>
                            </a:solidFill>
                            <a:latin typeface="Cambria Math" panose="02040503050406030204" pitchFamily="18" charset="0"/>
                          </a:rPr>
                        </m:ctrlPr>
                      </m:sSupPr>
                      <m:e>
                        <m:r>
                          <a:rPr lang="hu-HU" altLang="en-US" sz="2300" i="1" dirty="0">
                            <a:solidFill>
                              <a:prstClr val="black"/>
                            </a:solidFill>
                            <a:latin typeface="Cambria Math"/>
                          </a:rPr>
                          <m:t>𝑡</m:t>
                        </m:r>
                      </m:e>
                      <m:sup>
                        <m:r>
                          <a:rPr lang="en-US" altLang="en-US" sz="2300" i="1" dirty="0">
                            <a:solidFill>
                              <a:prstClr val="black"/>
                            </a:solidFill>
                            <a:latin typeface="Cambria Math"/>
                          </a:rPr>
                          <m:t>∗</m:t>
                        </m:r>
                      </m:sup>
                    </m:sSup>
                    <m:r>
                      <a:rPr lang="hu-HU" altLang="en-US" sz="2300" i="1" dirty="0">
                        <a:solidFill>
                          <a:prstClr val="black"/>
                        </a:solidFill>
                        <a:latin typeface="Cambria Math"/>
                      </a:rPr>
                      <m:t>+</m:t>
                    </m:r>
                    <m:d>
                      <m:dPr>
                        <m:begChr m:val="["/>
                        <m:endChr m:val="]"/>
                        <m:ctrlPr>
                          <a:rPr lang="en-US" sz="2300" i="1">
                            <a:solidFill>
                              <a:prstClr val="black"/>
                            </a:solidFill>
                            <a:latin typeface="Cambria Math" panose="02040503050406030204" pitchFamily="18" charset="0"/>
                          </a:rPr>
                        </m:ctrlPr>
                      </m:dPr>
                      <m:e>
                        <m:r>
                          <a:rPr lang="hu-HU" sz="2300" b="1" i="1">
                            <a:solidFill>
                              <a:prstClr val="black"/>
                            </a:solidFill>
                            <a:latin typeface="Cambria Math"/>
                          </a:rPr>
                          <m:t>𝒔</m:t>
                        </m:r>
                        <m:r>
                          <a:rPr lang="en-US" sz="2300" i="1">
                            <a:solidFill>
                              <a:prstClr val="black"/>
                            </a:solidFill>
                            <a:latin typeface="Cambria Math"/>
                          </a:rPr>
                          <m:t>,</m:t>
                        </m:r>
                        <m:r>
                          <a:rPr lang="hu-HU" sz="2300" i="1">
                            <a:solidFill>
                              <a:prstClr val="black"/>
                            </a:solidFill>
                            <a:latin typeface="Cambria Math"/>
                          </a:rPr>
                          <m:t>1</m:t>
                        </m:r>
                      </m:e>
                    </m:d>
                    <m:r>
                      <a:rPr lang="en-US" sz="2300" i="1">
                        <a:solidFill>
                          <a:prstClr val="black"/>
                        </a:solidFill>
                        <a:latin typeface="Cambria Math"/>
                        <a:ea typeface="Cambria Math"/>
                      </a:rPr>
                      <m:t>∙</m:t>
                    </m:r>
                    <m:r>
                      <a:rPr lang="en-US" sz="2300" b="1" i="1">
                        <a:solidFill>
                          <a:prstClr val="black"/>
                        </a:solidFill>
                        <a:latin typeface="Cambria Math"/>
                      </a:rPr>
                      <m:t>𝑸</m:t>
                    </m:r>
                    <m:r>
                      <a:rPr lang="en-US" sz="2300" i="1">
                        <a:solidFill>
                          <a:prstClr val="black"/>
                        </a:solidFill>
                        <a:latin typeface="Cambria Math"/>
                        <a:ea typeface="Cambria Math"/>
                      </a:rPr>
                      <m:t>∙</m:t>
                    </m:r>
                    <m:sSup>
                      <m:sSupPr>
                        <m:ctrlPr>
                          <a:rPr lang="en-US" sz="2300" i="1">
                            <a:solidFill>
                              <a:prstClr val="black"/>
                            </a:solidFill>
                            <a:latin typeface="Cambria Math" panose="02040503050406030204" pitchFamily="18" charset="0"/>
                          </a:rPr>
                        </m:ctrlPr>
                      </m:sSupPr>
                      <m:e>
                        <m:d>
                          <m:dPr>
                            <m:begChr m:val="["/>
                            <m:endChr m:val="]"/>
                            <m:ctrlPr>
                              <a:rPr lang="en-US" sz="2300" b="1" i="1">
                                <a:solidFill>
                                  <a:prstClr val="black"/>
                                </a:solidFill>
                                <a:latin typeface="Cambria Math" panose="02040503050406030204" pitchFamily="18" charset="0"/>
                              </a:rPr>
                            </m:ctrlPr>
                          </m:dPr>
                          <m:e>
                            <m:r>
                              <a:rPr lang="hu-HU" sz="2300" b="1" i="1">
                                <a:solidFill>
                                  <a:prstClr val="black"/>
                                </a:solidFill>
                                <a:latin typeface="Cambria Math"/>
                              </a:rPr>
                              <m:t>𝒔</m:t>
                            </m:r>
                            <m:r>
                              <a:rPr lang="en-US" sz="2300" i="1">
                                <a:solidFill>
                                  <a:prstClr val="black"/>
                                </a:solidFill>
                                <a:latin typeface="Cambria Math"/>
                              </a:rPr>
                              <m:t>,1</m:t>
                            </m:r>
                          </m:e>
                        </m:d>
                      </m:e>
                      <m:sup>
                        <m:r>
                          <a:rPr lang="en-US" sz="2300" i="1">
                            <a:solidFill>
                              <a:prstClr val="black"/>
                            </a:solidFill>
                            <a:latin typeface="Cambria Math"/>
                          </a:rPr>
                          <m:t>𝑇</m:t>
                        </m:r>
                      </m:sup>
                    </m:sSup>
                    <m:r>
                      <a:rPr lang="en-US" sz="2300" i="1">
                        <a:solidFill>
                          <a:prstClr val="black"/>
                        </a:solidFill>
                        <a:latin typeface="Cambria Math"/>
                      </a:rPr>
                      <m:t>=0</m:t>
                    </m:r>
                  </m:oMath>
                </a14:m>
                <a:endParaRPr lang="hu-HU" altLang="en-US" sz="2300" dirty="0" smtClean="0">
                  <a:solidFill>
                    <a:prstClr val="black"/>
                  </a:solidFill>
                  <a:latin typeface="Calibri"/>
                  <a:cs typeface="Times New Roman" panose="02020603050405020304" pitchFamily="18" charset="0"/>
                </a:endParaRPr>
              </a:p>
              <a:p>
                <a:pPr marL="179388" lvl="1" eaLnBrk="1" fontAlgn="auto" hangingPunct="1">
                  <a:lnSpc>
                    <a:spcPct val="90000"/>
                  </a:lnSpc>
                  <a:spcBef>
                    <a:spcPct val="20000"/>
                  </a:spcBef>
                  <a:spcAft>
                    <a:spcPts val="0"/>
                  </a:spcAft>
                </a:pPr>
                <a:endParaRPr lang="hu-HU" altLang="en-US" sz="700" dirty="0">
                  <a:solidFill>
                    <a:prstClr val="black"/>
                  </a:solidFill>
                  <a:latin typeface="Calibri"/>
                  <a:cs typeface="Times New Roman" panose="02020603050405020304" pitchFamily="18" charset="0"/>
                </a:endParaRPr>
              </a:p>
              <a:p>
                <a:pPr marL="122238" lvl="0" indent="-342900" eaLnBrk="1" fontAlgn="auto" hangingPunct="1">
                  <a:lnSpc>
                    <a:spcPct val="90000"/>
                  </a:lnSpc>
                  <a:spcBef>
                    <a:spcPct val="20000"/>
                  </a:spcBef>
                  <a:spcAft>
                    <a:spcPts val="0"/>
                  </a:spcAft>
                  <a:buFont typeface="Arial" panose="020B0604020202020204" pitchFamily="34" charset="0"/>
                  <a:buChar char="•"/>
                </a:pPr>
                <a:r>
                  <a:rPr lang="hu-HU" altLang="en-US" sz="2800" dirty="0" err="1" smtClean="0">
                    <a:solidFill>
                      <a:prstClr val="black"/>
                    </a:solidFill>
                    <a:latin typeface="Calibri"/>
                    <a:cs typeface="Times New Roman" panose="02020603050405020304" pitchFamily="18" charset="0"/>
                  </a:rPr>
                  <a:t>Normal</a:t>
                </a:r>
                <a:r>
                  <a:rPr lang="hu-HU" altLang="en-US" sz="2800" dirty="0" smtClean="0">
                    <a:solidFill>
                      <a:prstClr val="black"/>
                    </a:solidFill>
                    <a:latin typeface="Calibri"/>
                    <a:cs typeface="Times New Roman" panose="02020603050405020304" pitchFamily="18" charset="0"/>
                  </a:rPr>
                  <a:t> </a:t>
                </a:r>
                <a:r>
                  <a:rPr lang="hu-HU" altLang="en-US" sz="2800" dirty="0" err="1" smtClean="0">
                    <a:solidFill>
                      <a:prstClr val="black"/>
                    </a:solidFill>
                    <a:latin typeface="Calibri"/>
                    <a:cs typeface="Times New Roman" panose="02020603050405020304" pitchFamily="18" charset="0"/>
                  </a:rPr>
                  <a:t>vector</a:t>
                </a:r>
                <a:r>
                  <a:rPr lang="hu-HU" altLang="en-US" sz="2800" dirty="0" smtClean="0">
                    <a:solidFill>
                      <a:prstClr val="black"/>
                    </a:solidFill>
                    <a:latin typeface="Calibri"/>
                    <a:cs typeface="Times New Roman" panose="02020603050405020304" pitchFamily="18" charset="0"/>
                  </a:rPr>
                  <a:t>: </a:t>
                </a:r>
                <a14:m>
                  <m:oMath xmlns:m="http://schemas.openxmlformats.org/officeDocument/2006/math">
                    <m:r>
                      <a:rPr lang="en-US" sz="2800" i="1" smtClean="0">
                        <a:solidFill>
                          <a:prstClr val="black"/>
                        </a:solidFill>
                        <a:latin typeface="Cambria Math"/>
                        <a:ea typeface="Cambria Math"/>
                      </a:rPr>
                      <m:t>𝛻</m:t>
                    </m:r>
                    <m:r>
                      <a:rPr lang="hu-HU" sz="2800" i="1">
                        <a:solidFill>
                          <a:prstClr val="black"/>
                        </a:solidFill>
                        <a:latin typeface="Cambria Math"/>
                      </a:rPr>
                      <m:t>𝑓</m:t>
                    </m:r>
                    <m:d>
                      <m:dPr>
                        <m:ctrlPr>
                          <a:rPr lang="hu-HU" sz="2800" i="1">
                            <a:solidFill>
                              <a:prstClr val="black"/>
                            </a:solidFill>
                            <a:latin typeface="Cambria Math" panose="02040503050406030204" pitchFamily="18" charset="0"/>
                          </a:rPr>
                        </m:ctrlPr>
                      </m:dPr>
                      <m:e>
                        <m:sSup>
                          <m:sSupPr>
                            <m:ctrlPr>
                              <a:rPr lang="hu-HU" altLang="en-US" sz="2800" i="1" dirty="0">
                                <a:solidFill>
                                  <a:prstClr val="black"/>
                                </a:solidFill>
                                <a:latin typeface="Cambria Math" panose="02040503050406030204" pitchFamily="18" charset="0"/>
                              </a:rPr>
                            </m:ctrlPr>
                          </m:sSupPr>
                          <m:e>
                            <m:r>
                              <a:rPr lang="hu-HU" altLang="en-US" sz="2800" b="1" i="1" dirty="0">
                                <a:solidFill>
                                  <a:prstClr val="black"/>
                                </a:solidFill>
                                <a:latin typeface="Cambria Math"/>
                              </a:rPr>
                              <m:t>𝒓</m:t>
                            </m:r>
                          </m:e>
                          <m:sup>
                            <m:r>
                              <a:rPr lang="en-US" altLang="en-US" sz="2800" i="1" dirty="0">
                                <a:solidFill>
                                  <a:prstClr val="black"/>
                                </a:solidFill>
                                <a:latin typeface="Cambria Math"/>
                              </a:rPr>
                              <m:t>∗</m:t>
                            </m:r>
                          </m:sup>
                        </m:sSup>
                      </m:e>
                    </m:d>
                    <m:r>
                      <a:rPr lang="en-US" altLang="en-US" sz="2800" i="1" dirty="0">
                        <a:solidFill>
                          <a:prstClr val="black"/>
                        </a:solidFill>
                        <a:latin typeface="Cambria Math"/>
                      </a:rPr>
                      <m:t>=</m:t>
                    </m:r>
                    <m:r>
                      <a:rPr lang="en-US" sz="2800" b="1" i="1">
                        <a:solidFill>
                          <a:prstClr val="black"/>
                        </a:solidFill>
                        <a:latin typeface="Cambria Math"/>
                      </a:rPr>
                      <m:t>𝑸</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ea typeface="Cambria Math"/>
                          </a:rPr>
                          <m:t>∙</m:t>
                        </m:r>
                        <m:r>
                          <a:rPr lang="en-US" sz="2800" i="1">
                            <a:solidFill>
                              <a:prstClr val="black"/>
                            </a:solidFill>
                            <a:latin typeface="Cambria Math"/>
                          </a:rPr>
                          <m:t>[</m:t>
                        </m:r>
                        <m:sSup>
                          <m:sSupPr>
                            <m:ctrlPr>
                              <a:rPr lang="hu-HU" altLang="en-US" sz="2800" i="1" dirty="0">
                                <a:solidFill>
                                  <a:prstClr val="black"/>
                                </a:solidFill>
                                <a:latin typeface="Cambria Math" panose="02040503050406030204" pitchFamily="18" charset="0"/>
                              </a:rPr>
                            </m:ctrlPr>
                          </m:sSupPr>
                          <m:e>
                            <m:r>
                              <a:rPr lang="hu-HU" altLang="en-US" sz="2800" b="1" i="1" dirty="0">
                                <a:solidFill>
                                  <a:prstClr val="black"/>
                                </a:solidFill>
                                <a:latin typeface="Cambria Math"/>
                              </a:rPr>
                              <m:t>𝒓</m:t>
                            </m:r>
                          </m:e>
                          <m:sup>
                            <m:r>
                              <a:rPr lang="en-US" altLang="en-US" sz="2800" i="1" dirty="0">
                                <a:solidFill>
                                  <a:prstClr val="black"/>
                                </a:solidFill>
                                <a:latin typeface="Cambria Math"/>
                              </a:rPr>
                              <m:t>∗</m:t>
                            </m:r>
                          </m:sup>
                        </m:sSup>
                        <m:r>
                          <a:rPr lang="en-US" sz="2800" i="1">
                            <a:solidFill>
                              <a:prstClr val="black"/>
                            </a:solidFill>
                            <a:latin typeface="Cambria Math"/>
                          </a:rPr>
                          <m:t>,1]</m:t>
                        </m:r>
                      </m:e>
                      <m:sup>
                        <m:r>
                          <a:rPr lang="en-US" sz="2800" i="1">
                            <a:solidFill>
                              <a:prstClr val="black"/>
                            </a:solidFill>
                            <a:latin typeface="Cambria Math"/>
                          </a:rPr>
                          <m:t>𝑇</m:t>
                        </m:r>
                      </m:sup>
                    </m:sSup>
                  </m:oMath>
                </a14:m>
                <a:r>
                  <a:rPr lang="en-US" altLang="en-US" sz="2800" dirty="0">
                    <a:solidFill>
                      <a:prstClr val="black"/>
                    </a:solidFill>
                    <a:latin typeface="Calibri"/>
                    <a:cs typeface="Times New Roman" panose="02020603050405020304" pitchFamily="18" charset="0"/>
                  </a:rPr>
                  <a:t> </a:t>
                </a:r>
                <a:r>
                  <a:rPr lang="hu-HU" altLang="en-US" sz="2800" dirty="0" err="1" smtClean="0">
                    <a:solidFill>
                      <a:prstClr val="black"/>
                    </a:solidFill>
                    <a:latin typeface="Calibri"/>
                    <a:cs typeface="Times New Roman" panose="02020603050405020304" pitchFamily="18" charset="0"/>
                  </a:rPr>
                  <a:t>first</a:t>
                </a:r>
                <a:r>
                  <a:rPr lang="hu-HU" altLang="en-US" sz="2800" dirty="0" smtClean="0">
                    <a:solidFill>
                      <a:prstClr val="black"/>
                    </a:solidFill>
                    <a:latin typeface="Calibri"/>
                    <a:cs typeface="Times New Roman" panose="02020603050405020304" pitchFamily="18" charset="0"/>
                  </a:rPr>
                  <a:t> </a:t>
                </a:r>
                <a:r>
                  <a:rPr lang="hu-HU" altLang="en-US" sz="2800" dirty="0" err="1" smtClean="0">
                    <a:solidFill>
                      <a:prstClr val="black"/>
                    </a:solidFill>
                    <a:latin typeface="Calibri"/>
                    <a:cs typeface="Times New Roman" panose="02020603050405020304" pitchFamily="18" charset="0"/>
                  </a:rPr>
                  <a:t>three</a:t>
                </a:r>
                <a:r>
                  <a:rPr lang="hu-HU" altLang="en-US" sz="2800" dirty="0" smtClean="0">
                    <a:solidFill>
                      <a:prstClr val="black"/>
                    </a:solidFill>
                    <a:latin typeface="Calibri"/>
                    <a:cs typeface="Times New Roman" panose="02020603050405020304" pitchFamily="18" charset="0"/>
                  </a:rPr>
                  <a:t> </a:t>
                </a:r>
                <a:r>
                  <a:rPr lang="hu-HU" altLang="en-US" sz="2800" dirty="0" err="1" smtClean="0">
                    <a:solidFill>
                      <a:prstClr val="black"/>
                    </a:solidFill>
                    <a:latin typeface="Calibri"/>
                    <a:cs typeface="Times New Roman" panose="02020603050405020304" pitchFamily="18" charset="0"/>
                  </a:rPr>
                  <a:t>coordinates</a:t>
                </a:r>
                <a:r>
                  <a:rPr lang="hu-HU" altLang="en-US" sz="2800" dirty="0" smtClean="0">
                    <a:solidFill>
                      <a:prstClr val="black"/>
                    </a:solidFill>
                    <a:latin typeface="Calibri"/>
                    <a:cs typeface="Times New Roman" panose="02020603050405020304" pitchFamily="18" charset="0"/>
                  </a:rPr>
                  <a:t>.</a:t>
                </a:r>
                <a:endParaRPr lang="hu-HU" altLang="en-US" sz="2800" dirty="0">
                  <a:solidFill>
                    <a:prstClr val="black"/>
                  </a:solidFill>
                  <a:latin typeface="Calibri"/>
                  <a:cs typeface="Times New Roman" panose="02020603050405020304" pitchFamily="18" charset="0"/>
                </a:endParaRPr>
              </a:p>
            </p:txBody>
          </p:sp>
        </mc:Choice>
        <mc:Fallback>
          <p:sp>
            <p:nvSpPr>
              <p:cNvPr id="25" name="Téglalap 24"/>
              <p:cNvSpPr>
                <a:spLocks noRot="1" noChangeAspect="1" noMove="1" noResize="1" noEditPoints="1" noAdjustHandles="1" noChangeArrowheads="1" noChangeShapeType="1" noTextEdit="1"/>
              </p:cNvSpPr>
              <p:nvPr/>
            </p:nvSpPr>
            <p:spPr>
              <a:xfrm>
                <a:off x="35496" y="3480795"/>
                <a:ext cx="9433048" cy="2951577"/>
              </a:xfrm>
              <a:prstGeom prst="rect">
                <a:avLst/>
              </a:prstGeom>
              <a:blipFill>
                <a:blip r:embed="rId4"/>
                <a:stretch>
                  <a:fillRect l="-1164" b="-5165"/>
                </a:stretch>
              </a:blipFill>
            </p:spPr>
            <p:txBody>
              <a:bodyPr/>
              <a:lstStyle/>
              <a:p>
                <a:r>
                  <a:rPr lang="hu-HU">
                    <a:noFill/>
                  </a:rPr>
                  <a:t> </a:t>
                </a:r>
              </a:p>
            </p:txBody>
          </p:sp>
        </mc:Fallback>
      </mc:AlternateContent>
      <p:cxnSp>
        <p:nvCxnSpPr>
          <p:cNvPr id="26" name="Egyenes összekötő 25"/>
          <p:cNvCxnSpPr/>
          <p:nvPr/>
        </p:nvCxnSpPr>
        <p:spPr>
          <a:xfrm>
            <a:off x="179512" y="3768827"/>
            <a:ext cx="871296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1299900125</TotalTime>
  <Pages>57</Pages>
  <Words>4684</Words>
  <Application>Microsoft Office PowerPoint</Application>
  <PresentationFormat>Diavetítés a képernyőre (4:3 oldalarány)</PresentationFormat>
  <Paragraphs>373</Paragraphs>
  <Slides>19</Slides>
  <Notes>17</Notes>
  <HiddenSlides>0</HiddenSlides>
  <MMClips>0</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1</vt:i4>
      </vt:variant>
      <vt:variant>
        <vt:lpstr>Diacímek</vt:lpstr>
      </vt:variant>
      <vt:variant>
        <vt:i4>19</vt:i4>
      </vt:variant>
    </vt:vector>
  </HeadingPairs>
  <TitlesOfParts>
    <vt:vector size="28" baseType="lpstr">
      <vt:lpstr>Arial</vt:lpstr>
      <vt:lpstr>Calibri</vt:lpstr>
      <vt:lpstr>Cambria Math</vt:lpstr>
      <vt:lpstr>Courier New</vt:lpstr>
      <vt:lpstr>Symbol</vt:lpstr>
      <vt:lpstr>Times New Roman</vt:lpstr>
      <vt:lpstr>Wingdings</vt:lpstr>
      <vt:lpstr>Office-téma</vt:lpstr>
      <vt:lpstr>Klip</vt:lpstr>
      <vt:lpstr>Ray-tracing</vt:lpstr>
      <vt:lpstr>Local illumination: rough surfaces, abstract light sources</vt:lpstr>
      <vt:lpstr>Local illumination: rough surfaces, abstract light sources</vt:lpstr>
      <vt:lpstr>Ambient term</vt:lpstr>
      <vt:lpstr>Visibility</vt:lpstr>
      <vt:lpstr>Object = Intersectable</vt:lpstr>
      <vt:lpstr>Ray - Sphere intersection</vt:lpstr>
      <vt:lpstr>Sphere as Intersectable</vt:lpstr>
      <vt:lpstr>Implicit surfaces</vt:lpstr>
      <vt:lpstr>Triangle</vt:lpstr>
      <vt:lpstr>Ray tracing: Render</vt:lpstr>
      <vt:lpstr>Camera: getRay</vt:lpstr>
      <vt:lpstr>trace</vt:lpstr>
      <vt:lpstr>Homework 2: Luxo Grandpa</vt:lpstr>
      <vt:lpstr>Recursive ray-tracing</vt:lpstr>
      <vt:lpstr>PowerPoint-bemutató</vt:lpstr>
      <vt:lpstr>PowerPoint-bemutató</vt:lpstr>
      <vt:lpstr>Paul Heckbert’s  business card</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422</cp:revision>
  <cp:lastPrinted>1601-01-01T00:00:00Z</cp:lastPrinted>
  <dcterms:created xsi:type="dcterms:W3CDTF">1998-09-12T20:31:14Z</dcterms:created>
  <dcterms:modified xsi:type="dcterms:W3CDTF">2022-04-19T11:38:17Z</dcterms:modified>
</cp:coreProperties>
</file>