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256" r:id="rId2"/>
    <p:sldId id="325" r:id="rId3"/>
    <p:sldId id="321" r:id="rId4"/>
    <p:sldId id="322" r:id="rId5"/>
    <p:sldId id="323" r:id="rId6"/>
    <p:sldId id="324" r:id="rId7"/>
  </p:sldIdLst>
  <p:sldSz cx="9144000" cy="6858000" type="screen4x3"/>
  <p:notesSz cx="6815138" cy="9942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FF9933"/>
    <a:srgbClr val="FF5050"/>
    <a:srgbClr val="00009A"/>
    <a:srgbClr val="FF0000"/>
    <a:srgbClr val="CC0066"/>
    <a:srgbClr val="66FF33"/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3715" autoAdjust="0"/>
  </p:normalViewPr>
  <p:slideViewPr>
    <p:cSldViewPr>
      <p:cViewPr varScale="1">
        <p:scale>
          <a:sx n="73" d="100"/>
          <a:sy n="73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16" y="-67"/>
      </p:cViewPr>
      <p:guideLst>
        <p:guide orient="horz" pos="3131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5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0613" y="873125"/>
            <a:ext cx="4630737" cy="347345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5988"/>
            <a:ext cx="4995862" cy="418465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932" tIns="44669" rIns="90932" bIns="44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Click to edit Master notes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9449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0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8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14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86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8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957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73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80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7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709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33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425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8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76B9-1553-424C-A482-A94382E55616}" type="datetimeFigureOut">
              <a:rPr lang="hu-HU" smtClean="0"/>
              <a:t>2022. 02. 16.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7822-3265-4585-9E1B-712B591256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1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channel/ad2e9ef3-0770-4d13-9702-730ee387187b" TargetMode="External"/><Relationship Id="rId2" Type="http://schemas.openxmlformats.org/officeDocument/2006/relationships/hyperlink" Target="https://edu.vik.bme.hu/course/view.php?id=819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journal/00978493/77/supp/C" TargetMode="External"/><Relationship Id="rId5" Type="http://schemas.openxmlformats.org/officeDocument/2006/relationships/hyperlink" Target="https://www.sciencedirect.com/science/journal/00978493" TargetMode="External"/><Relationship Id="rId4" Type="http://schemas.openxmlformats.org/officeDocument/2006/relationships/hyperlink" Target="https://www.sciencedirect.com/science/article/pii/S0097849318301560#!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D:\3DPrograms\GrafikaHazi\Programs\GreenTriangle\bin\Skeleton.ex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 smtClean="0">
                <a:solidFill>
                  <a:srgbClr val="FF0000"/>
                </a:solidFill>
              </a:rPr>
              <a:t>Computer Graphics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Requirements</a:t>
            </a:r>
            <a:endParaRPr lang="hu-HU" sz="4000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848600" cy="1752600"/>
          </a:xfrm>
          <a:noFill/>
        </p:spPr>
        <p:txBody>
          <a:bodyPr>
            <a:normAutofit lnSpcReduction="10000"/>
          </a:bodyPr>
          <a:lstStyle/>
          <a:p>
            <a:pPr marL="342900" indent="-342900"/>
            <a:r>
              <a:rPr lang="hu-HU" altLang="hu-HU" dirty="0" err="1" smtClean="0"/>
              <a:t>Szirmay-Kalos</a:t>
            </a:r>
            <a:r>
              <a:rPr lang="hu-HU" altLang="hu-HU" dirty="0" smtClean="0"/>
              <a:t> László</a:t>
            </a:r>
          </a:p>
          <a:p>
            <a:pPr marL="342900" indent="-342900"/>
            <a:endParaRPr lang="hu-HU" altLang="hu-HU" sz="800" dirty="0" smtClean="0"/>
          </a:p>
          <a:p>
            <a:pPr marL="342900" indent="-342900"/>
            <a:r>
              <a:rPr lang="hu-HU" altLang="hu-HU" dirty="0" smtClean="0"/>
              <a:t>email: </a:t>
            </a:r>
            <a:r>
              <a:rPr lang="hu-HU" altLang="hu-HU" dirty="0" err="1" smtClean="0"/>
              <a:t>szirmay</a:t>
            </a:r>
            <a:r>
              <a:rPr lang="hu-HU" altLang="hu-HU" dirty="0" smtClean="0"/>
              <a:t>@</a:t>
            </a:r>
            <a:r>
              <a:rPr lang="hu-HU" altLang="hu-HU" dirty="0" err="1" smtClean="0"/>
              <a:t>iit.bme.hu</a:t>
            </a:r>
            <a:endParaRPr lang="hu-HU" altLang="hu-HU" dirty="0" smtClean="0"/>
          </a:p>
          <a:p>
            <a:pPr marL="342900" indent="-342900"/>
            <a:r>
              <a:rPr lang="hu-HU" altLang="hu-HU" dirty="0"/>
              <a:t>http://cg.iit.bme.hu/portal/en/cgbme</a:t>
            </a:r>
            <a:endParaRPr lang="hu-HU" altLang="hu-HU" dirty="0" smtClean="0"/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3838" y="214313"/>
            <a:ext cx="4636194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0" dirty="0" smtClean="0">
                <a:latin typeface="+mn-lt"/>
              </a:rPr>
              <a:t>”</a:t>
            </a:r>
            <a:r>
              <a:rPr lang="az-Cyrl-AZ" sz="2800" b="0" dirty="0" smtClean="0"/>
              <a:t>Учиться</a:t>
            </a:r>
            <a:r>
              <a:rPr lang="hu-HU" sz="2800" b="0" dirty="0" smtClean="0"/>
              <a:t>, </a:t>
            </a:r>
            <a:r>
              <a:rPr lang="vi-VN" sz="2800" b="0" dirty="0" smtClean="0"/>
              <a:t>у</a:t>
            </a:r>
            <a:r>
              <a:rPr lang="az-Cyrl-AZ" sz="2800" b="0" dirty="0"/>
              <a:t>читься</a:t>
            </a:r>
            <a:r>
              <a:rPr lang="hu-HU" sz="2800" b="0" dirty="0" smtClean="0"/>
              <a:t> </a:t>
            </a:r>
            <a:r>
              <a:rPr lang="az-Cyrl-AZ" sz="2800" b="0" dirty="0" smtClean="0"/>
              <a:t>и</a:t>
            </a:r>
            <a:r>
              <a:rPr lang="hu-HU" sz="2800" b="0" dirty="0" smtClean="0"/>
              <a:t> </a:t>
            </a:r>
            <a:r>
              <a:rPr lang="vi-VN" sz="2800" b="0" dirty="0" smtClean="0"/>
              <a:t>у</a:t>
            </a:r>
            <a:r>
              <a:rPr lang="az-Cyrl-AZ" sz="2800" b="0" dirty="0"/>
              <a:t>читься</a:t>
            </a:r>
            <a:r>
              <a:rPr lang="en-US" sz="2800" b="0" dirty="0" smtClean="0"/>
              <a:t>!</a:t>
            </a:r>
            <a:r>
              <a:rPr lang="en-US" altLang="en-US" sz="2800" b="0" dirty="0" smtClean="0">
                <a:latin typeface="+mn-lt"/>
              </a:rPr>
              <a:t>”</a:t>
            </a:r>
            <a:endParaRPr lang="en-US" altLang="en-US" sz="2800" b="0" dirty="0">
              <a:latin typeface="+mn-lt"/>
            </a:endParaRPr>
          </a:p>
          <a:p>
            <a:pPr algn="r">
              <a:spcBef>
                <a:spcPct val="0"/>
              </a:spcBef>
              <a:buFont typeface="Wingdings" pitchFamily="2" charset="2"/>
              <a:buNone/>
            </a:pPr>
            <a:r>
              <a:rPr lang="vi-VN" altLang="en-US" sz="2000" b="0" dirty="0">
                <a:latin typeface="+mn-lt"/>
              </a:rPr>
              <a:t>Влади́мир Ильи́ч </a:t>
            </a:r>
            <a:r>
              <a:rPr lang="vi-VN" altLang="en-US" sz="2000" b="0" dirty="0" smtClean="0">
                <a:latin typeface="+mn-lt"/>
              </a:rPr>
              <a:t>Улья́нов</a:t>
            </a:r>
            <a:endParaRPr lang="hu-HU" altLang="en-US" sz="2000" b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612068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On-line </a:t>
            </a:r>
            <a:r>
              <a:rPr lang="hu-HU" dirty="0" err="1" smtClean="0">
                <a:solidFill>
                  <a:srgbClr val="FF0000"/>
                </a:solidFill>
              </a:rPr>
              <a:t>support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-36512" y="1052736"/>
            <a:ext cx="9793088" cy="5733256"/>
          </a:xfrm>
        </p:spPr>
        <p:txBody>
          <a:bodyPr>
            <a:normAutofit fontScale="77500" lnSpcReduction="20000"/>
          </a:bodyPr>
          <a:lstStyle/>
          <a:p>
            <a:r>
              <a:rPr lang="hu-HU" b="1" u="sng" dirty="0" err="1" smtClean="0"/>
              <a:t>Lectures</a:t>
            </a:r>
            <a:r>
              <a:rPr lang="hu-HU" b="1" u="sng" dirty="0" smtClean="0"/>
              <a:t> </a:t>
            </a:r>
            <a:r>
              <a:rPr lang="en-US" b="1" u="sng" dirty="0" smtClean="0"/>
              <a:t>= knowledge for examination</a:t>
            </a:r>
            <a:endParaRPr lang="hu-HU" b="1" dirty="0" smtClean="0"/>
          </a:p>
          <a:p>
            <a:r>
              <a:rPr lang="hu-HU" b="1" u="sng" dirty="0" err="1" smtClean="0"/>
              <a:t>Moodle</a:t>
            </a:r>
            <a:r>
              <a:rPr lang="hu-HU" b="1" u="sng" dirty="0"/>
              <a:t>: </a:t>
            </a:r>
            <a:endParaRPr lang="hu-HU" b="1" u="sng" dirty="0" smtClean="0"/>
          </a:p>
          <a:p>
            <a:pPr lvl="1"/>
            <a:r>
              <a:rPr lang="hu-HU" u="sng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hu-HU" u="sng" dirty="0" smtClean="0">
                <a:solidFill>
                  <a:srgbClr val="0070C0"/>
                </a:solidFill>
                <a:hlinkClick r:id="rId2"/>
              </a:rPr>
              <a:t>edu.vik.bme.hu/course/view.php?id=8198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altLang="hu-HU" dirty="0" smtClean="0"/>
              <a:t>News</a:t>
            </a:r>
            <a:endParaRPr lang="hu-HU" altLang="hu-HU" dirty="0" smtClean="0"/>
          </a:p>
          <a:p>
            <a:pPr marL="857250" lvl="1" indent="-457200"/>
            <a:r>
              <a:rPr lang="hu-HU" altLang="hu-HU" dirty="0" smtClean="0"/>
              <a:t>PPT</a:t>
            </a:r>
            <a:r>
              <a:rPr lang="hu-HU" altLang="hu-HU" dirty="0"/>
              <a:t>, </a:t>
            </a:r>
            <a:r>
              <a:rPr lang="hu-HU" altLang="hu-HU" dirty="0" smtClean="0"/>
              <a:t>PDF, </a:t>
            </a:r>
            <a:r>
              <a:rPr lang="en-US" altLang="hu-HU" dirty="0" smtClean="0"/>
              <a:t>Sample programs</a:t>
            </a:r>
            <a:r>
              <a:rPr lang="hu-HU" altLang="hu-HU" dirty="0" smtClean="0"/>
              <a:t>, </a:t>
            </a:r>
            <a:r>
              <a:rPr lang="en-US" altLang="hu-HU" dirty="0" smtClean="0"/>
              <a:t>Books</a:t>
            </a:r>
            <a:endParaRPr lang="hu-HU" altLang="hu-HU" dirty="0" smtClean="0"/>
          </a:p>
          <a:p>
            <a:pPr marL="857250" lvl="1" indent="-457200"/>
            <a:r>
              <a:rPr lang="en-US" altLang="hu-HU" dirty="0" err="1" smtClean="0"/>
              <a:t>Quizes</a:t>
            </a:r>
            <a:r>
              <a:rPr lang="hu-HU" altLang="hu-HU" dirty="0" smtClean="0"/>
              <a:t>, </a:t>
            </a:r>
            <a:r>
              <a:rPr lang="en-US" altLang="hu-HU" dirty="0" smtClean="0"/>
              <a:t>Test questions</a:t>
            </a:r>
            <a:endParaRPr lang="hu-HU" altLang="hu-HU" dirty="0" smtClean="0"/>
          </a:p>
          <a:p>
            <a:pPr marL="857250" lvl="1" indent="-457200"/>
            <a:r>
              <a:rPr lang="en-US" altLang="hu-HU" dirty="0" smtClean="0"/>
              <a:t>Forum:</a:t>
            </a:r>
            <a:r>
              <a:rPr lang="hu-HU" altLang="hu-HU" dirty="0" smtClean="0"/>
              <a:t> </a:t>
            </a:r>
            <a:r>
              <a:rPr lang="en-US" altLang="hu-HU" u="sng" dirty="0" smtClean="0"/>
              <a:t>communication</a:t>
            </a:r>
            <a:endParaRPr lang="hu-HU" altLang="hu-HU" u="sng" dirty="0" smtClean="0"/>
          </a:p>
          <a:p>
            <a:pPr marL="857250" lvl="1" indent="-457200"/>
            <a:r>
              <a:rPr lang="en-US" altLang="hu-HU" dirty="0" smtClean="0"/>
              <a:t>videos</a:t>
            </a:r>
            <a:endParaRPr lang="hu-HU" altLang="hu-HU" dirty="0" smtClean="0"/>
          </a:p>
          <a:p>
            <a:pPr marL="457200" indent="-457200"/>
            <a:r>
              <a:rPr lang="en-US" altLang="hu-HU" dirty="0" smtClean="0"/>
              <a:t>Webpage</a:t>
            </a:r>
            <a:r>
              <a:rPr lang="hu-HU" altLang="hu-HU" dirty="0" smtClean="0"/>
              <a:t>: </a:t>
            </a:r>
            <a:r>
              <a:rPr lang="hu-HU" altLang="hu-HU" dirty="0">
                <a:solidFill>
                  <a:srgbClr val="0070C0"/>
                </a:solidFill>
              </a:rPr>
              <a:t>http://cg.iit.bme.hu/portal/en/cgbme</a:t>
            </a:r>
            <a:endParaRPr lang="hu-HU" altLang="hu-HU" u="sng" dirty="0" smtClean="0">
              <a:solidFill>
                <a:srgbClr val="0070C0"/>
              </a:solidFill>
            </a:endParaRPr>
          </a:p>
          <a:p>
            <a:pPr marL="857250" lvl="1" indent="-457200"/>
            <a:endParaRPr lang="hu-HU" altLang="hu-HU" dirty="0">
              <a:solidFill>
                <a:srgbClr val="0070C0"/>
              </a:solidFill>
            </a:endParaRPr>
          </a:p>
          <a:p>
            <a:pPr marL="457200" indent="-457200"/>
            <a:r>
              <a:rPr lang="en-US" altLang="hu-HU" dirty="0" smtClean="0"/>
              <a:t>Videos</a:t>
            </a:r>
            <a:r>
              <a:rPr lang="hu-HU" altLang="hu-HU" dirty="0" smtClean="0"/>
              <a:t> </a:t>
            </a:r>
            <a:r>
              <a:rPr lang="hu-HU" altLang="hu-HU" dirty="0" smtClean="0"/>
              <a:t>2020/21</a:t>
            </a:r>
            <a:r>
              <a:rPr lang="en-US" altLang="hu-HU" dirty="0" smtClean="0"/>
              <a:t>:</a:t>
            </a:r>
            <a:r>
              <a:rPr lang="hu-HU" altLang="hu-HU" dirty="0" smtClean="0"/>
              <a:t> </a:t>
            </a:r>
          </a:p>
          <a:p>
            <a:pPr marL="857250" lvl="1" indent="-457200"/>
            <a:r>
              <a:rPr lang="en-US" sz="2300" dirty="0">
                <a:solidFill>
                  <a:srgbClr val="0070C0"/>
                </a:solidFill>
                <a:hlinkClick r:id="rId3"/>
              </a:rPr>
              <a:t>https://</a:t>
            </a:r>
            <a:r>
              <a:rPr lang="en-US" sz="2300" dirty="0" smtClean="0">
                <a:solidFill>
                  <a:srgbClr val="0070C0"/>
                </a:solidFill>
                <a:hlinkClick r:id="rId3"/>
              </a:rPr>
              <a:t>web.microsoftstream.com/channel/ad2e9ef3-0770-4d13-9702-730ee387187b</a:t>
            </a:r>
            <a:endParaRPr lang="en-US" sz="2300" dirty="0" smtClean="0">
              <a:solidFill>
                <a:srgbClr val="0070C0"/>
              </a:solidFill>
            </a:endParaRPr>
          </a:p>
          <a:p>
            <a:pPr marL="857250" lvl="1" indent="-457200"/>
            <a:r>
              <a:rPr lang="hu-HU" altLang="hu-HU" dirty="0" err="1" smtClean="0"/>
              <a:t>YouTube</a:t>
            </a:r>
            <a:r>
              <a:rPr lang="hu-HU" altLang="hu-HU" dirty="0" smtClean="0"/>
              <a:t>: </a:t>
            </a:r>
            <a:r>
              <a:rPr lang="hu-HU" sz="2600" u="sng" dirty="0">
                <a:solidFill>
                  <a:srgbClr val="0070C0"/>
                </a:solidFill>
              </a:rPr>
              <a:t>h</a:t>
            </a:r>
            <a:r>
              <a:rPr lang="hu-HU" sz="2300" u="sng" dirty="0">
                <a:solidFill>
                  <a:srgbClr val="0070C0"/>
                </a:solidFill>
              </a:rPr>
              <a:t>ttps://www.youtube.com/playlist?list=PLNtm1qMQYSLTT3YQx7B7oFPDXijbu1a7N</a:t>
            </a:r>
            <a:endParaRPr lang="hu-HU" sz="2300" u="sng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/>
              <a:t>Homework portal</a:t>
            </a:r>
            <a:r>
              <a:rPr lang="hu-HU" dirty="0" smtClean="0"/>
              <a:t>: </a:t>
            </a:r>
            <a:r>
              <a:rPr lang="hu-HU" u="sng" dirty="0" smtClean="0">
                <a:solidFill>
                  <a:srgbClr val="0070C0"/>
                </a:solidFill>
              </a:rPr>
              <a:t>cg.iit.bme.hu/</a:t>
            </a:r>
            <a:r>
              <a:rPr lang="hu-HU" u="sng" dirty="0" err="1" smtClean="0">
                <a:solidFill>
                  <a:srgbClr val="0070C0"/>
                </a:solidFill>
              </a:rPr>
              <a:t>grafhazi</a:t>
            </a:r>
            <a:endParaRPr lang="hu-HU" u="sng" dirty="0" smtClean="0">
              <a:solidFill>
                <a:srgbClr val="0070C0"/>
              </a:solidFill>
            </a:endParaRPr>
          </a:p>
          <a:p>
            <a:pPr marL="857250" lvl="1" indent="-457200"/>
            <a:r>
              <a:rPr lang="en-US" dirty="0" smtClean="0"/>
              <a:t>Not started yet!</a:t>
            </a:r>
            <a:endParaRPr lang="hu-HU" dirty="0" smtClean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2681189"/>
            <a:ext cx="2226188" cy="212094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575" y="116632"/>
            <a:ext cx="26384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42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13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Requirements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430155" y="1065204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homeworks</a:t>
            </a:r>
            <a:r>
              <a:rPr lang="hu-HU" sz="2800" dirty="0" smtClean="0"/>
              <a:t>:</a:t>
            </a:r>
            <a:endParaRPr lang="en-US" sz="2800" dirty="0"/>
          </a:p>
        </p:txBody>
      </p:sp>
      <p:sp>
        <p:nvSpPr>
          <p:cNvPr id="6" name="Téglalap 5"/>
          <p:cNvSpPr/>
          <p:nvPr/>
        </p:nvSpPr>
        <p:spPr>
          <a:xfrm>
            <a:off x="4572000" y="1619030"/>
            <a:ext cx="288032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I2</a:t>
            </a:r>
            <a:endParaRPr lang="en-US" dirty="0"/>
          </a:p>
        </p:txBody>
      </p:sp>
      <p:sp>
        <p:nvSpPr>
          <p:cNvPr id="7" name="Téglalap 6"/>
          <p:cNvSpPr/>
          <p:nvPr/>
        </p:nvSpPr>
        <p:spPr>
          <a:xfrm>
            <a:off x="5038617" y="1627638"/>
            <a:ext cx="43204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II3</a:t>
            </a:r>
            <a:endParaRPr lang="en-US" dirty="0"/>
          </a:p>
        </p:txBody>
      </p:sp>
      <p:sp>
        <p:nvSpPr>
          <p:cNvPr id="8" name="Téglalap 7"/>
          <p:cNvSpPr/>
          <p:nvPr/>
        </p:nvSpPr>
        <p:spPr>
          <a:xfrm>
            <a:off x="5616116" y="1627638"/>
            <a:ext cx="540060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III</a:t>
            </a:r>
          </a:p>
          <a:p>
            <a:pPr algn="ctr"/>
            <a:r>
              <a:rPr lang="hu-HU" dirty="0" smtClean="0"/>
              <a:t>4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55576" y="3213556"/>
            <a:ext cx="36182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Homework </a:t>
            </a:r>
            <a:r>
              <a:rPr lang="hu-HU" dirty="0" err="1" smtClean="0"/>
              <a:t>bonus</a:t>
            </a:r>
            <a:r>
              <a:rPr lang="en-US" dirty="0" smtClean="0"/>
              <a:t> question</a:t>
            </a:r>
            <a:r>
              <a:rPr lang="hu-HU" smtClean="0"/>
              <a:t>s:</a:t>
            </a:r>
            <a:endParaRPr lang="en-US" dirty="0"/>
          </a:p>
        </p:txBody>
      </p:sp>
      <p:sp>
        <p:nvSpPr>
          <p:cNvPr id="12" name="Téglalap 11"/>
          <p:cNvSpPr/>
          <p:nvPr/>
        </p:nvSpPr>
        <p:spPr>
          <a:xfrm>
            <a:off x="4572000" y="3068960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21" name="Ellipszis 20"/>
          <p:cNvSpPr/>
          <p:nvPr/>
        </p:nvSpPr>
        <p:spPr>
          <a:xfrm>
            <a:off x="5220072" y="263575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églalap 24"/>
          <p:cNvSpPr/>
          <p:nvPr/>
        </p:nvSpPr>
        <p:spPr>
          <a:xfrm>
            <a:off x="251520" y="4079005"/>
            <a:ext cx="4312781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</a:t>
            </a:r>
            <a:r>
              <a:rPr lang="hu-HU" dirty="0" smtClean="0"/>
              <a:t>: 30</a:t>
            </a:r>
            <a:endParaRPr lang="en-US" dirty="0"/>
          </a:p>
        </p:txBody>
      </p:sp>
      <p:sp>
        <p:nvSpPr>
          <p:cNvPr id="26" name="Téglalap 25"/>
          <p:cNvSpPr/>
          <p:nvPr/>
        </p:nvSpPr>
        <p:spPr>
          <a:xfrm>
            <a:off x="7164288" y="4077072"/>
            <a:ext cx="6910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Bonus</a:t>
            </a:r>
            <a:endParaRPr lang="en-US" sz="1200" dirty="0"/>
          </a:p>
        </p:txBody>
      </p:sp>
      <p:sp>
        <p:nvSpPr>
          <p:cNvPr id="28" name="Téglalap 27"/>
          <p:cNvSpPr/>
          <p:nvPr/>
        </p:nvSpPr>
        <p:spPr>
          <a:xfrm>
            <a:off x="5148064" y="3056168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29" name="Téglalap 28"/>
          <p:cNvSpPr/>
          <p:nvPr/>
        </p:nvSpPr>
        <p:spPr>
          <a:xfrm>
            <a:off x="5724128" y="3043376"/>
            <a:ext cx="2880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31" name="Téglalap 30"/>
          <p:cNvSpPr/>
          <p:nvPr/>
        </p:nvSpPr>
        <p:spPr>
          <a:xfrm>
            <a:off x="261019" y="5730469"/>
            <a:ext cx="1718693" cy="7200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en-US" dirty="0"/>
          </a:p>
        </p:txBody>
      </p:sp>
      <p:sp>
        <p:nvSpPr>
          <p:cNvPr id="32" name="Téglalap 31"/>
          <p:cNvSpPr/>
          <p:nvPr/>
        </p:nvSpPr>
        <p:spPr>
          <a:xfrm>
            <a:off x="1979712" y="5730469"/>
            <a:ext cx="574263" cy="720080"/>
          </a:xfrm>
          <a:prstGeom prst="rect">
            <a:avLst/>
          </a:prstGeom>
          <a:solidFill>
            <a:srgbClr val="0000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en-US" dirty="0"/>
          </a:p>
        </p:txBody>
      </p:sp>
      <p:sp>
        <p:nvSpPr>
          <p:cNvPr id="33" name="Téglalap 32"/>
          <p:cNvSpPr/>
          <p:nvPr/>
        </p:nvSpPr>
        <p:spPr>
          <a:xfrm>
            <a:off x="2579176" y="5731011"/>
            <a:ext cx="574263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en-US" dirty="0"/>
          </a:p>
        </p:txBody>
      </p:sp>
      <p:sp>
        <p:nvSpPr>
          <p:cNvPr id="34" name="Téglalap 33"/>
          <p:cNvSpPr/>
          <p:nvPr/>
        </p:nvSpPr>
        <p:spPr>
          <a:xfrm>
            <a:off x="3160907" y="5730469"/>
            <a:ext cx="574263" cy="72008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  <a:endParaRPr lang="en-US" dirty="0"/>
          </a:p>
        </p:txBody>
      </p:sp>
      <p:sp>
        <p:nvSpPr>
          <p:cNvPr id="35" name="Téglalap 34"/>
          <p:cNvSpPr/>
          <p:nvPr/>
        </p:nvSpPr>
        <p:spPr>
          <a:xfrm>
            <a:off x="3742637" y="5729927"/>
            <a:ext cx="973379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5 </a:t>
            </a:r>
          </a:p>
        </p:txBody>
      </p:sp>
      <p:sp>
        <p:nvSpPr>
          <p:cNvPr id="36" name="Téglalap 35"/>
          <p:cNvSpPr/>
          <p:nvPr/>
        </p:nvSpPr>
        <p:spPr>
          <a:xfrm>
            <a:off x="4563617" y="4077072"/>
            <a:ext cx="2600671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Homeworks</a:t>
            </a:r>
            <a:r>
              <a:rPr lang="hu-HU" dirty="0" smtClean="0"/>
              <a:t>: 18</a:t>
            </a:r>
            <a:endParaRPr lang="en-US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6189" y="479715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7524328" y="4796879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r>
              <a:rPr lang="en-US" dirty="0" smtClean="0"/>
              <a:t>0</a:t>
            </a:r>
            <a:r>
              <a:rPr lang="hu-HU" dirty="0" smtClean="0"/>
              <a:t>+</a:t>
            </a:r>
            <a:endParaRPr lang="en-US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106222" y="645109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</a:t>
            </a:r>
            <a:endParaRPr lang="en-US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1728942" y="645000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12</a:t>
            </a:r>
            <a:endParaRPr lang="en-US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2339752" y="6448923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16</a:t>
            </a:r>
            <a:endParaRPr lang="en-US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2902045" y="6451710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20</a:t>
            </a:r>
            <a:endParaRPr lang="en-US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529142" y="6454497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343727" y="2081752"/>
            <a:ext cx="3198311" cy="1107996"/>
          </a:xfrm>
          <a:prstGeom prst="rect">
            <a:avLst/>
          </a:prstGeom>
          <a:solidFill>
            <a:srgbClr val="FF9999">
              <a:alpha val="52941"/>
            </a:srgbClr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3 </a:t>
            </a:r>
            <a:r>
              <a:rPr lang="en-US" dirty="0" smtClean="0"/>
              <a:t>lectures</a:t>
            </a:r>
            <a:r>
              <a:rPr lang="hu-HU" dirty="0" smtClean="0"/>
              <a:t>/</a:t>
            </a:r>
            <a:r>
              <a:rPr lang="hu-HU" dirty="0" err="1" smtClean="0"/>
              <a:t>week</a:t>
            </a:r>
            <a:endParaRPr lang="hu-HU" dirty="0" smtClean="0"/>
          </a:p>
          <a:p>
            <a:r>
              <a:rPr lang="en-US" dirty="0" smtClean="0"/>
              <a:t>mark</a:t>
            </a:r>
            <a:r>
              <a:rPr lang="hu-HU" dirty="0" smtClean="0"/>
              <a:t>:  </a:t>
            </a:r>
            <a:r>
              <a:rPr lang="en-US" dirty="0" err="1" smtClean="0"/>
              <a:t>homeworks</a:t>
            </a:r>
            <a:r>
              <a:rPr lang="en-US" dirty="0" smtClean="0"/>
              <a:t> </a:t>
            </a:r>
            <a:r>
              <a:rPr lang="hu-HU" dirty="0" smtClean="0"/>
              <a:t>+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hu-HU" dirty="0" smtClean="0"/>
          </a:p>
          <a:p>
            <a:r>
              <a:rPr lang="hu-HU" dirty="0"/>
              <a:t>3 </a:t>
            </a:r>
            <a:r>
              <a:rPr lang="en-US" dirty="0" smtClean="0"/>
              <a:t>credits</a:t>
            </a:r>
            <a:endParaRPr lang="hu-HU" dirty="0" smtClean="0"/>
          </a:p>
        </p:txBody>
      </p:sp>
      <p:sp>
        <p:nvSpPr>
          <p:cNvPr id="45" name="Téglalap 44"/>
          <p:cNvSpPr/>
          <p:nvPr/>
        </p:nvSpPr>
        <p:spPr>
          <a:xfrm>
            <a:off x="4716016" y="5730469"/>
            <a:ext cx="3554282" cy="720080"/>
          </a:xfrm>
          <a:prstGeom prst="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+</a:t>
            </a:r>
            <a:r>
              <a:rPr lang="en-US" dirty="0" smtClean="0"/>
              <a:t>you are a hero</a:t>
            </a:r>
            <a:endParaRPr lang="hu-HU" dirty="0" smtClean="0"/>
          </a:p>
        </p:txBody>
      </p:sp>
      <p:sp>
        <p:nvSpPr>
          <p:cNvPr id="46" name="Szövegdoboz 45"/>
          <p:cNvSpPr txBox="1"/>
          <p:nvPr/>
        </p:nvSpPr>
        <p:spPr>
          <a:xfrm>
            <a:off x="4644008" y="6450549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32</a:t>
            </a:r>
            <a:endParaRPr lang="en-US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7977353" y="6451710"/>
            <a:ext cx="6270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r>
              <a:rPr lang="en-US" dirty="0" smtClean="0"/>
              <a:t>0</a:t>
            </a:r>
            <a:r>
              <a:rPr lang="hu-HU" dirty="0" smtClean="0"/>
              <a:t>+</a:t>
            </a:r>
            <a:endParaRPr lang="en-US" dirty="0"/>
          </a:p>
        </p:txBody>
      </p:sp>
      <p:sp>
        <p:nvSpPr>
          <p:cNvPr id="48" name="Szövegdoboz 47"/>
          <p:cNvSpPr txBox="1"/>
          <p:nvPr/>
        </p:nvSpPr>
        <p:spPr>
          <a:xfrm>
            <a:off x="179960" y="5296039"/>
            <a:ext cx="5253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Minimum: 3 </a:t>
            </a:r>
            <a:r>
              <a:rPr lang="en-US" dirty="0" smtClean="0">
                <a:solidFill>
                  <a:srgbClr val="FF0000"/>
                </a:solidFill>
              </a:rPr>
              <a:t>homework </a:t>
            </a:r>
            <a:r>
              <a:rPr lang="en-US" dirty="0" smtClean="0">
                <a:solidFill>
                  <a:srgbClr val="FF0000"/>
                </a:solidFill>
              </a:rPr>
              <a:t>points + 7 quizzes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églalap 43"/>
          <p:cNvSpPr/>
          <p:nvPr/>
        </p:nvSpPr>
        <p:spPr>
          <a:xfrm>
            <a:off x="499203" y="1100352"/>
            <a:ext cx="272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Weekly quiz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3266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E27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Computer Graphics BSc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04855" y="5799134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hlinkClick r:id="rId4"/>
              </a:rPr>
              <a:t>Dennis </a:t>
            </a:r>
            <a:r>
              <a:rPr lang="en-US" sz="2000" b="0" i="1" dirty="0" err="1" smtClean="0">
                <a:hlinkClick r:id="rId4"/>
              </a:rPr>
              <a:t>G.Balreira</a:t>
            </a:r>
            <a:r>
              <a:rPr lang="en-US" sz="2000" b="0" i="1" dirty="0" smtClean="0">
                <a:hlinkClick r:id="rId4"/>
              </a:rPr>
              <a:t>, </a:t>
            </a:r>
            <a:r>
              <a:rPr lang="en-US" sz="2000" b="0" i="1" dirty="0" err="1" smtClean="0">
                <a:hlinkClick r:id="rId4"/>
              </a:rPr>
              <a:t>MarceloWalter</a:t>
            </a:r>
            <a:r>
              <a:rPr lang="en-US" sz="2000" b="0" i="1" dirty="0" smtClean="0">
                <a:hlinkClick r:id="rId4"/>
              </a:rPr>
              <a:t>, Dieter </a:t>
            </a:r>
            <a:r>
              <a:rPr lang="en-US" sz="2000" b="0" i="1" dirty="0" err="1" smtClean="0">
                <a:hlinkClick r:id="rId4"/>
              </a:rPr>
              <a:t>W.Fellner</a:t>
            </a:r>
            <a:r>
              <a:rPr lang="en-US" sz="2000" b="0" i="1" dirty="0" smtClean="0"/>
              <a:t>: </a:t>
            </a:r>
            <a:r>
              <a:rPr lang="en-US" sz="2000" i="1" dirty="0" smtClean="0"/>
              <a:t>A </a:t>
            </a:r>
            <a:r>
              <a:rPr lang="en-US" sz="2000" i="1" dirty="0"/>
              <a:t>survey of the contents in introductory Computer Graphics </a:t>
            </a:r>
            <a:r>
              <a:rPr lang="en-US" sz="2000" i="1" dirty="0" smtClean="0"/>
              <a:t>courses</a:t>
            </a:r>
            <a:r>
              <a:rPr lang="en-US" sz="2000" b="0" i="1" dirty="0" smtClean="0"/>
              <a:t>, </a:t>
            </a:r>
            <a:r>
              <a:rPr lang="en-US" sz="2000" b="0" i="1" dirty="0" smtClean="0">
                <a:hlinkClick r:id="rId5" tooltip="Go to Computers &amp; Graphics on ScienceDirect"/>
              </a:rPr>
              <a:t>Computers </a:t>
            </a:r>
            <a:r>
              <a:rPr lang="en-US" sz="2000" b="0" i="1" dirty="0">
                <a:hlinkClick r:id="rId5" tooltip="Go to Computers &amp; Graphics on ScienceDirect"/>
              </a:rPr>
              <a:t>&amp; </a:t>
            </a:r>
            <a:r>
              <a:rPr lang="en-US" sz="2000" b="0" i="1" dirty="0" smtClean="0">
                <a:hlinkClick r:id="rId5" tooltip="Go to Computers &amp; Graphics on ScienceDirect"/>
              </a:rPr>
              <a:t>Graphics</a:t>
            </a:r>
            <a:r>
              <a:rPr lang="en-US" sz="2000" b="0" i="1" dirty="0" smtClean="0"/>
              <a:t>, </a:t>
            </a:r>
            <a:r>
              <a:rPr lang="en-US" sz="2000" b="0" i="1" dirty="0" smtClean="0">
                <a:hlinkClick r:id="rId6" tooltip="Go to table of contents for this volume/issue"/>
              </a:rPr>
              <a:t>Volume </a:t>
            </a:r>
            <a:r>
              <a:rPr lang="en-US" sz="2000" b="0" i="1" dirty="0">
                <a:hlinkClick r:id="rId6" tooltip="Go to table of contents for this volume/issue"/>
              </a:rPr>
              <a:t>77</a:t>
            </a:r>
            <a:r>
              <a:rPr lang="en-US" sz="2000" b="0" i="1" dirty="0"/>
              <a:t>, December 2018, Pages </a:t>
            </a:r>
            <a:r>
              <a:rPr lang="en-US" sz="2000" b="0" i="1" dirty="0" smtClean="0"/>
              <a:t>88-96</a:t>
            </a:r>
            <a:endParaRPr lang="en-US" sz="2000" b="0" i="1" dirty="0"/>
          </a:p>
        </p:txBody>
      </p:sp>
    </p:spTree>
    <p:extLst>
      <p:ext uri="{BB962C8B-B14F-4D97-AF65-F5344CB8AC3E}">
        <p14:creationId xmlns:p14="http://schemas.microsoft.com/office/powerpoint/2010/main" val="33876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72008" y="3221679"/>
            <a:ext cx="9036496" cy="1431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églalap 5"/>
          <p:cNvSpPr/>
          <p:nvPr/>
        </p:nvSpPr>
        <p:spPr>
          <a:xfrm>
            <a:off x="72008" y="1196752"/>
            <a:ext cx="9036496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848" y="0"/>
            <a:ext cx="80305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OpenGL: </a:t>
            </a:r>
            <a:r>
              <a:rPr lang="hu-HU" dirty="0" err="1" smtClean="0">
                <a:solidFill>
                  <a:srgbClr val="FF0000"/>
                </a:solidFill>
              </a:rPr>
              <a:t>Green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triangle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41848" y="1160747"/>
            <a:ext cx="947071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1800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glGenVertexArrays</a:t>
            </a:r>
            <a:r>
              <a:rPr lang="hu-HU" altLang="hu-HU" sz="1800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(1, </a:t>
            </a:r>
            <a:r>
              <a:rPr lang="hu-HU" altLang="hu-HU" sz="1800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&amp;vao</a:t>
            </a:r>
            <a:r>
              <a:rPr lang="hu-HU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glBindVertexArray</a:t>
            </a:r>
            <a:r>
              <a:rPr lang="hu-HU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hu-HU" altLang="hu-HU" sz="1800" dirty="0" err="1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vao</a:t>
            </a:r>
            <a:r>
              <a:rPr lang="hu-HU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hu-HU" altLang="hu-HU" sz="1800" dirty="0">
              <a:solidFill>
                <a:schemeClr val="accent6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hu-HU" altLang="hu-HU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glGenBuffers</a:t>
            </a:r>
            <a:r>
              <a:rPr lang="hu-HU" altLang="hu-HU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(1</a:t>
            </a:r>
            <a:r>
              <a:rPr lang="hu-HU" altLang="hu-HU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hu-HU" altLang="hu-HU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&amp;vbo</a:t>
            </a:r>
            <a:r>
              <a:rPr lang="hu-HU" altLang="hu-HU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altLang="hu-HU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hu-HU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glBindBuffer</a:t>
            </a:r>
            <a:r>
              <a:rPr lang="en-US" altLang="hu-HU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(GL_ARRAY_BUFFER</a:t>
            </a:r>
            <a:r>
              <a:rPr lang="en-US" altLang="hu-HU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hu-HU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vbo</a:t>
            </a:r>
            <a:r>
              <a:rPr lang="en-US" altLang="hu-HU" sz="18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  <a:p>
            <a:r>
              <a:rPr lang="en-US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float 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hu-HU" altLang="hu-HU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</a:t>
            </a:r>
            <a:r>
              <a:rPr lang="en-US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altLang="hu-HU" sz="18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US" altLang="hu-HU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{-0.8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-0.8,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1,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hu-HU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0.6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hu-HU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0.8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hu-HU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0.2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hu-HU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};</a:t>
            </a:r>
            <a:endParaRPr lang="hu-HU" altLang="hu-HU" sz="18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hu-HU" sz="18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glBufferData</a:t>
            </a:r>
            <a:r>
              <a:rPr lang="en-US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(GL_ARRAY_BUFFER,</a:t>
            </a:r>
            <a:r>
              <a:rPr lang="hu-HU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hu-HU" sz="1800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altLang="hu-HU" sz="1800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(v</a:t>
            </a:r>
            <a:r>
              <a:rPr lang="hu-HU" altLang="hu-HU" sz="1800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tx</a:t>
            </a:r>
            <a:r>
              <a:rPr lang="en-US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hu-HU" altLang="hu-HU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tx</a:t>
            </a:r>
            <a:r>
              <a:rPr lang="en-US" altLang="hu-HU" sz="18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GL_STATIC_DRAW);</a:t>
            </a:r>
            <a:endParaRPr lang="hu-HU" altLang="hu-HU" sz="18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altLang="hu-HU" sz="1800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glVertexAttribPointer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altLang="hu-HU" sz="1800" b="1" dirty="0" smtClean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hu-HU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hu-HU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GL_FLOAT, </a:t>
            </a:r>
            <a:r>
              <a:rPr lang="en-US" altLang="hu-HU" sz="1800" b="1" dirty="0">
                <a:latin typeface="Courier New" pitchFamily="49" charset="0"/>
                <a:cs typeface="Courier New" pitchFamily="49" charset="0"/>
              </a:rPr>
              <a:t>GL_FALSE</a:t>
            </a:r>
            <a:r>
              <a:rPr lang="en-US" altLang="hu-HU" sz="1800" b="1" dirty="0" smtClean="0">
                <a:latin typeface="Courier New" pitchFamily="49" charset="0"/>
                <a:cs typeface="Courier New" pitchFamily="49" charset="0"/>
              </a:rPr>
              <a:t>, 0</a:t>
            </a:r>
            <a:r>
              <a:rPr lang="en-US" altLang="hu-HU" sz="1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altLang="hu-HU" sz="1800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altLang="hu-HU" sz="18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hu-HU" altLang="hu-HU" sz="1800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hu-HU" altLang="hu-HU" sz="20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hu-HU" altLang="hu-HU" sz="18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glUniform</a:t>
            </a: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glGetUniformLocation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0, 1, 0</a:t>
            </a:r>
            <a:r>
              <a:rPr lang="hu-HU" sz="1800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hu-HU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 </a:t>
            </a:r>
            <a:r>
              <a:rPr lang="hu-HU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{1,0,0,0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0,1,0,0</a:t>
            </a:r>
            <a:r>
              <a:rPr lang="en-US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0,0,1,0,</a:t>
            </a:r>
            <a:r>
              <a:rPr lang="hu-HU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0,0,0,1};</a:t>
            </a:r>
            <a:endParaRPr lang="en-US" sz="1800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glUniform</a:t>
            </a:r>
            <a:r>
              <a:rPr lang="hu-HU" sz="1800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Matrix4fv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glGetUniformLocation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gpu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"</a:t>
            </a:r>
            <a:r>
              <a:rPr lang="hu-HU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MVP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"), 1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hu-HU" sz="1800" dirty="0" err="1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hu-HU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glViewport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(0, 0, 600, 600);</a:t>
            </a:r>
            <a:endParaRPr lang="hu-HU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altLang="hu-HU" sz="1800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glBindVertexArray</a:t>
            </a:r>
            <a:r>
              <a:rPr lang="hu-HU" altLang="hu-HU" sz="1800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hu-HU" altLang="hu-HU" sz="1800" dirty="0" err="1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vao</a:t>
            </a:r>
            <a:r>
              <a:rPr lang="hu-HU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US" altLang="hu-HU" sz="1800" dirty="0" smtClean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hu-HU" altLang="hu-HU" sz="18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glDrawArrays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(GL_TRIANGLES</a:t>
            </a:r>
            <a:r>
              <a:rPr lang="hu-HU" altLang="hu-HU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hu-HU" sz="18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hu-HU" sz="18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3</a:t>
            </a:r>
            <a:r>
              <a:rPr lang="hu-HU" altLang="hu-HU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hu-HU" altLang="hu-HU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2008" y="5151383"/>
            <a:ext cx="4572000" cy="16619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hu-HU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uniform mat4 MVP;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ayout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u-HU" sz="18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location</a:t>
            </a:r>
            <a:r>
              <a:rPr lang="en-US" sz="18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hu-HU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hu-HU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vec4 </a:t>
            </a:r>
            <a:r>
              <a:rPr lang="en-US" sz="18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hu-HU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hu-HU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gl_Position = </a:t>
            </a:r>
            <a:r>
              <a:rPr lang="hu-HU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fr-F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fr-FR" sz="18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MVP</a:t>
            </a:r>
            <a:r>
              <a:rPr lang="fr-F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hu-HU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églalap feliratnak 7"/>
          <p:cNvSpPr>
            <a:spLocks noChangeArrowheads="1"/>
          </p:cNvSpPr>
          <p:nvPr/>
        </p:nvSpPr>
        <p:spPr bwMode="auto">
          <a:xfrm>
            <a:off x="4856511" y="5151383"/>
            <a:ext cx="4251993" cy="1661993"/>
          </a:xfrm>
          <a:prstGeom prst="wedgeRectCallout">
            <a:avLst>
              <a:gd name="adj1" fmla="val -33863"/>
              <a:gd name="adj2" fmla="val 46661"/>
            </a:avLst>
          </a:prstGeom>
          <a:solidFill>
            <a:schemeClr val="bg2">
              <a:lumMod val="90000"/>
            </a:schemeClr>
          </a:solidFill>
          <a:ln w="28575" algn="ctr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u-HU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uniform </a:t>
            </a:r>
            <a:r>
              <a:rPr lang="en-US" sz="18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hu-HU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lang="en-US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hu-HU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hu-HU" sz="18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 </a:t>
            </a:r>
            <a:r>
              <a:rPr lang="hu-HU" sz="1800" b="1" dirty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vec4 </a:t>
            </a:r>
            <a:r>
              <a:rPr lang="en-US" sz="18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hu-HU" sz="1800" b="1" dirty="0" err="1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hu-H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hu-HU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hu-H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hu-HU" sz="1800" b="1" dirty="0" err="1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hu-HU" sz="1800" b="1" dirty="0" smtClean="0">
                <a:solidFill>
                  <a:srgbClr val="CC00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u-H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hu-H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hu-H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u-H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2008" y="765865"/>
            <a:ext cx="12442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CPU </a:t>
            </a:r>
            <a:r>
              <a:rPr lang="hu-HU" dirty="0" err="1" smtClean="0"/>
              <a:t>init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85404" y="2842189"/>
            <a:ext cx="14622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CPU </a:t>
            </a:r>
            <a:r>
              <a:rPr lang="hu-HU" dirty="0" err="1" smtClean="0"/>
              <a:t>draw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72008" y="4798313"/>
            <a:ext cx="1857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Vertex</a:t>
            </a:r>
            <a:r>
              <a:rPr lang="hu-HU" dirty="0" smtClean="0"/>
              <a:t>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4850375" y="4798313"/>
            <a:ext cx="1665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Pixel </a:t>
            </a:r>
            <a:r>
              <a:rPr lang="hu-HU" dirty="0" err="1" smtClean="0"/>
              <a:t>shader</a:t>
            </a:r>
            <a:endParaRPr lang="en-US" dirty="0"/>
          </a:p>
        </p:txBody>
      </p:sp>
      <p:sp>
        <p:nvSpPr>
          <p:cNvPr id="13" name="Akciógomb: Tovább vagy Következő 12">
            <a:hlinkClick r:id="rId2" action="ppaction://hlinkfile" highlightClick="1"/>
          </p:cNvPr>
          <p:cNvSpPr/>
          <p:nvPr/>
        </p:nvSpPr>
        <p:spPr>
          <a:xfrm>
            <a:off x="8201407" y="333236"/>
            <a:ext cx="720080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9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Entry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726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multiplications have the properties of associativity, commutativity  and </a:t>
            </a:r>
            <a:r>
              <a:rPr lang="en-US" dirty="0" err="1" smtClean="0"/>
              <a:t>distributivity</a:t>
            </a:r>
            <a:r>
              <a:rPr lang="en-US" dirty="0" smtClean="0"/>
              <a:t> on additions from dot/cross product of vectors, matrices, complex numbers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derivative of</a:t>
            </a:r>
            <a:r>
              <a:rPr lang="hu-HU" dirty="0" smtClean="0"/>
              <a:t> sin(x</a:t>
            </a:r>
            <a:r>
              <a:rPr lang="hu-HU" baseline="30000" dirty="0" smtClean="0"/>
              <a:t>3</a:t>
            </a:r>
            <a:r>
              <a:rPr lang="hu-HU" dirty="0" smtClean="0"/>
              <a:t>)/cos(x</a:t>
            </a:r>
            <a:r>
              <a:rPr lang="hu-HU" baseline="30000" dirty="0" smtClean="0"/>
              <a:t>2</a:t>
            </a:r>
            <a:r>
              <a:rPr lang="hu-HU" dirty="0" smtClean="0"/>
              <a:t>)?</a:t>
            </a:r>
            <a:endParaRPr lang="hu-HU" baseline="30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</a:t>
            </a:r>
            <a:r>
              <a:rPr lang="hu-HU" dirty="0" smtClean="0"/>
              <a:t> C++ </a:t>
            </a:r>
            <a:r>
              <a:rPr lang="en-US" dirty="0" smtClean="0"/>
              <a:t>class for complex numbers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 </a:t>
            </a:r>
            <a:r>
              <a:rPr lang="hu-HU" dirty="0" smtClean="0"/>
              <a:t>C++ f</a:t>
            </a:r>
            <a:r>
              <a:rPr lang="en-US" dirty="0" smtClean="0"/>
              <a:t>unction that computes the intersection of a line defined by points </a:t>
            </a:r>
            <a:r>
              <a:rPr lang="hu-HU" dirty="0" smtClean="0"/>
              <a:t>p1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hu-HU" dirty="0" smtClean="0"/>
              <a:t> p2</a:t>
            </a:r>
            <a:r>
              <a:rPr lang="en-US" dirty="0" smtClean="0"/>
              <a:t>, and the circle of center </a:t>
            </a:r>
            <a:r>
              <a:rPr lang="hu-HU" dirty="0" smtClean="0"/>
              <a:t>c </a:t>
            </a:r>
            <a:r>
              <a:rPr lang="en-US" dirty="0" smtClean="0"/>
              <a:t>and radius r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measured the time in minutes and the length in feet </a:t>
            </a:r>
            <a:r>
              <a:rPr lang="hu-HU" dirty="0" smtClean="0"/>
              <a:t>(0.3 m)</a:t>
            </a:r>
            <a:r>
              <a:rPr lang="en-US" dirty="0" smtClean="0"/>
              <a:t>, what would be the gravitational acceleration (g) on Earth</a:t>
            </a:r>
            <a:r>
              <a:rPr lang="hu-HU" dirty="0" smtClean="0"/>
              <a:t>? </a:t>
            </a:r>
            <a:r>
              <a:rPr lang="en-US" dirty="0" smtClean="0"/>
              <a:t>Write a</a:t>
            </a:r>
            <a:r>
              <a:rPr lang="hu-HU" dirty="0" smtClean="0"/>
              <a:t> C++ f</a:t>
            </a:r>
            <a:r>
              <a:rPr lang="en-US" dirty="0" smtClean="0"/>
              <a:t>unction that calculates the position and velocity of a rock at t minutes, thrown from point </a:t>
            </a:r>
            <a:r>
              <a:rPr lang="hu-HU" dirty="0" smtClean="0"/>
              <a:t>p </a:t>
            </a:r>
            <a:r>
              <a:rPr lang="en-US" dirty="0" smtClean="0"/>
              <a:t>with velocity v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dimension (unit of measurement) of the index of refraction</a:t>
            </a:r>
            <a:r>
              <a:rPr lang="hu-HU" dirty="0" smtClean="0"/>
              <a:t>?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are summer hot and winter cold</a:t>
            </a:r>
            <a:r>
              <a:rPr lang="hu-HU" dirty="0" smtClean="0"/>
              <a:t>?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</a:t>
            </a:r>
            <a:r>
              <a:rPr lang="hu-HU" dirty="0" smtClean="0"/>
              <a:t> </a:t>
            </a:r>
            <a:r>
              <a:rPr lang="hu-HU" dirty="0"/>
              <a:t>C++ </a:t>
            </a:r>
            <a:r>
              <a:rPr lang="hu-HU" dirty="0" smtClean="0"/>
              <a:t>f</a:t>
            </a:r>
            <a:r>
              <a:rPr lang="en-US" dirty="0" smtClean="0"/>
              <a:t>unction that obtains one real root of equation 		</a:t>
            </a:r>
            <a:r>
              <a:rPr lang="hu-HU" dirty="0" smtClean="0"/>
              <a:t>x</a:t>
            </a:r>
            <a:r>
              <a:rPr lang="en-US" baseline="30000" dirty="0"/>
              <a:t>5</a:t>
            </a:r>
            <a:r>
              <a:rPr lang="en-US" dirty="0"/>
              <a:t>+</a:t>
            </a:r>
            <a:r>
              <a:rPr lang="hu-HU" dirty="0"/>
              <a:t>2x</a:t>
            </a:r>
            <a:r>
              <a:rPr lang="hu-HU" baseline="30000" dirty="0"/>
              <a:t>2</a:t>
            </a:r>
            <a:r>
              <a:rPr lang="hu-HU" dirty="0"/>
              <a:t>-x +1 </a:t>
            </a:r>
            <a:r>
              <a:rPr lang="en-US" dirty="0"/>
              <a:t>= </a:t>
            </a:r>
            <a:r>
              <a:rPr lang="en-US" dirty="0" smtClean="0"/>
              <a:t>0</a:t>
            </a:r>
            <a:r>
              <a:rPr lang="hu-HU" dirty="0" smtClean="0"/>
              <a:t>.</a:t>
            </a:r>
            <a:r>
              <a:rPr lang="en-US" dirty="0" smtClean="0"/>
              <a:t> </a:t>
            </a:r>
            <a:endParaRPr lang="hu-H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object is defined by equation </a:t>
            </a:r>
            <a:r>
              <a:rPr lang="hu-HU" dirty="0" smtClean="0"/>
              <a:t>x</a:t>
            </a:r>
            <a:r>
              <a:rPr lang="hu-HU" baseline="30000" dirty="0" smtClean="0"/>
              <a:t>2</a:t>
            </a:r>
            <a:r>
              <a:rPr lang="hu-HU" dirty="0" smtClean="0"/>
              <a:t>-y</a:t>
            </a:r>
            <a:r>
              <a:rPr lang="hu-HU" baseline="30000" dirty="0" smtClean="0"/>
              <a:t>2</a:t>
            </a:r>
            <a:r>
              <a:rPr lang="hu-HU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93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24258</TotalTime>
  <Pages>21</Pages>
  <Words>527</Words>
  <Application>Microsoft Office PowerPoint</Application>
  <PresentationFormat>Diavetítés a képernyőre (4:3 oldalarány)</PresentationFormat>
  <Paragraphs>98</Paragraphs>
  <Slides>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2" baseType="lpstr">
      <vt:lpstr>Arial</vt:lpstr>
      <vt:lpstr>Calibri</vt:lpstr>
      <vt:lpstr>Courier New</vt:lpstr>
      <vt:lpstr>Times New Roman</vt:lpstr>
      <vt:lpstr>Wingdings</vt:lpstr>
      <vt:lpstr>Office-téma</vt:lpstr>
      <vt:lpstr>Computer Graphics Requirements</vt:lpstr>
      <vt:lpstr>On-line support</vt:lpstr>
      <vt:lpstr>Requirements</vt:lpstr>
      <vt:lpstr>Computer Graphics BSc</vt:lpstr>
      <vt:lpstr>OpenGL: Green triangle</vt:lpstr>
      <vt:lpstr>Entry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szirmay</dc:creator>
  <cp:lastModifiedBy>Szirmay-Kalos László</cp:lastModifiedBy>
  <cp:revision>363</cp:revision>
  <cp:lastPrinted>2000-02-13T18:22:43Z</cp:lastPrinted>
  <dcterms:created xsi:type="dcterms:W3CDTF">2000-02-12T21:33:12Z</dcterms:created>
  <dcterms:modified xsi:type="dcterms:W3CDTF">2022-02-16T14:20:46Z</dcterms:modified>
</cp:coreProperties>
</file>