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0F0A2-B115-4093-BB35-D0BB4916443A}" type="datetimeFigureOut">
              <a:rPr lang="hu-HU" smtClean="0"/>
              <a:t>2020. 03. 16.</a:t>
            </a:fld>
            <a:endParaRPr lang="hu-HU"/>
          </a:p>
        </p:txBody>
      </p:sp>
      <p:sp>
        <p:nvSpPr>
          <p:cNvPr id="4" name="Diakép hely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DE22D3-E845-4775-A07B-6FC106C9B452}" type="slidenum">
              <a:rPr lang="hu-HU" smtClean="0"/>
              <a:t>‹#›</a:t>
            </a:fld>
            <a:endParaRPr lang="hu-HU"/>
          </a:p>
        </p:txBody>
      </p:sp>
    </p:spTree>
    <p:extLst>
      <p:ext uri="{BB962C8B-B14F-4D97-AF65-F5344CB8AC3E}">
        <p14:creationId xmlns:p14="http://schemas.microsoft.com/office/powerpoint/2010/main" val="59091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ADE22D3-E845-4775-A07B-6FC106C9B452}" type="slidenum">
              <a:rPr lang="hu-HU" smtClean="0"/>
              <a:t>3</a:t>
            </a:fld>
            <a:endParaRPr lang="hu-HU"/>
          </a:p>
        </p:txBody>
      </p:sp>
    </p:spTree>
    <p:extLst>
      <p:ext uri="{BB962C8B-B14F-4D97-AF65-F5344CB8AC3E}">
        <p14:creationId xmlns:p14="http://schemas.microsoft.com/office/powerpoint/2010/main" val="698321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en-US"/>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en-US"/>
          </a:p>
        </p:txBody>
      </p:sp>
      <p:sp>
        <p:nvSpPr>
          <p:cNvPr id="4" name="Dátum helye 3"/>
          <p:cNvSpPr>
            <a:spLocks noGrp="1"/>
          </p:cNvSpPr>
          <p:nvPr>
            <p:ph type="dt" sz="half" idx="10"/>
          </p:nvPr>
        </p:nvSpPr>
        <p:spPr/>
        <p:txBody>
          <a:bodyPr/>
          <a:lstStyle/>
          <a:p>
            <a:fld id="{7B90AE99-1C0E-4C54-9F04-8BC73DDE5479}" type="datetimeFigureOut">
              <a:rPr lang="en-US" smtClean="0"/>
              <a:t>3/16/2020</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107934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p>
            <a:fld id="{7B90AE99-1C0E-4C54-9F04-8BC73DDE5479}" type="datetimeFigureOut">
              <a:rPr lang="en-US" smtClean="0"/>
              <a:t>3/16/2020</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1274589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p>
            <a:fld id="{7B90AE99-1C0E-4C54-9F04-8BC73DDE5479}" type="datetimeFigureOut">
              <a:rPr lang="en-US" smtClean="0"/>
              <a:t>3/16/2020</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2986935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10"/>
          </p:nvPr>
        </p:nvSpPr>
        <p:spPr/>
        <p:txBody>
          <a:bodyPr/>
          <a:lstStyle/>
          <a:p>
            <a:fld id="{7B90AE99-1C0E-4C54-9F04-8BC73DDE5479}" type="datetimeFigureOut">
              <a:rPr lang="en-US" smtClean="0"/>
              <a:t>3/16/2020</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14964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en-US"/>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7B90AE99-1C0E-4C54-9F04-8BC73DDE5479}" type="datetimeFigureOut">
              <a:rPr lang="en-US" smtClean="0"/>
              <a:t>3/16/2020</a:t>
            </a:fld>
            <a:endParaRPr lang="en-US"/>
          </a:p>
        </p:txBody>
      </p:sp>
      <p:sp>
        <p:nvSpPr>
          <p:cNvPr id="5" name="Élőláb helye 4"/>
          <p:cNvSpPr>
            <a:spLocks noGrp="1"/>
          </p:cNvSpPr>
          <p:nvPr>
            <p:ph type="ftr" sz="quarter" idx="11"/>
          </p:nvPr>
        </p:nvSpPr>
        <p:spPr/>
        <p:txBody>
          <a:bodyPr/>
          <a:lstStyle/>
          <a:p>
            <a:endParaRPr lang="en-US"/>
          </a:p>
        </p:txBody>
      </p:sp>
      <p:sp>
        <p:nvSpPr>
          <p:cNvPr id="6" name="Dia számának helye 5"/>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1563961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4"/>
          <p:cNvSpPr>
            <a:spLocks noGrp="1"/>
          </p:cNvSpPr>
          <p:nvPr>
            <p:ph type="dt" sz="half" idx="10"/>
          </p:nvPr>
        </p:nvSpPr>
        <p:spPr/>
        <p:txBody>
          <a:bodyPr/>
          <a:lstStyle/>
          <a:p>
            <a:fld id="{7B90AE99-1C0E-4C54-9F04-8BC73DDE5479}" type="datetimeFigureOut">
              <a:rPr lang="en-US" smtClean="0"/>
              <a:t>3/16/2020</a:t>
            </a:fld>
            <a:endParaRPr lang="en-US"/>
          </a:p>
        </p:txBody>
      </p:sp>
      <p:sp>
        <p:nvSpPr>
          <p:cNvPr id="6" name="Élőláb helye 5"/>
          <p:cNvSpPr>
            <a:spLocks noGrp="1"/>
          </p:cNvSpPr>
          <p:nvPr>
            <p:ph type="ftr" sz="quarter" idx="11"/>
          </p:nvPr>
        </p:nvSpPr>
        <p:spPr/>
        <p:txBody>
          <a:bodyPr/>
          <a:lstStyle/>
          <a:p>
            <a:endParaRPr lang="en-US"/>
          </a:p>
        </p:txBody>
      </p:sp>
      <p:sp>
        <p:nvSpPr>
          <p:cNvPr id="7" name="Dia számának helye 6"/>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61782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en-US"/>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6"/>
          <p:cNvSpPr>
            <a:spLocks noGrp="1"/>
          </p:cNvSpPr>
          <p:nvPr>
            <p:ph type="dt" sz="half" idx="10"/>
          </p:nvPr>
        </p:nvSpPr>
        <p:spPr/>
        <p:txBody>
          <a:bodyPr/>
          <a:lstStyle/>
          <a:p>
            <a:fld id="{7B90AE99-1C0E-4C54-9F04-8BC73DDE5479}" type="datetimeFigureOut">
              <a:rPr lang="en-US" smtClean="0"/>
              <a:t>3/16/2020</a:t>
            </a:fld>
            <a:endParaRPr lang="en-US"/>
          </a:p>
        </p:txBody>
      </p:sp>
      <p:sp>
        <p:nvSpPr>
          <p:cNvPr id="8" name="Élőláb helye 7"/>
          <p:cNvSpPr>
            <a:spLocks noGrp="1"/>
          </p:cNvSpPr>
          <p:nvPr>
            <p:ph type="ftr" sz="quarter" idx="11"/>
          </p:nvPr>
        </p:nvSpPr>
        <p:spPr/>
        <p:txBody>
          <a:bodyPr/>
          <a:lstStyle/>
          <a:p>
            <a:endParaRPr lang="en-US"/>
          </a:p>
        </p:txBody>
      </p:sp>
      <p:sp>
        <p:nvSpPr>
          <p:cNvPr id="9" name="Dia számának helye 8"/>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337452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Dátum helye 2"/>
          <p:cNvSpPr>
            <a:spLocks noGrp="1"/>
          </p:cNvSpPr>
          <p:nvPr>
            <p:ph type="dt" sz="half" idx="10"/>
          </p:nvPr>
        </p:nvSpPr>
        <p:spPr/>
        <p:txBody>
          <a:bodyPr/>
          <a:lstStyle/>
          <a:p>
            <a:fld id="{7B90AE99-1C0E-4C54-9F04-8BC73DDE5479}" type="datetimeFigureOut">
              <a:rPr lang="en-US" smtClean="0"/>
              <a:t>3/16/2020</a:t>
            </a:fld>
            <a:endParaRPr lang="en-US"/>
          </a:p>
        </p:txBody>
      </p:sp>
      <p:sp>
        <p:nvSpPr>
          <p:cNvPr id="4" name="Élőláb helye 3"/>
          <p:cNvSpPr>
            <a:spLocks noGrp="1"/>
          </p:cNvSpPr>
          <p:nvPr>
            <p:ph type="ftr" sz="quarter" idx="11"/>
          </p:nvPr>
        </p:nvSpPr>
        <p:spPr/>
        <p:txBody>
          <a:bodyPr/>
          <a:lstStyle/>
          <a:p>
            <a:endParaRPr lang="en-US"/>
          </a:p>
        </p:txBody>
      </p:sp>
      <p:sp>
        <p:nvSpPr>
          <p:cNvPr id="5" name="Dia számának helye 4"/>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1410756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7B90AE99-1C0E-4C54-9F04-8BC73DDE5479}" type="datetimeFigureOut">
              <a:rPr lang="en-US" smtClean="0"/>
              <a:t>3/16/2020</a:t>
            </a:fld>
            <a:endParaRPr lang="en-US"/>
          </a:p>
        </p:txBody>
      </p:sp>
      <p:sp>
        <p:nvSpPr>
          <p:cNvPr id="3" name="Élőláb helye 2"/>
          <p:cNvSpPr>
            <a:spLocks noGrp="1"/>
          </p:cNvSpPr>
          <p:nvPr>
            <p:ph type="ftr" sz="quarter" idx="11"/>
          </p:nvPr>
        </p:nvSpPr>
        <p:spPr/>
        <p:txBody>
          <a:bodyPr/>
          <a:lstStyle/>
          <a:p>
            <a:endParaRPr lang="en-US"/>
          </a:p>
        </p:txBody>
      </p:sp>
      <p:sp>
        <p:nvSpPr>
          <p:cNvPr id="4" name="Dia számának helye 3"/>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384232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en-US"/>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7B90AE99-1C0E-4C54-9F04-8BC73DDE5479}" type="datetimeFigureOut">
              <a:rPr lang="en-US" smtClean="0"/>
              <a:t>3/16/2020</a:t>
            </a:fld>
            <a:endParaRPr lang="en-US"/>
          </a:p>
        </p:txBody>
      </p:sp>
      <p:sp>
        <p:nvSpPr>
          <p:cNvPr id="6" name="Élőláb helye 5"/>
          <p:cNvSpPr>
            <a:spLocks noGrp="1"/>
          </p:cNvSpPr>
          <p:nvPr>
            <p:ph type="ftr" sz="quarter" idx="11"/>
          </p:nvPr>
        </p:nvSpPr>
        <p:spPr/>
        <p:txBody>
          <a:bodyPr/>
          <a:lstStyle/>
          <a:p>
            <a:endParaRPr lang="en-US"/>
          </a:p>
        </p:txBody>
      </p:sp>
      <p:sp>
        <p:nvSpPr>
          <p:cNvPr id="7" name="Dia számának helye 6"/>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249174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en-US"/>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7B90AE99-1C0E-4C54-9F04-8BC73DDE5479}" type="datetimeFigureOut">
              <a:rPr lang="en-US" smtClean="0"/>
              <a:t>3/16/2020</a:t>
            </a:fld>
            <a:endParaRPr lang="en-US"/>
          </a:p>
        </p:txBody>
      </p:sp>
      <p:sp>
        <p:nvSpPr>
          <p:cNvPr id="6" name="Élőláb helye 5"/>
          <p:cNvSpPr>
            <a:spLocks noGrp="1"/>
          </p:cNvSpPr>
          <p:nvPr>
            <p:ph type="ftr" sz="quarter" idx="11"/>
          </p:nvPr>
        </p:nvSpPr>
        <p:spPr/>
        <p:txBody>
          <a:bodyPr/>
          <a:lstStyle/>
          <a:p>
            <a:endParaRPr lang="en-US"/>
          </a:p>
        </p:txBody>
      </p:sp>
      <p:sp>
        <p:nvSpPr>
          <p:cNvPr id="7" name="Dia számának helye 6"/>
          <p:cNvSpPr>
            <a:spLocks noGrp="1"/>
          </p:cNvSpPr>
          <p:nvPr>
            <p:ph type="sldNum" sz="quarter" idx="12"/>
          </p:nvPr>
        </p:nvSpPr>
        <p:spPr/>
        <p:txBody>
          <a:bodyPr/>
          <a:lstStyle/>
          <a:p>
            <a:fld id="{D3629E14-0371-4E5C-A193-28EBB1FF9C35}" type="slidenum">
              <a:rPr lang="en-US" smtClean="0"/>
              <a:t>‹#›</a:t>
            </a:fld>
            <a:endParaRPr lang="en-US"/>
          </a:p>
        </p:txBody>
      </p:sp>
    </p:spTree>
    <p:extLst>
      <p:ext uri="{BB962C8B-B14F-4D97-AF65-F5344CB8AC3E}">
        <p14:creationId xmlns:p14="http://schemas.microsoft.com/office/powerpoint/2010/main" val="245654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en-US"/>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0AE99-1C0E-4C54-9F04-8BC73DDE5479}" type="datetimeFigureOut">
              <a:rPr lang="en-US" smtClean="0"/>
              <a:t>3/16/2020</a:t>
            </a:fld>
            <a:endParaRPr lang="en-US"/>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29E14-0371-4E5C-A193-28EBB1FF9C35}" type="slidenum">
              <a:rPr lang="en-US" smtClean="0"/>
              <a:t>‹#›</a:t>
            </a:fld>
            <a:endParaRPr lang="en-US"/>
          </a:p>
        </p:txBody>
      </p:sp>
    </p:spTree>
    <p:extLst>
      <p:ext uri="{BB962C8B-B14F-4D97-AF65-F5344CB8AC3E}">
        <p14:creationId xmlns:p14="http://schemas.microsoft.com/office/powerpoint/2010/main" val="3750554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ctrTitle"/>
          </p:nvPr>
        </p:nvSpPr>
        <p:spPr/>
        <p:txBody>
          <a:bodyPr>
            <a:normAutofit/>
          </a:bodyPr>
          <a:lstStyle/>
          <a:p>
            <a:r>
              <a:rPr lang="hu-HU" sz="4800" dirty="0" err="1" smtClean="0">
                <a:solidFill>
                  <a:srgbClr val="FF0000"/>
                </a:solidFill>
              </a:rPr>
              <a:t>Sirius</a:t>
            </a:r>
            <a:r>
              <a:rPr lang="hu-HU" sz="4800" dirty="0" smtClean="0">
                <a:solidFill>
                  <a:srgbClr val="FF0000"/>
                </a:solidFill>
              </a:rPr>
              <a:t> </a:t>
            </a:r>
            <a:r>
              <a:rPr lang="hu-HU" sz="4800" dirty="0" err="1" smtClean="0">
                <a:solidFill>
                  <a:srgbClr val="FF0000"/>
                </a:solidFill>
              </a:rPr>
              <a:t>triangle</a:t>
            </a:r>
            <a:r>
              <a:rPr lang="hu-HU" sz="4800" dirty="0" smtClean="0">
                <a:solidFill>
                  <a:srgbClr val="FF0000"/>
                </a:solidFill>
              </a:rPr>
              <a:t> </a:t>
            </a:r>
            <a:r>
              <a:rPr lang="hu-HU" sz="4800" dirty="0" err="1" smtClean="0">
                <a:solidFill>
                  <a:srgbClr val="FF0000"/>
                </a:solidFill>
              </a:rPr>
              <a:t>drawing</a:t>
            </a:r>
            <a:endParaRPr lang="en-US" sz="4800" dirty="0"/>
          </a:p>
        </p:txBody>
      </p:sp>
      <p:sp>
        <p:nvSpPr>
          <p:cNvPr id="8" name="Alcím 7"/>
          <p:cNvSpPr>
            <a:spLocks noGrp="1"/>
          </p:cNvSpPr>
          <p:nvPr>
            <p:ph type="subTitle" idx="1"/>
          </p:nvPr>
        </p:nvSpPr>
        <p:spPr/>
        <p:txBody>
          <a:bodyPr/>
          <a:lstStyle/>
          <a:p>
            <a:r>
              <a:rPr lang="hu-HU" dirty="0" err="1" smtClean="0">
                <a:solidFill>
                  <a:srgbClr val="FF0000"/>
                </a:solidFill>
              </a:rPr>
              <a:t>Homework</a:t>
            </a:r>
            <a:r>
              <a:rPr lang="hu-HU" dirty="0" smtClean="0">
                <a:solidFill>
                  <a:srgbClr val="FF0000"/>
                </a:solidFill>
              </a:rPr>
              <a:t> 1</a:t>
            </a:r>
            <a:endParaRPr lang="en-US" dirty="0"/>
          </a:p>
        </p:txBody>
      </p:sp>
    </p:spTree>
    <p:extLst>
      <p:ext uri="{BB962C8B-B14F-4D97-AF65-F5344CB8AC3E}">
        <p14:creationId xmlns:p14="http://schemas.microsoft.com/office/powerpoint/2010/main" val="1557204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1"/>
          <p:cNvSpPr>
            <a:spLocks noGrp="1"/>
          </p:cNvSpPr>
          <p:nvPr>
            <p:ph type="title"/>
          </p:nvPr>
        </p:nvSpPr>
        <p:spPr>
          <a:xfrm>
            <a:off x="1261994" y="296652"/>
            <a:ext cx="6696583" cy="1143000"/>
          </a:xfrm>
        </p:spPr>
        <p:txBody>
          <a:bodyPr>
            <a:normAutofit/>
          </a:bodyPr>
          <a:lstStyle/>
          <a:p>
            <a:r>
              <a:rPr lang="hu-HU" dirty="0" err="1" smtClean="0">
                <a:solidFill>
                  <a:srgbClr val="FF0000"/>
                </a:solidFill>
              </a:rPr>
              <a:t>Specification</a:t>
            </a:r>
            <a:endParaRPr lang="en-US" dirty="0">
              <a:solidFill>
                <a:srgbClr val="FF0000"/>
              </a:solidFill>
            </a:endParaRPr>
          </a:p>
        </p:txBody>
      </p:sp>
      <p:sp>
        <p:nvSpPr>
          <p:cNvPr id="5" name="Szövegdoboz 4"/>
          <p:cNvSpPr txBox="1"/>
          <p:nvPr/>
        </p:nvSpPr>
        <p:spPr>
          <a:xfrm>
            <a:off x="166006" y="1484784"/>
            <a:ext cx="8933556" cy="5324535"/>
          </a:xfrm>
          <a:prstGeom prst="rect">
            <a:avLst/>
          </a:prstGeom>
          <a:noFill/>
        </p:spPr>
        <p:txBody>
          <a:bodyPr wrap="square" rtlCol="0">
            <a:spAutoFit/>
          </a:bodyPr>
          <a:lstStyle/>
          <a:p>
            <a:r>
              <a:rPr lang="en-US" sz="2000" dirty="0" smtClean="0"/>
              <a:t>Aliens from</a:t>
            </a:r>
            <a:r>
              <a:rPr lang="en-US" sz="2000" dirty="0" smtClean="0"/>
              <a:t> the Sirius star constellation love the 2D drawing package of Word, </a:t>
            </a:r>
            <a:r>
              <a:rPr lang="en-US" sz="2000" dirty="0" err="1" smtClean="0"/>
              <a:t>Powerpoint</a:t>
            </a:r>
            <a:r>
              <a:rPr lang="en-US" sz="2000" dirty="0" smtClean="0"/>
              <a:t>, etc., but they cannot use it directly since their geometry differs from the Euclidean geometry popular in planet Earth. You are contracted to make the necessary adaptation for the simple case when a triangle defined by three points is to be drawn. Fortunately, they also provided a dictionary to pair the Sirius geometric terms to our familiar Euclidean geometric terms</a:t>
            </a:r>
            <a:r>
              <a:rPr lang="en-US" sz="2000" dirty="0" smtClean="0"/>
              <a:t>: </a:t>
            </a:r>
          </a:p>
          <a:p>
            <a:pPr marL="342900" indent="-342900">
              <a:buFont typeface="Arial" panose="020B0604020202020204" pitchFamily="34" charset="0"/>
              <a:buChar char="•"/>
            </a:pPr>
            <a:r>
              <a:rPr lang="en-US" sz="2000" dirty="0" smtClean="0"/>
              <a:t>The Sirius plane is a unit radius circle of the Euclidean plane, which is called the base circle</a:t>
            </a:r>
            <a:r>
              <a:rPr lang="en-US" sz="2000" dirty="0" smtClean="0"/>
              <a:t>.</a:t>
            </a:r>
          </a:p>
          <a:p>
            <a:pPr marL="342900" indent="-342900">
              <a:buFont typeface="Arial" panose="020B0604020202020204" pitchFamily="34" charset="0"/>
              <a:buChar char="•"/>
            </a:pPr>
            <a:r>
              <a:rPr lang="en-US" sz="2000" dirty="0" smtClean="0"/>
              <a:t>Points of the Euclidean plane can be identified by a complex number. Points of the Sirius plane are identified by a complex number of absolute value less than 1. The metric of the Euclidean plane </a:t>
            </a:r>
            <a:r>
              <a:rPr lang="en-US" sz="2000" dirty="0" err="1" smtClean="0"/>
              <a:t>is|dz</a:t>
            </a:r>
            <a:r>
              <a:rPr lang="en-US" sz="2000" dirty="0" smtClean="0"/>
              <a:t>|=</a:t>
            </a:r>
            <a:r>
              <a:rPr lang="en-US" sz="2000" dirty="0" err="1" smtClean="0"/>
              <a:t>sqrt</a:t>
            </a:r>
            <a:r>
              <a:rPr lang="en-US" sz="2000" dirty="0" smtClean="0"/>
              <a:t>(dx^2+dy^2), while the metric of the Sirius plane is |</a:t>
            </a:r>
            <a:r>
              <a:rPr lang="en-US" sz="2000" dirty="0" err="1" smtClean="0"/>
              <a:t>dz</a:t>
            </a:r>
            <a:r>
              <a:rPr lang="en-US" sz="2000" dirty="0" smtClean="0"/>
              <a:t>|/(1-|z|^2) </a:t>
            </a:r>
            <a:r>
              <a:rPr lang="en-US" sz="2000" dirty="0" smtClean="0"/>
              <a:t>= </a:t>
            </a:r>
            <a:r>
              <a:rPr lang="en-US" sz="2000" dirty="0" err="1" smtClean="0"/>
              <a:t>sqrt</a:t>
            </a:r>
            <a:r>
              <a:rPr lang="en-US" sz="2000" dirty="0" smtClean="0"/>
              <a:t>(dx^2+dy^2)/(1 - x^2-y^2)</a:t>
            </a:r>
            <a:endParaRPr lang="en-US" sz="2000" dirty="0" smtClean="0"/>
          </a:p>
          <a:p>
            <a:pPr marL="342900" indent="-342900">
              <a:buFont typeface="Arial" panose="020B0604020202020204" pitchFamily="34" charset="0"/>
              <a:buChar char="•"/>
            </a:pPr>
            <a:r>
              <a:rPr lang="en-US" sz="2000" dirty="0" smtClean="0"/>
              <a:t>The Sirius line is an circular arc in Euclidean geometry, which arrives at the base circle perpendicularly</a:t>
            </a:r>
            <a:r>
              <a:rPr lang="en-US" sz="2000" dirty="0" smtClean="0"/>
              <a:t>. </a:t>
            </a:r>
          </a:p>
          <a:p>
            <a:r>
              <a:rPr lang="en-US" sz="2000" dirty="0" smtClean="0"/>
              <a:t>The program should render a filled Sirius triangle defined by three mouse clicks. </a:t>
            </a:r>
            <a:r>
              <a:rPr lang="en-US" sz="2000" dirty="0" smtClean="0"/>
              <a:t>The boundary of the Sirius triangle should be drawn with a different color. The lengths of the edges of the triangle should be printed on the standard output</a:t>
            </a:r>
            <a:r>
              <a:rPr lang="en-US" sz="2000" dirty="0" smtClean="0"/>
              <a:t>.</a:t>
            </a:r>
            <a:endParaRPr lang="en-US" sz="2000" dirty="0"/>
          </a:p>
        </p:txBody>
      </p:sp>
    </p:spTree>
    <p:extLst>
      <p:ext uri="{BB962C8B-B14F-4D97-AF65-F5344CB8AC3E}">
        <p14:creationId xmlns:p14="http://schemas.microsoft.com/office/powerpoint/2010/main" val="33954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1"/>
          <p:cNvSpPr>
            <a:spLocks noGrp="1"/>
          </p:cNvSpPr>
          <p:nvPr>
            <p:ph type="title"/>
          </p:nvPr>
        </p:nvSpPr>
        <p:spPr>
          <a:xfrm>
            <a:off x="251520" y="283049"/>
            <a:ext cx="8712968" cy="1143000"/>
          </a:xfrm>
        </p:spPr>
        <p:txBody>
          <a:bodyPr>
            <a:normAutofit fontScale="90000"/>
          </a:bodyPr>
          <a:lstStyle/>
          <a:p>
            <a:r>
              <a:rPr lang="en-US" dirty="0" smtClean="0">
                <a:solidFill>
                  <a:srgbClr val="FF0000"/>
                </a:solidFill>
              </a:rPr>
              <a:t>Sirius line defined by points</a:t>
            </a:r>
            <a:r>
              <a:rPr lang="hu-HU" dirty="0" smtClean="0">
                <a:solidFill>
                  <a:srgbClr val="FF0000"/>
                </a:solidFill>
              </a:rPr>
              <a:t> </a:t>
            </a:r>
            <a:r>
              <a:rPr lang="en-US" b="1" i="1" dirty="0" smtClean="0">
                <a:solidFill>
                  <a:srgbClr val="FF0000"/>
                </a:solidFill>
              </a:rPr>
              <a:t>p</a:t>
            </a:r>
            <a:r>
              <a:rPr lang="hu-HU" baseline="-25000" dirty="0" smtClean="0">
                <a:solidFill>
                  <a:srgbClr val="FF0000"/>
                </a:solidFill>
              </a:rPr>
              <a:t>1</a:t>
            </a:r>
            <a:r>
              <a:rPr lang="hu-HU" dirty="0" smtClean="0">
                <a:solidFill>
                  <a:srgbClr val="FF0000"/>
                </a:solidFill>
              </a:rPr>
              <a:t>,</a:t>
            </a:r>
            <a:r>
              <a:rPr lang="en-US" dirty="0" smtClean="0">
                <a:solidFill>
                  <a:srgbClr val="FF0000"/>
                </a:solidFill>
              </a:rPr>
              <a:t> </a:t>
            </a:r>
            <a:r>
              <a:rPr lang="en-US" b="1" i="1" dirty="0" smtClean="0">
                <a:solidFill>
                  <a:srgbClr val="FF0000"/>
                </a:solidFill>
              </a:rPr>
              <a:t>p</a:t>
            </a:r>
            <a:r>
              <a:rPr lang="en-US" baseline="-25000" dirty="0" smtClean="0">
                <a:solidFill>
                  <a:srgbClr val="FF0000"/>
                </a:solidFill>
              </a:rPr>
              <a:t>2 </a:t>
            </a:r>
            <a:r>
              <a:rPr lang="en-US" dirty="0" smtClean="0">
                <a:solidFill>
                  <a:srgbClr val="FF0000"/>
                </a:solidFill>
              </a:rPr>
              <a:t>is a circle of center </a:t>
            </a:r>
            <a:r>
              <a:rPr lang="en-US" b="1" i="1" dirty="0" smtClean="0">
                <a:solidFill>
                  <a:srgbClr val="FF0000"/>
                </a:solidFill>
              </a:rPr>
              <a:t>c</a:t>
            </a:r>
            <a:r>
              <a:rPr lang="en-US" dirty="0" smtClean="0">
                <a:solidFill>
                  <a:srgbClr val="FF0000"/>
                </a:solidFill>
              </a:rPr>
              <a:t> and radius</a:t>
            </a:r>
            <a:r>
              <a:rPr lang="hu-HU" dirty="0" smtClean="0">
                <a:solidFill>
                  <a:srgbClr val="FF0000"/>
                </a:solidFill>
              </a:rPr>
              <a:t> </a:t>
            </a:r>
            <a:r>
              <a:rPr lang="hu-HU" i="1" dirty="0" smtClean="0">
                <a:solidFill>
                  <a:srgbClr val="FF0000"/>
                </a:solidFill>
              </a:rPr>
              <a:t>r</a:t>
            </a:r>
            <a:endParaRPr lang="en-US" dirty="0">
              <a:solidFill>
                <a:srgbClr val="FF0000"/>
              </a:solidFill>
            </a:endParaRPr>
          </a:p>
        </p:txBody>
      </p:sp>
      <p:sp>
        <p:nvSpPr>
          <p:cNvPr id="17" name="Tartalom helye 16"/>
          <p:cNvSpPr>
            <a:spLocks noGrp="1"/>
          </p:cNvSpPr>
          <p:nvPr>
            <p:ph idx="1"/>
          </p:nvPr>
        </p:nvSpPr>
        <p:spPr>
          <a:xfrm>
            <a:off x="4139952" y="1521412"/>
            <a:ext cx="5004048" cy="5003932"/>
          </a:xfrm>
        </p:spPr>
        <p:txBody>
          <a:bodyPr>
            <a:normAutofit fontScale="92500" lnSpcReduction="20000"/>
          </a:bodyPr>
          <a:lstStyle/>
          <a:p>
            <a:pPr marL="0" indent="0">
              <a:buNone/>
            </a:pPr>
            <a:r>
              <a:rPr lang="en-US" sz="2800" dirty="0" smtClean="0"/>
              <a:t>Constraints from which</a:t>
            </a:r>
            <a:r>
              <a:rPr lang="hu-HU" sz="2800" dirty="0" smtClean="0"/>
              <a:t> </a:t>
            </a:r>
            <a:r>
              <a:rPr lang="hu-HU" sz="2800" b="1" i="1" dirty="0" smtClean="0"/>
              <a:t>c</a:t>
            </a:r>
            <a:r>
              <a:rPr lang="hu-HU" sz="2800" dirty="0" smtClean="0"/>
              <a:t> </a:t>
            </a:r>
            <a:r>
              <a:rPr lang="en-US" sz="2800" dirty="0" smtClean="0"/>
              <a:t>and</a:t>
            </a:r>
            <a:r>
              <a:rPr lang="hu-HU" sz="2800" dirty="0" smtClean="0"/>
              <a:t> </a:t>
            </a:r>
            <a:r>
              <a:rPr lang="hu-HU" sz="2800" i="1" dirty="0" smtClean="0"/>
              <a:t>r</a:t>
            </a:r>
            <a:r>
              <a:rPr lang="hu-HU" sz="2800" dirty="0" smtClean="0"/>
              <a:t> </a:t>
            </a:r>
            <a:r>
              <a:rPr lang="en-US" sz="2800" dirty="0" smtClean="0"/>
              <a:t>can be computed</a:t>
            </a:r>
            <a:r>
              <a:rPr lang="hu-HU" sz="2800" dirty="0" smtClean="0"/>
              <a:t>:</a:t>
            </a:r>
            <a:endParaRPr lang="hu-HU" sz="2800" dirty="0" smtClean="0"/>
          </a:p>
          <a:p>
            <a:r>
              <a:rPr lang="hu-HU" sz="2800" b="1" i="1" dirty="0"/>
              <a:t>p</a:t>
            </a:r>
            <a:r>
              <a:rPr lang="hu-HU" sz="2800" baseline="-25000" dirty="0" smtClean="0"/>
              <a:t>1</a:t>
            </a:r>
            <a:r>
              <a:rPr lang="hu-HU" sz="2800" dirty="0" smtClean="0"/>
              <a:t> </a:t>
            </a:r>
            <a:r>
              <a:rPr lang="en-US" sz="2800" dirty="0" smtClean="0"/>
              <a:t>is on the circle</a:t>
            </a:r>
            <a:r>
              <a:rPr lang="hu-HU" sz="2800" dirty="0" smtClean="0"/>
              <a:t>:</a:t>
            </a:r>
            <a:r>
              <a:rPr lang="en-US" sz="2800" dirty="0" smtClean="0"/>
              <a:t>|</a:t>
            </a:r>
            <a:r>
              <a:rPr lang="en-US" sz="2800" b="1" i="1" dirty="0" smtClean="0"/>
              <a:t>p</a:t>
            </a:r>
            <a:r>
              <a:rPr lang="hu-HU" sz="2800" baseline="-25000" dirty="0" smtClean="0"/>
              <a:t>1</a:t>
            </a:r>
            <a:r>
              <a:rPr lang="hu-HU" sz="2800" dirty="0" smtClean="0"/>
              <a:t>-</a:t>
            </a:r>
            <a:r>
              <a:rPr lang="hu-HU" sz="2800" b="1" i="1" dirty="0" smtClean="0"/>
              <a:t>c</a:t>
            </a:r>
            <a:r>
              <a:rPr lang="en-US" sz="2800" dirty="0" smtClean="0"/>
              <a:t>|= </a:t>
            </a:r>
            <a:r>
              <a:rPr lang="en-US" sz="2800" i="1" dirty="0" smtClean="0"/>
              <a:t>r</a:t>
            </a:r>
          </a:p>
          <a:p>
            <a:r>
              <a:rPr lang="hu-HU" sz="2800" b="1" i="1" dirty="0" smtClean="0"/>
              <a:t>p</a:t>
            </a:r>
            <a:r>
              <a:rPr lang="hu-HU" sz="2800" baseline="-25000" dirty="0" smtClean="0"/>
              <a:t>2</a:t>
            </a:r>
            <a:r>
              <a:rPr lang="hu-HU" sz="2800" dirty="0" smtClean="0"/>
              <a:t> </a:t>
            </a:r>
            <a:r>
              <a:rPr lang="en-US" sz="2800" dirty="0"/>
              <a:t>is on the </a:t>
            </a:r>
            <a:r>
              <a:rPr lang="en-US" sz="2800" dirty="0" smtClean="0"/>
              <a:t>circle</a:t>
            </a:r>
            <a:r>
              <a:rPr lang="hu-HU" sz="2800" dirty="0" smtClean="0"/>
              <a:t>: </a:t>
            </a:r>
            <a:r>
              <a:rPr lang="en-US" sz="2800" dirty="0" smtClean="0"/>
              <a:t>|</a:t>
            </a:r>
            <a:r>
              <a:rPr lang="en-US" sz="2800" b="1" i="1" dirty="0" smtClean="0"/>
              <a:t>p</a:t>
            </a:r>
            <a:r>
              <a:rPr lang="en-US" sz="2800" baseline="-25000" dirty="0"/>
              <a:t>2</a:t>
            </a:r>
            <a:r>
              <a:rPr lang="hu-HU" sz="2800" dirty="0" err="1" smtClean="0"/>
              <a:t>-</a:t>
            </a:r>
            <a:r>
              <a:rPr lang="hu-HU" sz="2800" b="1" i="1" dirty="0" err="1" smtClean="0"/>
              <a:t>c</a:t>
            </a:r>
            <a:r>
              <a:rPr lang="en-US" sz="2800" dirty="0" smtClean="0"/>
              <a:t>|= </a:t>
            </a:r>
            <a:r>
              <a:rPr lang="en-US" sz="2800" i="1" dirty="0" smtClean="0"/>
              <a:t>r</a:t>
            </a:r>
            <a:endParaRPr lang="hu-HU" sz="2800" i="1" dirty="0" smtClean="0"/>
          </a:p>
          <a:p>
            <a:r>
              <a:rPr lang="hu-HU" sz="2800" dirty="0" smtClean="0"/>
              <a:t>P</a:t>
            </a:r>
            <a:r>
              <a:rPr lang="en-US" sz="2800" dirty="0"/>
              <a:t>y</a:t>
            </a:r>
            <a:r>
              <a:rPr lang="hu-HU" sz="2800" dirty="0" smtClean="0"/>
              <a:t>t</a:t>
            </a:r>
            <a:r>
              <a:rPr lang="en-US" sz="2800" dirty="0" err="1" smtClean="0"/>
              <a:t>hagoras</a:t>
            </a:r>
            <a:r>
              <a:rPr lang="hu-HU" sz="2800" dirty="0" smtClean="0"/>
              <a:t>:</a:t>
            </a:r>
            <a:r>
              <a:rPr lang="hu-HU" sz="2800" i="1" dirty="0" smtClean="0"/>
              <a:t> </a:t>
            </a:r>
            <a:r>
              <a:rPr lang="hu-HU" sz="2800" i="1" dirty="0" smtClean="0"/>
              <a:t>r</a:t>
            </a:r>
            <a:r>
              <a:rPr lang="hu-HU" sz="2800" baseline="30000" dirty="0" smtClean="0"/>
              <a:t>2</a:t>
            </a:r>
            <a:r>
              <a:rPr lang="en-US" sz="2800" dirty="0" smtClean="0"/>
              <a:t>+1=</a:t>
            </a:r>
            <a:r>
              <a:rPr lang="en-US" sz="2800" b="1" i="1" dirty="0" smtClean="0"/>
              <a:t>c</a:t>
            </a:r>
            <a:r>
              <a:rPr lang="hu-HU" sz="2800" baseline="30000" dirty="0" smtClean="0"/>
              <a:t>2</a:t>
            </a:r>
          </a:p>
          <a:p>
            <a:r>
              <a:rPr lang="en-US" sz="2800" dirty="0" smtClean="0"/>
              <a:t>The center of the circle </a:t>
            </a:r>
            <a:r>
              <a:rPr lang="en-US" sz="2800" b="1" i="1" dirty="0" smtClean="0"/>
              <a:t>c </a:t>
            </a:r>
            <a:r>
              <a:rPr lang="en-US" sz="2800" dirty="0" smtClean="0"/>
              <a:t>is on the line that is halfway between </a:t>
            </a:r>
            <a:r>
              <a:rPr lang="en-US" sz="2800" b="1" i="1" dirty="0" smtClean="0"/>
              <a:t>p</a:t>
            </a:r>
            <a:r>
              <a:rPr lang="hu-HU" sz="2800" baseline="-25000" dirty="0" smtClean="0"/>
              <a:t>1</a:t>
            </a:r>
            <a:r>
              <a:rPr lang="hu-HU" sz="2800" dirty="0" smtClean="0"/>
              <a:t>,</a:t>
            </a:r>
            <a:r>
              <a:rPr lang="en-US" sz="2800" b="1" i="1" dirty="0" smtClean="0"/>
              <a:t>p</a:t>
            </a:r>
            <a:r>
              <a:rPr lang="en-US" sz="2800" baseline="-25000" dirty="0" smtClean="0"/>
              <a:t>2 </a:t>
            </a:r>
            <a:r>
              <a:rPr lang="en-US" sz="2800" dirty="0" smtClean="0"/>
              <a:t>and perpendicular to direction </a:t>
            </a:r>
            <a:r>
              <a:rPr lang="en-US" sz="2800" b="1" i="1" dirty="0"/>
              <a:t>p</a:t>
            </a:r>
            <a:r>
              <a:rPr lang="hu-HU" sz="2800" baseline="-25000" dirty="0"/>
              <a:t>1</a:t>
            </a:r>
            <a:r>
              <a:rPr lang="en-US" sz="2800" dirty="0" smtClean="0"/>
              <a:t>-</a:t>
            </a:r>
            <a:r>
              <a:rPr lang="en-US" sz="2800" b="1" i="1" dirty="0" smtClean="0"/>
              <a:t>p</a:t>
            </a:r>
            <a:r>
              <a:rPr lang="en-US" sz="2800" baseline="-25000" dirty="0" smtClean="0"/>
              <a:t>2</a:t>
            </a:r>
            <a:r>
              <a:rPr lang="en-US" sz="2800" dirty="0" smtClean="0"/>
              <a:t>:</a:t>
            </a:r>
            <a:endParaRPr lang="hu-HU" sz="2800" dirty="0" smtClean="0"/>
          </a:p>
          <a:p>
            <a:pPr marL="0" indent="0">
              <a:buNone/>
            </a:pPr>
            <a:r>
              <a:rPr lang="en-US" sz="2800" dirty="0" smtClean="0"/>
              <a:t>	</a:t>
            </a:r>
            <a:r>
              <a:rPr lang="hu-HU" sz="2800" dirty="0" smtClean="0"/>
              <a:t>(</a:t>
            </a:r>
            <a:r>
              <a:rPr lang="en-US" sz="2800" b="1" i="1" dirty="0" smtClean="0"/>
              <a:t>c</a:t>
            </a:r>
            <a:r>
              <a:rPr lang="en-US" sz="2800" dirty="0" smtClean="0"/>
              <a:t>-(</a:t>
            </a:r>
            <a:r>
              <a:rPr lang="en-US" sz="2800" b="1" i="1" dirty="0" smtClean="0"/>
              <a:t>p</a:t>
            </a:r>
            <a:r>
              <a:rPr lang="hu-HU" sz="2800" baseline="-25000" dirty="0" smtClean="0"/>
              <a:t>1</a:t>
            </a:r>
            <a:r>
              <a:rPr lang="en-US" sz="2800" dirty="0" smtClean="0"/>
              <a:t>+</a:t>
            </a:r>
            <a:r>
              <a:rPr lang="en-US" sz="2800" b="1" i="1" dirty="0" smtClean="0"/>
              <a:t>p</a:t>
            </a:r>
            <a:r>
              <a:rPr lang="en-US" sz="2800" baseline="-25000" dirty="0" smtClean="0"/>
              <a:t>2</a:t>
            </a:r>
            <a:r>
              <a:rPr lang="en-US" sz="2800" dirty="0" smtClean="0"/>
              <a:t>)/2)</a:t>
            </a:r>
            <a:r>
              <a:rPr lang="en-US" sz="2800" dirty="0" smtClean="0">
                <a:sym typeface="Symbol"/>
              </a:rPr>
              <a:t></a:t>
            </a:r>
            <a:r>
              <a:rPr lang="en-US" sz="2800" dirty="0" smtClean="0"/>
              <a:t>(</a:t>
            </a:r>
            <a:r>
              <a:rPr lang="en-US" sz="2800" b="1" i="1" dirty="0" smtClean="0"/>
              <a:t>p</a:t>
            </a:r>
            <a:r>
              <a:rPr lang="hu-HU" sz="2800" baseline="-25000" dirty="0" smtClean="0"/>
              <a:t>1</a:t>
            </a:r>
            <a:r>
              <a:rPr lang="en-US" sz="2800" dirty="0"/>
              <a:t>-</a:t>
            </a:r>
            <a:r>
              <a:rPr lang="en-US" sz="2800" b="1" i="1" dirty="0" smtClean="0"/>
              <a:t>p</a:t>
            </a:r>
            <a:r>
              <a:rPr lang="en-US" sz="2800" baseline="-25000" dirty="0" smtClean="0"/>
              <a:t>2</a:t>
            </a:r>
            <a:r>
              <a:rPr lang="en-US" sz="2800" dirty="0" smtClean="0"/>
              <a:t>) = 0</a:t>
            </a:r>
          </a:p>
          <a:p>
            <a:r>
              <a:rPr lang="en-US" sz="2800" dirty="0" smtClean="0"/>
              <a:t>Inverting the circle on the base circle, we get the same circle</a:t>
            </a:r>
            <a:r>
              <a:rPr lang="en-US" sz="2800" dirty="0"/>
              <a:t>:</a:t>
            </a:r>
            <a:endParaRPr lang="en-US" sz="2800" dirty="0" smtClean="0"/>
          </a:p>
          <a:p>
            <a:pPr marL="0" indent="0">
              <a:buNone/>
            </a:pPr>
            <a:r>
              <a:rPr lang="en-US" sz="2800" dirty="0"/>
              <a:t> </a:t>
            </a:r>
            <a:r>
              <a:rPr lang="en-US" sz="2800" dirty="0" smtClean="0"/>
              <a:t>        </a:t>
            </a:r>
            <a:r>
              <a:rPr lang="en-US" sz="2800" dirty="0" smtClean="0"/>
              <a:t>Inverse of </a:t>
            </a:r>
            <a:r>
              <a:rPr lang="hu-HU" sz="2800" b="1" i="1" dirty="0" smtClean="0"/>
              <a:t>p</a:t>
            </a:r>
            <a:r>
              <a:rPr lang="hu-HU" sz="2800" baseline="-25000" dirty="0" smtClean="0"/>
              <a:t>i</a:t>
            </a:r>
            <a:r>
              <a:rPr lang="hu-HU" sz="2800" dirty="0" smtClean="0"/>
              <a:t>:</a:t>
            </a:r>
            <a:r>
              <a:rPr lang="en-US" sz="2800" dirty="0" smtClean="0"/>
              <a:t>  </a:t>
            </a:r>
            <a:r>
              <a:rPr lang="hu-HU" sz="2800" dirty="0" smtClean="0"/>
              <a:t> </a:t>
            </a:r>
            <a:r>
              <a:rPr lang="hu-HU" sz="2800" b="1" i="1" dirty="0" smtClean="0"/>
              <a:t>p</a:t>
            </a:r>
            <a:r>
              <a:rPr lang="hu-HU" sz="2800" baseline="-25000" dirty="0" smtClean="0"/>
              <a:t>i</a:t>
            </a:r>
            <a:r>
              <a:rPr lang="en-US" sz="2800" baseline="30000" dirty="0" smtClean="0"/>
              <a:t>*</a:t>
            </a:r>
            <a:r>
              <a:rPr lang="en-US" sz="2800" dirty="0" smtClean="0"/>
              <a:t>=</a:t>
            </a:r>
            <a:r>
              <a:rPr lang="hu-HU" sz="2800" b="1" i="1" dirty="0" smtClean="0"/>
              <a:t> p</a:t>
            </a:r>
            <a:r>
              <a:rPr lang="hu-HU" sz="2800" baseline="-25000" dirty="0" smtClean="0"/>
              <a:t>i</a:t>
            </a:r>
            <a:r>
              <a:rPr lang="en-US" sz="2800" dirty="0" smtClean="0"/>
              <a:t> /</a:t>
            </a:r>
            <a:r>
              <a:rPr lang="hu-HU" sz="2800" b="1" i="1" dirty="0" smtClean="0"/>
              <a:t> </a:t>
            </a:r>
            <a:r>
              <a:rPr lang="en-US" sz="2800" dirty="0" smtClean="0"/>
              <a:t>(</a:t>
            </a:r>
            <a:r>
              <a:rPr lang="hu-HU" sz="2800" b="1" i="1" dirty="0" smtClean="0"/>
              <a:t>p</a:t>
            </a:r>
            <a:r>
              <a:rPr lang="hu-HU" sz="2800" baseline="-25000" dirty="0" smtClean="0"/>
              <a:t>i</a:t>
            </a:r>
            <a:r>
              <a:rPr lang="hu-HU" sz="2800" b="1" i="1" dirty="0" smtClean="0"/>
              <a:t> </a:t>
            </a:r>
            <a:r>
              <a:rPr lang="en-US" sz="2800" dirty="0" smtClean="0">
                <a:sym typeface="Symbol"/>
              </a:rPr>
              <a:t> </a:t>
            </a:r>
            <a:r>
              <a:rPr lang="hu-HU" sz="2800" b="1" i="1" dirty="0" smtClean="0"/>
              <a:t>p</a:t>
            </a:r>
            <a:r>
              <a:rPr lang="hu-HU" sz="2800" baseline="-25000" dirty="0" smtClean="0"/>
              <a:t>i</a:t>
            </a:r>
            <a:r>
              <a:rPr lang="en-US" sz="2800" dirty="0" smtClean="0"/>
              <a:t>)</a:t>
            </a:r>
            <a:endParaRPr lang="en-US" sz="2800" i="1" dirty="0" smtClean="0"/>
          </a:p>
          <a:p>
            <a:endParaRPr lang="en-US" sz="2800" baseline="-25000" dirty="0" smtClean="0"/>
          </a:p>
          <a:p>
            <a:endParaRPr lang="en-US" sz="2800" dirty="0"/>
          </a:p>
        </p:txBody>
      </p:sp>
      <p:sp>
        <p:nvSpPr>
          <p:cNvPr id="5" name="Ellipszis 4"/>
          <p:cNvSpPr/>
          <p:nvPr/>
        </p:nvSpPr>
        <p:spPr>
          <a:xfrm>
            <a:off x="107504" y="1844824"/>
            <a:ext cx="2844316" cy="2844316"/>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Ellipszis 5"/>
          <p:cNvSpPr/>
          <p:nvPr/>
        </p:nvSpPr>
        <p:spPr>
          <a:xfrm>
            <a:off x="1448006" y="3232026"/>
            <a:ext cx="126014" cy="126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 name="Ellipszis 6"/>
          <p:cNvSpPr/>
          <p:nvPr/>
        </p:nvSpPr>
        <p:spPr>
          <a:xfrm>
            <a:off x="1673678" y="3429000"/>
            <a:ext cx="2178242" cy="21602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8" name="Ellipszis 7"/>
          <p:cNvSpPr/>
          <p:nvPr/>
        </p:nvSpPr>
        <p:spPr>
          <a:xfrm>
            <a:off x="1727684" y="3969060"/>
            <a:ext cx="126014" cy="12601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9" name="Ellipszis 8"/>
          <p:cNvSpPr/>
          <p:nvPr/>
        </p:nvSpPr>
        <p:spPr>
          <a:xfrm>
            <a:off x="2141730" y="3519010"/>
            <a:ext cx="126014" cy="12601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cxnSp>
        <p:nvCxnSpPr>
          <p:cNvPr id="11" name="Egyenes összekötő 10"/>
          <p:cNvCxnSpPr>
            <a:stCxn id="6" idx="5"/>
            <a:endCxn id="10" idx="1"/>
          </p:cNvCxnSpPr>
          <p:nvPr/>
        </p:nvCxnSpPr>
        <p:spPr>
          <a:xfrm>
            <a:off x="1555566" y="3339586"/>
            <a:ext cx="1162680" cy="1084349"/>
          </a:xfrm>
          <a:prstGeom prst="line">
            <a:avLst/>
          </a:prstGeom>
        </p:spPr>
        <p:style>
          <a:lnRef idx="1">
            <a:schemeClr val="accent1"/>
          </a:lnRef>
          <a:fillRef idx="0">
            <a:schemeClr val="accent1"/>
          </a:fillRef>
          <a:effectRef idx="0">
            <a:schemeClr val="accent1"/>
          </a:effectRef>
          <a:fontRef idx="minor">
            <a:schemeClr val="tx1"/>
          </a:fontRef>
        </p:style>
      </p:cxnSp>
      <p:sp>
        <p:nvSpPr>
          <p:cNvPr id="12" name="Szövegdoboz 11"/>
          <p:cNvSpPr txBox="1"/>
          <p:nvPr/>
        </p:nvSpPr>
        <p:spPr>
          <a:xfrm>
            <a:off x="2700287" y="4338074"/>
            <a:ext cx="332142" cy="523220"/>
          </a:xfrm>
          <a:prstGeom prst="rect">
            <a:avLst/>
          </a:prstGeom>
          <a:noFill/>
        </p:spPr>
        <p:txBody>
          <a:bodyPr wrap="none" rtlCol="0">
            <a:spAutoFit/>
          </a:bodyPr>
          <a:lstStyle/>
          <a:p>
            <a:r>
              <a:rPr lang="hu-HU" sz="2800" b="1" i="1" dirty="0" smtClean="0"/>
              <a:t>c</a:t>
            </a:r>
            <a:endParaRPr lang="en-US" sz="2800" b="1" i="1" dirty="0"/>
          </a:p>
        </p:txBody>
      </p:sp>
      <p:sp>
        <p:nvSpPr>
          <p:cNvPr id="13" name="Szövegdoboz 12"/>
          <p:cNvSpPr txBox="1"/>
          <p:nvPr/>
        </p:nvSpPr>
        <p:spPr>
          <a:xfrm>
            <a:off x="2188787" y="3466797"/>
            <a:ext cx="495649" cy="523220"/>
          </a:xfrm>
          <a:prstGeom prst="rect">
            <a:avLst/>
          </a:prstGeom>
          <a:noFill/>
        </p:spPr>
        <p:txBody>
          <a:bodyPr wrap="none" rtlCol="0">
            <a:spAutoFit/>
          </a:bodyPr>
          <a:lstStyle/>
          <a:p>
            <a:r>
              <a:rPr lang="hu-HU" sz="2800" b="1" i="1" dirty="0" smtClean="0"/>
              <a:t>p</a:t>
            </a:r>
            <a:r>
              <a:rPr lang="hu-HU" sz="2800" baseline="-25000" dirty="0" smtClean="0"/>
              <a:t>1</a:t>
            </a:r>
            <a:endParaRPr lang="en-US" sz="2800" baseline="-25000" dirty="0"/>
          </a:p>
        </p:txBody>
      </p:sp>
      <p:sp>
        <p:nvSpPr>
          <p:cNvPr id="14" name="Szövegdoboz 13"/>
          <p:cNvSpPr txBox="1"/>
          <p:nvPr/>
        </p:nvSpPr>
        <p:spPr>
          <a:xfrm>
            <a:off x="1727684" y="3937785"/>
            <a:ext cx="495649" cy="523220"/>
          </a:xfrm>
          <a:prstGeom prst="rect">
            <a:avLst/>
          </a:prstGeom>
          <a:noFill/>
        </p:spPr>
        <p:txBody>
          <a:bodyPr wrap="none" rtlCol="0">
            <a:spAutoFit/>
          </a:bodyPr>
          <a:lstStyle/>
          <a:p>
            <a:r>
              <a:rPr lang="hu-HU" sz="2800" b="1" i="1" dirty="0" smtClean="0"/>
              <a:t>p</a:t>
            </a:r>
            <a:r>
              <a:rPr lang="hu-HU" sz="2800" baseline="-25000" dirty="0"/>
              <a:t>2</a:t>
            </a:r>
            <a:endParaRPr lang="en-US" sz="2800" baseline="-25000" dirty="0"/>
          </a:p>
        </p:txBody>
      </p:sp>
      <p:sp>
        <p:nvSpPr>
          <p:cNvPr id="16" name="Szövegdoboz 15"/>
          <p:cNvSpPr txBox="1"/>
          <p:nvPr/>
        </p:nvSpPr>
        <p:spPr>
          <a:xfrm>
            <a:off x="2854697" y="3728407"/>
            <a:ext cx="308098" cy="523220"/>
          </a:xfrm>
          <a:prstGeom prst="rect">
            <a:avLst/>
          </a:prstGeom>
          <a:noFill/>
        </p:spPr>
        <p:txBody>
          <a:bodyPr wrap="none" rtlCol="0">
            <a:spAutoFit/>
          </a:bodyPr>
          <a:lstStyle/>
          <a:p>
            <a:r>
              <a:rPr lang="hu-HU" sz="2800" i="1" dirty="0" smtClean="0"/>
              <a:t>r</a:t>
            </a:r>
            <a:endParaRPr lang="en-US" sz="2800" i="1" dirty="0"/>
          </a:p>
        </p:txBody>
      </p:sp>
      <p:cxnSp>
        <p:nvCxnSpPr>
          <p:cNvPr id="22" name="Egyenes összekötő 21"/>
          <p:cNvCxnSpPr>
            <a:stCxn id="6" idx="4"/>
          </p:cNvCxnSpPr>
          <p:nvPr/>
        </p:nvCxnSpPr>
        <p:spPr>
          <a:xfrm>
            <a:off x="1511013" y="3358040"/>
            <a:ext cx="279678" cy="2231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Egyenes összekötő 26"/>
          <p:cNvCxnSpPr>
            <a:stCxn id="6" idx="2"/>
          </p:cNvCxnSpPr>
          <p:nvPr/>
        </p:nvCxnSpPr>
        <p:spPr>
          <a:xfrm>
            <a:off x="1448006" y="3295033"/>
            <a:ext cx="2403914" cy="2239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Egyenes összekötő 29"/>
          <p:cNvCxnSpPr>
            <a:stCxn id="10" idx="0"/>
          </p:cNvCxnSpPr>
          <p:nvPr/>
        </p:nvCxnSpPr>
        <p:spPr>
          <a:xfrm flipV="1">
            <a:off x="2762799" y="3429000"/>
            <a:ext cx="183797" cy="9764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Egyenes összekötő 34"/>
          <p:cNvCxnSpPr/>
          <p:nvPr/>
        </p:nvCxnSpPr>
        <p:spPr>
          <a:xfrm flipV="1">
            <a:off x="1673678" y="4466397"/>
            <a:ext cx="1068183" cy="222743"/>
          </a:xfrm>
          <a:prstGeom prst="line">
            <a:avLst/>
          </a:prstGeom>
        </p:spPr>
        <p:style>
          <a:lnRef idx="1">
            <a:schemeClr val="accent1"/>
          </a:lnRef>
          <a:fillRef idx="0">
            <a:schemeClr val="accent1"/>
          </a:fillRef>
          <a:effectRef idx="0">
            <a:schemeClr val="accent1"/>
          </a:effectRef>
          <a:fontRef idx="minor">
            <a:schemeClr val="tx1"/>
          </a:fontRef>
        </p:style>
      </p:cxnSp>
      <p:sp>
        <p:nvSpPr>
          <p:cNvPr id="10" name="Ellipszis 9"/>
          <p:cNvSpPr/>
          <p:nvPr/>
        </p:nvSpPr>
        <p:spPr>
          <a:xfrm>
            <a:off x="2699792" y="4405481"/>
            <a:ext cx="126014" cy="12601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37" name="Szövegdoboz 36"/>
          <p:cNvSpPr txBox="1"/>
          <p:nvPr/>
        </p:nvSpPr>
        <p:spPr>
          <a:xfrm>
            <a:off x="2286825" y="2982528"/>
            <a:ext cx="367408" cy="523220"/>
          </a:xfrm>
          <a:prstGeom prst="rect">
            <a:avLst/>
          </a:prstGeom>
          <a:noFill/>
        </p:spPr>
        <p:txBody>
          <a:bodyPr wrap="none" rtlCol="0">
            <a:spAutoFit/>
          </a:bodyPr>
          <a:lstStyle/>
          <a:p>
            <a:r>
              <a:rPr lang="en-US" sz="2800" dirty="0" smtClean="0"/>
              <a:t>1</a:t>
            </a:r>
            <a:endParaRPr lang="en-US" sz="2800" dirty="0"/>
          </a:p>
        </p:txBody>
      </p:sp>
      <p:sp>
        <p:nvSpPr>
          <p:cNvPr id="38" name="Szövegdoboz 37"/>
          <p:cNvSpPr txBox="1"/>
          <p:nvPr/>
        </p:nvSpPr>
        <p:spPr>
          <a:xfrm>
            <a:off x="1297163" y="3784394"/>
            <a:ext cx="367408" cy="523220"/>
          </a:xfrm>
          <a:prstGeom prst="rect">
            <a:avLst/>
          </a:prstGeom>
          <a:noFill/>
        </p:spPr>
        <p:txBody>
          <a:bodyPr wrap="none" rtlCol="0">
            <a:spAutoFit/>
          </a:bodyPr>
          <a:lstStyle/>
          <a:p>
            <a:r>
              <a:rPr lang="en-US" sz="2800" dirty="0" smtClean="0"/>
              <a:t>1</a:t>
            </a:r>
            <a:endParaRPr lang="en-US" sz="2800" dirty="0"/>
          </a:p>
        </p:txBody>
      </p:sp>
      <p:sp>
        <p:nvSpPr>
          <p:cNvPr id="40" name="Szabadkézi sokszög 39"/>
          <p:cNvSpPr/>
          <p:nvPr/>
        </p:nvSpPr>
        <p:spPr>
          <a:xfrm>
            <a:off x="2705100" y="3419475"/>
            <a:ext cx="200025" cy="285750"/>
          </a:xfrm>
          <a:custGeom>
            <a:avLst/>
            <a:gdLst>
              <a:gd name="connsiteX0" fmla="*/ 200025 w 200025"/>
              <a:gd name="connsiteY0" fmla="*/ 285750 h 285750"/>
              <a:gd name="connsiteX1" fmla="*/ 0 w 200025"/>
              <a:gd name="connsiteY1" fmla="*/ 266700 h 285750"/>
              <a:gd name="connsiteX2" fmla="*/ 38100 w 200025"/>
              <a:gd name="connsiteY2" fmla="*/ 0 h 285750"/>
            </a:gdLst>
            <a:ahLst/>
            <a:cxnLst>
              <a:cxn ang="0">
                <a:pos x="connsiteX0" y="connsiteY0"/>
              </a:cxn>
              <a:cxn ang="0">
                <a:pos x="connsiteX1" y="connsiteY1"/>
              </a:cxn>
              <a:cxn ang="0">
                <a:pos x="connsiteX2" y="connsiteY2"/>
              </a:cxn>
            </a:cxnLst>
            <a:rect l="l" t="t" r="r" b="b"/>
            <a:pathLst>
              <a:path w="200025" h="285750">
                <a:moveTo>
                  <a:pt x="200025" y="285750"/>
                </a:moveTo>
                <a:lnTo>
                  <a:pt x="0" y="266700"/>
                </a:lnTo>
                <a:lnTo>
                  <a:pt x="3810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zabadkézi sokszög 40"/>
          <p:cNvSpPr/>
          <p:nvPr/>
        </p:nvSpPr>
        <p:spPr>
          <a:xfrm>
            <a:off x="1657350" y="4448175"/>
            <a:ext cx="238125" cy="190500"/>
          </a:xfrm>
          <a:custGeom>
            <a:avLst/>
            <a:gdLst>
              <a:gd name="connsiteX0" fmla="*/ 0 w 238125"/>
              <a:gd name="connsiteY0" fmla="*/ 47625 h 190500"/>
              <a:gd name="connsiteX1" fmla="*/ 200025 w 238125"/>
              <a:gd name="connsiteY1" fmla="*/ 0 h 190500"/>
              <a:gd name="connsiteX2" fmla="*/ 238125 w 238125"/>
              <a:gd name="connsiteY2" fmla="*/ 190500 h 190500"/>
            </a:gdLst>
            <a:ahLst/>
            <a:cxnLst>
              <a:cxn ang="0">
                <a:pos x="connsiteX0" y="connsiteY0"/>
              </a:cxn>
              <a:cxn ang="0">
                <a:pos x="connsiteX1" y="connsiteY1"/>
              </a:cxn>
              <a:cxn ang="0">
                <a:pos x="connsiteX2" y="connsiteY2"/>
              </a:cxn>
            </a:cxnLst>
            <a:rect l="l" t="t" r="r" b="b"/>
            <a:pathLst>
              <a:path w="238125" h="190500">
                <a:moveTo>
                  <a:pt x="0" y="47625"/>
                </a:moveTo>
                <a:lnTo>
                  <a:pt x="200025" y="0"/>
                </a:lnTo>
                <a:lnTo>
                  <a:pt x="238125" y="1905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zövegdoboz 22"/>
          <p:cNvSpPr txBox="1"/>
          <p:nvPr/>
        </p:nvSpPr>
        <p:spPr>
          <a:xfrm>
            <a:off x="683568" y="2098500"/>
            <a:ext cx="1718291" cy="523220"/>
          </a:xfrm>
          <a:prstGeom prst="rect">
            <a:avLst/>
          </a:prstGeom>
          <a:noFill/>
        </p:spPr>
        <p:txBody>
          <a:bodyPr wrap="none" rtlCol="0">
            <a:spAutoFit/>
          </a:bodyPr>
          <a:lstStyle/>
          <a:p>
            <a:r>
              <a:rPr lang="en-US" sz="2800" dirty="0" smtClean="0"/>
              <a:t>Base circle</a:t>
            </a:r>
            <a:endParaRPr lang="en-US" sz="2800" dirty="0"/>
          </a:p>
        </p:txBody>
      </p:sp>
    </p:spTree>
    <p:extLst>
      <p:ext uri="{BB962C8B-B14F-4D97-AF65-F5344CB8AC3E}">
        <p14:creationId xmlns:p14="http://schemas.microsoft.com/office/powerpoint/2010/main" val="86407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solidFill>
                  <a:srgbClr val="FF0000"/>
                </a:solidFill>
              </a:rPr>
              <a:t>Line segment</a:t>
            </a:r>
            <a:endParaRPr lang="en-US" dirty="0">
              <a:solidFill>
                <a:srgbClr val="FF0000"/>
              </a:solidFill>
            </a:endParaRPr>
          </a:p>
        </p:txBody>
      </p:sp>
      <p:sp>
        <p:nvSpPr>
          <p:cNvPr id="3" name="Tartalom helye 2"/>
          <p:cNvSpPr>
            <a:spLocks noGrp="1"/>
          </p:cNvSpPr>
          <p:nvPr>
            <p:ph idx="1"/>
          </p:nvPr>
        </p:nvSpPr>
        <p:spPr/>
        <p:txBody>
          <a:bodyPr>
            <a:normAutofit/>
          </a:bodyPr>
          <a:lstStyle/>
          <a:p>
            <a:r>
              <a:rPr lang="en-US" dirty="0" smtClean="0"/>
              <a:t>The polar angle of the two endpoints can be obtained with the atan2 function. We need that difference which is not greater than 180 degrees</a:t>
            </a:r>
            <a:r>
              <a:rPr lang="hu-HU" dirty="0" smtClean="0"/>
              <a:t>. </a:t>
            </a:r>
            <a:endParaRPr lang="en-US" dirty="0" smtClean="0"/>
          </a:p>
          <a:p>
            <a:r>
              <a:rPr lang="en-US" dirty="0" smtClean="0"/>
              <a:t>The circular arc can be </a:t>
            </a:r>
            <a:r>
              <a:rPr lang="en-US" dirty="0" err="1" smtClean="0"/>
              <a:t>vectorized</a:t>
            </a:r>
            <a:r>
              <a:rPr lang="en-US" dirty="0" smtClean="0"/>
              <a:t> by making small steps in the polar angle, evaluation the circle equation, and connecting the subsequent points with a line strip</a:t>
            </a:r>
            <a:r>
              <a:rPr lang="hu-HU" dirty="0" smtClean="0"/>
              <a:t>.</a:t>
            </a:r>
            <a:endParaRPr lang="hu-HU" dirty="0" smtClean="0"/>
          </a:p>
        </p:txBody>
      </p:sp>
    </p:spTree>
    <p:extLst>
      <p:ext uri="{BB962C8B-B14F-4D97-AF65-F5344CB8AC3E}">
        <p14:creationId xmlns:p14="http://schemas.microsoft.com/office/powerpoint/2010/main" val="1024766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dirty="0" smtClean="0">
                <a:solidFill>
                  <a:srgbClr val="FF0000"/>
                </a:solidFill>
              </a:rPr>
              <a:t>Sirius triangle</a:t>
            </a:r>
            <a:endParaRPr lang="en-US" dirty="0">
              <a:solidFill>
                <a:srgbClr val="FF0000"/>
              </a:solidFill>
            </a:endParaRPr>
          </a:p>
        </p:txBody>
      </p:sp>
      <p:sp>
        <p:nvSpPr>
          <p:cNvPr id="3" name="Tartalom helye 2"/>
          <p:cNvSpPr>
            <a:spLocks noGrp="1"/>
          </p:cNvSpPr>
          <p:nvPr>
            <p:ph idx="1"/>
          </p:nvPr>
        </p:nvSpPr>
        <p:spPr>
          <a:xfrm>
            <a:off x="107504" y="1662360"/>
            <a:ext cx="4176464" cy="4525963"/>
          </a:xfrm>
        </p:spPr>
        <p:txBody>
          <a:bodyPr>
            <a:normAutofit lnSpcReduction="10000"/>
          </a:bodyPr>
          <a:lstStyle/>
          <a:p>
            <a:r>
              <a:rPr lang="en-US" dirty="0" smtClean="0"/>
              <a:t>= </a:t>
            </a:r>
            <a:r>
              <a:rPr lang="en-US" dirty="0" smtClean="0"/>
              <a:t>Euclidean regions of circular arc boundaries</a:t>
            </a:r>
            <a:endParaRPr lang="en-US" dirty="0" smtClean="0"/>
          </a:p>
          <a:p>
            <a:r>
              <a:rPr lang="hu-HU" dirty="0" smtClean="0">
                <a:sym typeface="Symbol"/>
              </a:rPr>
              <a:t> </a:t>
            </a:r>
            <a:r>
              <a:rPr lang="en-US" dirty="0" smtClean="0">
                <a:sym typeface="Symbol"/>
              </a:rPr>
              <a:t>concave</a:t>
            </a:r>
            <a:r>
              <a:rPr lang="hu-HU" dirty="0" smtClean="0">
                <a:sym typeface="Symbol"/>
              </a:rPr>
              <a:t> </a:t>
            </a:r>
            <a:r>
              <a:rPr lang="hu-HU" dirty="0" err="1" smtClean="0">
                <a:sym typeface="Symbol"/>
              </a:rPr>
              <a:t>pol</a:t>
            </a:r>
            <a:r>
              <a:rPr lang="en-US" dirty="0">
                <a:sym typeface="Symbol"/>
              </a:rPr>
              <a:t>y</a:t>
            </a:r>
            <a:r>
              <a:rPr lang="hu-HU" dirty="0" smtClean="0">
                <a:sym typeface="Symbol"/>
              </a:rPr>
              <a:t>gon </a:t>
            </a:r>
            <a:endParaRPr lang="en-US" dirty="0" smtClean="0">
              <a:sym typeface="Symbol"/>
            </a:endParaRPr>
          </a:p>
          <a:p>
            <a:r>
              <a:rPr lang="en-US" dirty="0" smtClean="0">
                <a:sym typeface="Symbol"/>
              </a:rPr>
              <a:t>= </a:t>
            </a:r>
            <a:r>
              <a:rPr lang="en-US" dirty="0" smtClean="0">
                <a:sym typeface="Symbol"/>
              </a:rPr>
              <a:t>triangle lines </a:t>
            </a:r>
            <a:r>
              <a:rPr lang="hu-HU" dirty="0" smtClean="0">
                <a:sym typeface="Symbol"/>
              </a:rPr>
              <a:t>(</a:t>
            </a:r>
            <a:r>
              <a:rPr lang="en-US" dirty="0" smtClean="0">
                <a:sym typeface="Symbol"/>
              </a:rPr>
              <a:t>e.g. ear clipping</a:t>
            </a:r>
            <a:r>
              <a:rPr lang="hu-HU" dirty="0" smtClean="0">
                <a:sym typeface="Symbol"/>
              </a:rPr>
              <a:t>)</a:t>
            </a:r>
            <a:r>
              <a:rPr lang="en-US" dirty="0" smtClean="0">
                <a:sym typeface="Symbol"/>
              </a:rPr>
              <a:t>, GL_TRIANGLES</a:t>
            </a:r>
          </a:p>
          <a:p>
            <a:r>
              <a:rPr lang="en-US" dirty="0" smtClean="0">
                <a:sym typeface="Symbol"/>
              </a:rPr>
              <a:t>+ </a:t>
            </a:r>
            <a:r>
              <a:rPr lang="en-US" dirty="0" smtClean="0">
                <a:sym typeface="Symbol"/>
              </a:rPr>
              <a:t>edge drawing</a:t>
            </a:r>
            <a:r>
              <a:rPr lang="hu-HU" dirty="0" smtClean="0">
                <a:sym typeface="Symbol"/>
              </a:rPr>
              <a:t>: </a:t>
            </a:r>
            <a:r>
              <a:rPr lang="hu-HU" dirty="0" smtClean="0">
                <a:sym typeface="Symbol"/>
              </a:rPr>
              <a:t>GL_LINE_LOOP</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1556792"/>
            <a:ext cx="4743450" cy="473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309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solidFill>
                  <a:srgbClr val="FF0000"/>
                </a:solidFill>
              </a:rPr>
              <a:t>Length computation</a:t>
            </a:r>
            <a:endParaRPr lang="en-US" dirty="0">
              <a:solidFill>
                <a:srgbClr val="FF0000"/>
              </a:solidFill>
            </a:endParaRPr>
          </a:p>
        </p:txBody>
      </p:sp>
      <p:sp>
        <p:nvSpPr>
          <p:cNvPr id="3" name="Tartalom helye 2"/>
          <p:cNvSpPr>
            <a:spLocks noGrp="1"/>
          </p:cNvSpPr>
          <p:nvPr>
            <p:ph idx="1"/>
          </p:nvPr>
        </p:nvSpPr>
        <p:spPr/>
        <p:txBody>
          <a:bodyPr/>
          <a:lstStyle/>
          <a:p>
            <a:r>
              <a:rPr lang="en-US" dirty="0" smtClean="0"/>
              <a:t>After vectorization, the Sirius length of the small line segments need to be calculated and added</a:t>
            </a:r>
            <a:r>
              <a:rPr lang="hu-HU" dirty="0" smtClean="0"/>
              <a:t>. </a:t>
            </a:r>
            <a:endParaRPr lang="hu-HU" dirty="0" smtClean="0"/>
          </a:p>
          <a:p>
            <a:r>
              <a:rPr lang="en-US" dirty="0" smtClean="0"/>
              <a:t>The Sirius length of a small line segment of endpoints</a:t>
            </a:r>
            <a:r>
              <a:rPr lang="hu-HU" dirty="0" smtClean="0"/>
              <a:t> </a:t>
            </a:r>
            <a:r>
              <a:rPr lang="hu-HU" dirty="0" smtClean="0"/>
              <a:t>(x,y) </a:t>
            </a:r>
            <a:r>
              <a:rPr lang="en-US" dirty="0" smtClean="0"/>
              <a:t>and</a:t>
            </a:r>
            <a:r>
              <a:rPr lang="hu-HU" dirty="0" smtClean="0"/>
              <a:t> </a:t>
            </a:r>
            <a:r>
              <a:rPr lang="en-US" dirty="0" smtClean="0"/>
              <a:t>(</a:t>
            </a:r>
            <a:r>
              <a:rPr lang="en-US" dirty="0" err="1" smtClean="0"/>
              <a:t>x+dx</a:t>
            </a:r>
            <a:r>
              <a:rPr lang="en-US" dirty="0" smtClean="0"/>
              <a:t>, </a:t>
            </a:r>
            <a:r>
              <a:rPr lang="en-US" dirty="0" err="1" smtClean="0"/>
              <a:t>y+dy</a:t>
            </a:r>
            <a:r>
              <a:rPr lang="en-US" dirty="0" smtClean="0"/>
              <a:t>) </a:t>
            </a:r>
            <a:r>
              <a:rPr lang="hu-HU" dirty="0" smtClean="0"/>
              <a:t>: </a:t>
            </a:r>
            <a:endParaRPr lang="en-US" dirty="0" smtClean="0"/>
          </a:p>
          <a:p>
            <a:pPr marL="457200" lvl="1" indent="0">
              <a:buNone/>
            </a:pPr>
            <a:r>
              <a:rPr lang="en-US" dirty="0" smtClean="0"/>
              <a:t>	</a:t>
            </a:r>
            <a:r>
              <a:rPr lang="en-US" sz="3200" dirty="0" smtClean="0"/>
              <a:t>ds = </a:t>
            </a:r>
            <a:r>
              <a:rPr lang="en-US" sz="3200" dirty="0" err="1" smtClean="0"/>
              <a:t>sqrt</a:t>
            </a:r>
            <a:r>
              <a:rPr lang="en-US" sz="3200" dirty="0" smtClean="0"/>
              <a:t>(</a:t>
            </a:r>
            <a:r>
              <a:rPr lang="hu-HU" sz="3200" dirty="0" err="1" smtClean="0"/>
              <a:t>dx</a:t>
            </a:r>
            <a:r>
              <a:rPr lang="en-US" sz="3200" dirty="0" smtClean="0"/>
              <a:t>*dx+</a:t>
            </a:r>
            <a:r>
              <a:rPr lang="hu-HU" sz="3200" dirty="0" err="1" smtClean="0"/>
              <a:t>dy</a:t>
            </a:r>
            <a:r>
              <a:rPr lang="en-US" sz="3200" dirty="0" smtClean="0"/>
              <a:t>*</a:t>
            </a:r>
            <a:r>
              <a:rPr lang="en-US" sz="3200" dirty="0" err="1" smtClean="0"/>
              <a:t>dy</a:t>
            </a:r>
            <a:r>
              <a:rPr lang="hu-HU" sz="3200" dirty="0" smtClean="0"/>
              <a:t>)/(1</a:t>
            </a:r>
            <a:r>
              <a:rPr lang="en-US" sz="3200" dirty="0" smtClean="0"/>
              <a:t>–x*x–y*y)</a:t>
            </a:r>
            <a:endParaRPr lang="en-US" sz="3200" dirty="0"/>
          </a:p>
        </p:txBody>
      </p:sp>
    </p:spTree>
    <p:extLst>
      <p:ext uri="{BB962C8B-B14F-4D97-AF65-F5344CB8AC3E}">
        <p14:creationId xmlns:p14="http://schemas.microsoft.com/office/powerpoint/2010/main" val="2009065715"/>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456</Words>
  <Application>Microsoft Office PowerPoint</Application>
  <PresentationFormat>Diavetítés a képernyőre (4:3 oldalarány)</PresentationFormat>
  <Paragraphs>37</Paragraphs>
  <Slides>6</Slides>
  <Notes>1</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6</vt:i4>
      </vt:variant>
    </vt:vector>
  </HeadingPairs>
  <TitlesOfParts>
    <vt:vector size="10" baseType="lpstr">
      <vt:lpstr>Arial</vt:lpstr>
      <vt:lpstr>Calibri</vt:lpstr>
      <vt:lpstr>Symbol</vt:lpstr>
      <vt:lpstr>Office-téma</vt:lpstr>
      <vt:lpstr>Sirius triangle drawing</vt:lpstr>
      <vt:lpstr>Specification</vt:lpstr>
      <vt:lpstr>Sirius line defined by points p1, p2 is a circle of center c and radius r</vt:lpstr>
      <vt:lpstr>Line segment</vt:lpstr>
      <vt:lpstr>Sirius triangle</vt:lpstr>
      <vt:lpstr>Length computation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Szíriusz háromszög rajzoló</dc:title>
  <dc:creator>szirmay</dc:creator>
  <cp:lastModifiedBy>Szirmay-Kalos László</cp:lastModifiedBy>
  <cp:revision>17</cp:revision>
  <dcterms:created xsi:type="dcterms:W3CDTF">2020-03-13T08:39:07Z</dcterms:created>
  <dcterms:modified xsi:type="dcterms:W3CDTF">2020-03-16T10:38:15Z</dcterms:modified>
</cp:coreProperties>
</file>