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34"/>
  </p:notesMasterIdLst>
  <p:handoutMasterIdLst>
    <p:handoutMasterId r:id="rId35"/>
  </p:handoutMasterIdLst>
  <p:sldIdLst>
    <p:sldId id="256" r:id="rId2"/>
    <p:sldId id="402" r:id="rId3"/>
    <p:sldId id="414" r:id="rId4"/>
    <p:sldId id="399" r:id="rId5"/>
    <p:sldId id="400" r:id="rId6"/>
    <p:sldId id="401" r:id="rId7"/>
    <p:sldId id="412" r:id="rId8"/>
    <p:sldId id="273" r:id="rId9"/>
    <p:sldId id="292" r:id="rId10"/>
    <p:sldId id="390" r:id="rId11"/>
    <p:sldId id="274" r:id="rId12"/>
    <p:sldId id="389" r:id="rId13"/>
    <p:sldId id="294" r:id="rId14"/>
    <p:sldId id="374" r:id="rId15"/>
    <p:sldId id="415" r:id="rId16"/>
    <p:sldId id="275" r:id="rId17"/>
    <p:sldId id="384" r:id="rId18"/>
    <p:sldId id="391" r:id="rId19"/>
    <p:sldId id="417" r:id="rId20"/>
    <p:sldId id="300" r:id="rId21"/>
    <p:sldId id="418" r:id="rId22"/>
    <p:sldId id="403" r:id="rId23"/>
    <p:sldId id="419" r:id="rId24"/>
    <p:sldId id="404" r:id="rId25"/>
    <p:sldId id="395" r:id="rId26"/>
    <p:sldId id="396" r:id="rId27"/>
    <p:sldId id="406" r:id="rId28"/>
    <p:sldId id="407" r:id="rId29"/>
    <p:sldId id="409" r:id="rId30"/>
    <p:sldId id="410" r:id="rId31"/>
    <p:sldId id="411" r:id="rId32"/>
    <p:sldId id="357" r:id="rId33"/>
  </p:sldIdLst>
  <p:sldSz cx="9144000" cy="5143500" type="screen16x9"/>
  <p:notesSz cx="6648450" cy="9782175"/>
  <p:kinsoku lang="ja-JP" invalStChars="、。，．・：；？！゛゜ヽヾゝゞ々ー’”）〕］｝〉》」』】°‰′″℃￠％ぁぃぅぇぉっゃゅょゎァィゥェォッャュョヮヵヶ!%),.:;?]}｡｣､･ｧｨｩｪｫｬｭｮｯｰﾞﾟ" invalEndChars="‘“（〔［｛〈《「『【￥＄$([\{｢￡"/>
  <p:defaultTextStyle>
    <a:defPPr>
      <a:defRPr lang="hu-HU"/>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0093"/>
    <a:srgbClr val="669900"/>
    <a:srgbClr val="B2B2B2"/>
    <a:srgbClr val="777777"/>
    <a:srgbClr val="CCFF33"/>
    <a:srgbClr val="CC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87719" autoAdjust="0"/>
  </p:normalViewPr>
  <p:slideViewPr>
    <p:cSldViewPr>
      <p:cViewPr>
        <p:scale>
          <a:sx n="80" d="100"/>
          <a:sy n="80" d="100"/>
        </p:scale>
        <p:origin x="-197" y="-365"/>
      </p:cViewPr>
      <p:guideLst>
        <p:guide orient="horz" pos="1620"/>
        <p:guide pos="2880"/>
      </p:guideLst>
    </p:cSldViewPr>
  </p:slideViewPr>
  <p:notesTextViewPr>
    <p:cViewPr>
      <p:scale>
        <a:sx n="100" d="100"/>
        <a:sy n="100" d="100"/>
      </p:scale>
      <p:origin x="0" y="0"/>
    </p:cViewPr>
  </p:notesTextViewPr>
  <p:notesViewPr>
    <p:cSldViewPr>
      <p:cViewPr>
        <p:scale>
          <a:sx n="100" d="100"/>
          <a:sy n="100" d="100"/>
        </p:scale>
        <p:origin x="-3534" y="-78"/>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97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idx="2"/>
          </p:nvPr>
        </p:nvSpPr>
        <p:spPr bwMode="auto">
          <a:xfrm>
            <a:off x="74613" y="739775"/>
            <a:ext cx="6499225"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664753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6200" y="739775"/>
            <a:ext cx="6497638" cy="3656013"/>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75343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74613" y="739775"/>
            <a:ext cx="6499225" cy="3656013"/>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mtClean="0"/>
              <a:t>Let us take an example</a:t>
            </a:r>
            <a:r>
              <a:rPr lang="hu-HU" altLang="hu-HU" smtClean="0"/>
              <a:t> where</a:t>
            </a:r>
            <a:r>
              <a:rPr lang="en-US" altLang="hu-HU" smtClean="0"/>
              <a:t> there are four control points and we expect the curve to interpolate them for t=0, 0.33, 0.67, and 1, respectively. The basis functions are depicted in the Figure. When t=0, the weight of the green point is 1, and the weight of all other points is zero. The curve is then in the green point. When t increases, the weight of the red point gets larger and at t=0.33 only the red point has non-zero weight…</a:t>
            </a:r>
          </a:p>
          <a:p>
            <a:r>
              <a:rPr lang="en-US" altLang="hu-HU" smtClean="0"/>
              <a:t>The basis functions </a:t>
            </a:r>
            <a:r>
              <a:rPr lang="en-US" altLang="hu-HU" b="1" smtClean="0"/>
              <a:t>oscillate</a:t>
            </a:r>
            <a:r>
              <a:rPr lang="en-US" altLang="hu-HU" smtClean="0"/>
              <a:t> between positive and negative values, thus a control point periodically attracts or repels the curve. This is bad since the curve will tend to oscillate. </a:t>
            </a:r>
          </a:p>
          <a:p>
            <a:r>
              <a:rPr lang="en-US" altLang="hu-HU" smtClean="0"/>
              <a:t>The other disadvantage of Lagrange interpolation is that it cannot provide </a:t>
            </a:r>
            <a:r>
              <a:rPr lang="en-US" altLang="hu-HU" b="1" smtClean="0"/>
              <a:t>local control</a:t>
            </a:r>
            <a:r>
              <a:rPr lang="en-US" altLang="hu-HU" smtClean="0"/>
              <a:t>. Local control would mean that the modification of a control point modifies only a smaller part of the curve. However, as all basis functions are non-zero in the whole domain, the complete curve will change.</a:t>
            </a:r>
            <a:endParaRPr lang="hu-HU" alt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kép helye 1"/>
          <p:cNvSpPr>
            <a:spLocks noGrp="1" noRot="1" noChangeAspect="1" noTextEdit="1"/>
          </p:cNvSpPr>
          <p:nvPr>
            <p:ph type="sldImg"/>
          </p:nvPr>
        </p:nvSpPr>
        <p:spPr>
          <a:xfrm>
            <a:off x="74613" y="739775"/>
            <a:ext cx="6499225" cy="3656013"/>
          </a:xfrm>
          <a:ln/>
        </p:spPr>
      </p:sp>
      <p:sp>
        <p:nvSpPr>
          <p:cNvPr id="51203"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err="1" smtClean="0"/>
              <a:t>Hermite</a:t>
            </a:r>
            <a:r>
              <a:rPr lang="en-US" altLang="hu-HU" dirty="0" smtClean="0"/>
              <a:t> (H</a:t>
            </a:r>
            <a:r>
              <a:rPr lang="hu-HU" altLang="hu-HU" dirty="0" smtClean="0"/>
              <a:t> </a:t>
            </a:r>
            <a:r>
              <a:rPr lang="hu-HU" altLang="hu-HU" dirty="0" err="1" smtClean="0"/>
              <a:t>at</a:t>
            </a:r>
            <a:r>
              <a:rPr lang="hu-HU" altLang="hu-HU" dirty="0" smtClean="0"/>
              <a:t> </a:t>
            </a:r>
            <a:r>
              <a:rPr lang="hu-HU" altLang="hu-HU" dirty="0" err="1" smtClean="0"/>
              <a:t>the</a:t>
            </a:r>
            <a:r>
              <a:rPr lang="hu-HU" altLang="hu-HU" dirty="0" smtClean="0"/>
              <a:t> </a:t>
            </a:r>
            <a:r>
              <a:rPr lang="hu-HU" altLang="hu-HU" dirty="0" err="1" smtClean="0"/>
              <a:t>beginning</a:t>
            </a:r>
            <a:r>
              <a:rPr lang="hu-HU" altLang="hu-HU" dirty="0" smtClean="0"/>
              <a:t> and e </a:t>
            </a:r>
            <a:r>
              <a:rPr lang="hu-HU" altLang="hu-HU" dirty="0" err="1" smtClean="0"/>
              <a:t>at</a:t>
            </a:r>
            <a:r>
              <a:rPr lang="hu-HU" altLang="hu-HU" dirty="0" smtClean="0"/>
              <a:t> </a:t>
            </a:r>
            <a:r>
              <a:rPr lang="hu-HU" altLang="hu-HU" dirty="0" err="1" smtClean="0"/>
              <a:t>the</a:t>
            </a:r>
            <a:r>
              <a:rPr lang="hu-HU" altLang="hu-HU" dirty="0" smtClean="0"/>
              <a:t> end</a:t>
            </a:r>
            <a:r>
              <a:rPr lang="en-US" altLang="hu-HU" dirty="0" smtClean="0"/>
              <a:t> </a:t>
            </a:r>
            <a:r>
              <a:rPr lang="hu-HU" altLang="hu-HU" dirty="0" err="1" smtClean="0"/>
              <a:t>are</a:t>
            </a:r>
            <a:r>
              <a:rPr lang="en-US" altLang="hu-HU" dirty="0" smtClean="0"/>
              <a:t> silent because he was a Frenchman) interpolation is a generalization of Lagrange interpolation, where not only the points to be interpolated are given but also the derivatives. Here we discuss only the practically relevant special case, when the curve is defined by two control points and the first derivatives at these control points. We have four constraints, so the polynomial that is unambiguously determined by these constraints if a cubic (of four </a:t>
            </a:r>
            <a:r>
              <a:rPr lang="en-US" altLang="hu-HU" dirty="0" err="1" smtClean="0"/>
              <a:t>polynomical</a:t>
            </a:r>
            <a:r>
              <a:rPr lang="en-US" altLang="hu-HU" dirty="0" smtClean="0"/>
              <a:t> coefficients). </a:t>
            </a:r>
          </a:p>
          <a:p>
            <a:endParaRPr lang="en-US" altLang="hu-HU" dirty="0" smtClean="0"/>
          </a:p>
          <a:p>
            <a:r>
              <a:rPr lang="en-US" altLang="hu-HU" dirty="0" smtClean="0"/>
              <a:t>The strategy is (always) similar to that of the Lagrange interpolation. We take the polynomial with yet unknown coefficients, substitute the constraints, and get a linear equation for the unknown coefficients. This linear equation is solved. </a:t>
            </a:r>
          </a:p>
          <a:p>
            <a:r>
              <a:rPr lang="hu-HU" altLang="hu-HU"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74613" y="739775"/>
            <a:ext cx="6499225" cy="3656013"/>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Lagrange (and </a:t>
            </a:r>
            <a:r>
              <a:rPr lang="en-US" altLang="hu-HU" dirty="0" err="1" smtClean="0"/>
              <a:t>Hermite</a:t>
            </a:r>
            <a:r>
              <a:rPr lang="en-US" altLang="hu-HU" dirty="0" smtClean="0"/>
              <a:t>) interpolation tends to oscillate. Let us find a better curve. We still use the center of mass analogy, i.e. the curve will be the composition of control points with weights placed at them. The weights are basis functions Bi(t) and we can ignore division with the total mass if the sum of weights is guaranteed to be equal to 1. </a:t>
            </a:r>
          </a:p>
          <a:p>
            <a:r>
              <a:rPr lang="en-US" altLang="hu-HU" dirty="0" smtClean="0"/>
              <a:t>We do not want the oscillation of the Lagrange curve, so we allow only non-negative weights. Composition with non-negative weights is a convex combination, thus all points of the curve, i.e. the complete curve will be in the convex hull of the control points.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So, the task is to find a basis function system where each basis function is non-negative in the allowed domain (in [0,1]) and their sum is everywhere 1.</a:t>
            </a:r>
          </a:p>
          <a:p>
            <a:r>
              <a:rPr lang="en-US" altLang="hu-HU" dirty="0" smtClean="0"/>
              <a:t>Such basis functions can be constructed by expressing 1 with the Newtonian binomial theorem. The terms are called Bernstein polynomials, which are indeed non-negative if t is in [0,1], and their creation guarantees that their sum is 1.</a:t>
            </a:r>
            <a:endParaRPr lang="hu-HU" altLang="hu-H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4613" y="739775"/>
            <a:ext cx="64992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If n = 3 (which is good for 4 control points), the basis functions are (1-t)^3, 3*(1-t)^2*t, 3*(1-t) *t^2, t^3. Note that the first basis function is 1 for t=0, while all others are zero, so the curve crosses the fi</a:t>
            </a:r>
            <a:r>
              <a:rPr lang="hu-HU" altLang="hu-HU" dirty="0" smtClean="0"/>
              <a:t>r</a:t>
            </a:r>
            <a:r>
              <a:rPr lang="en-US" altLang="hu-HU" dirty="0" err="1" smtClean="0"/>
              <a:t>st</a:t>
            </a:r>
            <a:r>
              <a:rPr lang="en-US" altLang="hu-HU" dirty="0" smtClean="0"/>
              <a:t> control points. Similarly, when t=1, the curve is at the last control point. However, other control points are not so lucky, they are usually not interpolated. This is an approximation curve.</a:t>
            </a:r>
            <a:endParaRPr lang="hu-HU" altLang="hu-HU" dirty="0" smtClean="0"/>
          </a:p>
          <a:p>
            <a:endParaRPr lang="hu-HU" altLang="hu-H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74613" y="739775"/>
            <a:ext cx="6499225" cy="3656013"/>
          </a:xfrm>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Let us define a separate curve segments between every two control points applying </a:t>
            </a:r>
            <a:r>
              <a:rPr lang="en-US" altLang="hu-HU" dirty="0" err="1" smtClean="0"/>
              <a:t>Hermite</a:t>
            </a:r>
            <a:r>
              <a:rPr lang="en-US" altLang="hu-HU" dirty="0" smtClean="0"/>
              <a:t> interpolation. </a:t>
            </a:r>
            <a:r>
              <a:rPr lang="en-US" altLang="hu-HU" dirty="0" err="1" smtClean="0"/>
              <a:t>Hermite</a:t>
            </a:r>
            <a:r>
              <a:rPr lang="en-US" altLang="hu-HU" dirty="0" smtClean="0"/>
              <a:t> interpolation needs the start and end points (which are available) and the derivatives at these two points (which should be found somehow).</a:t>
            </a:r>
          </a:p>
          <a:p>
            <a:endParaRPr lang="en-US" altLang="hu-HU" dirty="0" smtClean="0"/>
          </a:p>
          <a:p>
            <a:r>
              <a:rPr lang="en-US" altLang="hu-HU" dirty="0" smtClean="0"/>
              <a:t>If the speed is uniform and the motion is linear in segment </a:t>
            </a:r>
            <a:r>
              <a:rPr lang="en-US" altLang="hu-HU" dirty="0" err="1" smtClean="0"/>
              <a:t>i</a:t>
            </a:r>
            <a:r>
              <a:rPr lang="en-US" altLang="hu-HU" dirty="0" smtClean="0"/>
              <a:t>, then its constant speed equals to (r{</a:t>
            </a:r>
            <a:r>
              <a:rPr lang="en-US" altLang="hu-HU" dirty="0" err="1" smtClean="0"/>
              <a:t>i</a:t>
            </a:r>
            <a:r>
              <a:rPr lang="en-US" altLang="hu-HU" dirty="0" smtClean="0"/>
              <a:t>}-r{i-1})/(t{</a:t>
            </a:r>
            <a:r>
              <a:rPr lang="en-US" altLang="hu-HU" dirty="0" err="1" smtClean="0"/>
              <a:t>i</a:t>
            </a:r>
            <a:r>
              <a:rPr lang="en-US" altLang="hu-HU" dirty="0" smtClean="0"/>
              <a:t>}-t{i-1}).</a:t>
            </a:r>
          </a:p>
          <a:p>
            <a:r>
              <a:rPr lang="en-US" altLang="hu-HU" dirty="0" smtClean="0"/>
              <a:t>Similarly the constant speed in segment i+1 would be (r{i+1}-r{</a:t>
            </a:r>
            <a:r>
              <a:rPr lang="en-US" altLang="hu-HU" dirty="0" err="1" smtClean="0"/>
              <a:t>i</a:t>
            </a:r>
            <a:r>
              <a:rPr lang="en-US" altLang="hu-HU" dirty="0" smtClean="0"/>
              <a:t>})/(t{i+1}-t{</a:t>
            </a:r>
            <a:r>
              <a:rPr lang="en-US" altLang="hu-HU" dirty="0" err="1" smtClean="0"/>
              <a:t>i</a:t>
            </a:r>
            <a:r>
              <a:rPr lang="en-US" altLang="hu-HU" dirty="0" smtClean="0"/>
              <a:t>}). A good approximation is to set the velocity at the control point shared by the two segments to the average of these two velocities. This is the </a:t>
            </a:r>
            <a:r>
              <a:rPr lang="en-US" altLang="hu-HU" dirty="0" err="1" smtClean="0"/>
              <a:t>Catmull</a:t>
            </a:r>
            <a:r>
              <a:rPr lang="en-US" altLang="hu-HU" dirty="0" smtClean="0"/>
              <a:t>-Rom spline.</a:t>
            </a:r>
          </a:p>
          <a:p>
            <a:endParaRPr lang="en-US" altLang="hu-HU" dirty="0" smtClean="0"/>
          </a:p>
          <a:p>
            <a:r>
              <a:rPr lang="en-US" altLang="hu-HU" dirty="0" err="1" smtClean="0"/>
              <a:t>Kochanek</a:t>
            </a:r>
            <a:r>
              <a:rPr lang="en-US" altLang="hu-HU" dirty="0" smtClean="0"/>
              <a:t> and Bartels further generalized this spline and allowed an additional tension parameter that can scale up or down the average velocity. On the other hand, we can use a weighted average when the average of the two constant speeds is obtained.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normAutofit/>
          </a:bodyPr>
          <a:lstStyle/>
          <a:p>
            <a:r>
              <a:rPr lang="en-US" altLang="hu-HU" dirty="0" smtClean="0"/>
              <a:t>The </a:t>
            </a:r>
            <a:r>
              <a:rPr lang="en-US" altLang="hu-HU" dirty="0" err="1" smtClean="0"/>
              <a:t>Catmull</a:t>
            </a:r>
            <a:r>
              <a:rPr lang="en-US" altLang="hu-HU" dirty="0" smtClean="0"/>
              <a:t>-Rom </a:t>
            </a:r>
            <a:r>
              <a:rPr lang="en-US" altLang="hu-HU" dirty="0" err="1" smtClean="0"/>
              <a:t>spline</a:t>
            </a:r>
            <a:r>
              <a:rPr lang="en-US" altLang="hu-HU" dirty="0" smtClean="0"/>
              <a:t> can be found in PowerPoint and in many drawing packages. It is an interpolating </a:t>
            </a:r>
            <a:r>
              <a:rPr lang="en-US" altLang="hu-HU" dirty="0" err="1" smtClean="0"/>
              <a:t>spline</a:t>
            </a:r>
            <a:r>
              <a:rPr lang="en-US" altLang="hu-HU" dirty="0" smtClean="0"/>
              <a:t> with </a:t>
            </a:r>
            <a:r>
              <a:rPr lang="en-US" altLang="hu-HU" b="1" dirty="0" smtClean="0"/>
              <a:t>local control</a:t>
            </a:r>
            <a:r>
              <a:rPr lang="en-US" altLang="hu-HU" dirty="0" smtClean="0"/>
              <a:t>.</a:t>
            </a:r>
          </a:p>
          <a:p>
            <a:r>
              <a:rPr lang="en-US" altLang="hu-HU" dirty="0" smtClean="0"/>
              <a:t>When we move a control point, the average speeds of two linear uniform motions are modified. Thus, the averages of these linear motions  are changed at three control points, which can affect four curve segments at most.</a:t>
            </a:r>
          </a:p>
          <a:p>
            <a:endParaRPr lang="hu-H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76200" y="739775"/>
            <a:ext cx="6497638" cy="3656013"/>
          </a:xfrm>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hu-H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74613" y="739775"/>
            <a:ext cx="64992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Surfaces are two</a:t>
            </a:r>
            <a:r>
              <a:rPr lang="hu-HU" altLang="hu-HU" dirty="0" smtClean="0"/>
              <a:t>-</a:t>
            </a:r>
            <a:r>
              <a:rPr lang="en-US" altLang="hu-HU" dirty="0" smtClean="0"/>
              <a:t>dimensional subsets of the 3</a:t>
            </a:r>
            <a:r>
              <a:rPr lang="hu-HU" altLang="hu-HU" dirty="0" smtClean="0"/>
              <a:t>D</a:t>
            </a:r>
            <a:r>
              <a:rPr lang="en-US" altLang="hu-HU" dirty="0" smtClean="0"/>
              <a:t> space. Their definition is very similar to that of curves, but now the parametric equations have two free parameters (parametric equations of curves map a line segment onto the curve, parametric equations of surfaces map a square onto the surface).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4613" y="739775"/>
            <a:ext cx="6499225" cy="3656013"/>
          </a:xfrm>
          <a:ln/>
        </p:spPr>
      </p:sp>
      <p:sp>
        <p:nvSpPr>
          <p:cNvPr id="22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goal is the definition of points with numbers and primitives with equations or functions. </a:t>
            </a:r>
          </a:p>
          <a:p>
            <a:r>
              <a:rPr lang="en-US" altLang="en-US" dirty="0" smtClean="0"/>
              <a:t>The definition of points with numbers requires a </a:t>
            </a:r>
            <a:r>
              <a:rPr lang="en-US" altLang="en-US" b="1" dirty="0" smtClean="0"/>
              <a:t>coordinate system </a:t>
            </a:r>
            <a:r>
              <a:rPr lang="en-US" altLang="en-US" dirty="0" smtClean="0"/>
              <a:t>and then the </a:t>
            </a:r>
            <a:r>
              <a:rPr lang="en-US" altLang="en-US" b="1" dirty="0" smtClean="0"/>
              <a:t>measuring of the point with respect to this coordinate system</a:t>
            </a:r>
            <a:r>
              <a:rPr lang="en-US" altLang="en-US" dirty="0" smtClean="0"/>
              <a:t>. A </a:t>
            </a:r>
            <a:r>
              <a:rPr lang="en-US" altLang="en-US" b="1" dirty="0" smtClean="0"/>
              <a:t>Cartesian coordinate system</a:t>
            </a:r>
            <a:r>
              <a:rPr lang="en-US" altLang="en-US" dirty="0" smtClean="0"/>
              <a:t> contains two orthogonal lines or axes, and a unit on them, and we measure how far we should walk along them to arrive at the identified point. </a:t>
            </a:r>
          </a:p>
          <a:p>
            <a:r>
              <a:rPr lang="en-US" altLang="en-US" dirty="0" smtClean="0"/>
              <a:t>A 2D </a:t>
            </a:r>
            <a:r>
              <a:rPr lang="en-US" altLang="en-US" b="1" dirty="0" smtClean="0"/>
              <a:t>polar coordinate system </a:t>
            </a:r>
            <a:r>
              <a:rPr lang="en-US" altLang="en-US" dirty="0" smtClean="0"/>
              <a:t>is a half line, and a point is defined by an angle and a distance. The angle specifies the direction in which we should go from the origin and the distance is interpreted between the origin and the identified point. Note that while we require that all points can be expressed by coordinates, this is not necessarily unambiguous, i.e. in a polar system the origin can be defined with arbitrary angle and with distance zero. </a:t>
            </a:r>
          </a:p>
          <a:p>
            <a:r>
              <a:rPr lang="en-US" altLang="en-US" dirty="0" smtClean="0"/>
              <a:t>In computer graphics </a:t>
            </a:r>
            <a:r>
              <a:rPr lang="en-US" altLang="en-US" b="1" dirty="0" err="1" smtClean="0"/>
              <a:t>barycentric</a:t>
            </a:r>
            <a:r>
              <a:rPr lang="en-US" altLang="en-US" b="1" dirty="0" smtClean="0"/>
              <a:t> coordinate systems </a:t>
            </a:r>
            <a:r>
              <a:rPr lang="en-US" altLang="en-US" dirty="0" smtClean="0"/>
              <a:t>are also popular. Here, the coordinate system is a set of points (at least 3 in 2D) where we put weights. The resulting mechanical system has a center of mass somewhere, which are identified by the numbers of the weights.  </a:t>
            </a:r>
            <a:r>
              <a:rPr lang="en-US" altLang="en-US" dirty="0" err="1" smtClean="0"/>
              <a:t>Barycentric</a:t>
            </a:r>
            <a:r>
              <a:rPr lang="en-US" altLang="en-US" dirty="0" smtClean="0"/>
              <a:t> coordinates are often called </a:t>
            </a:r>
            <a:r>
              <a:rPr lang="en-US" altLang="en-US" b="1" dirty="0" smtClean="0"/>
              <a:t>homogeneous</a:t>
            </a:r>
            <a:r>
              <a:rPr lang="en-US" altLang="en-US" dirty="0" smtClean="0"/>
              <a:t>, due to the property that if we multiply all weights with the same non-zero scalar, then the center of mass is not affected.</a:t>
            </a:r>
          </a:p>
          <a:p>
            <a:r>
              <a:rPr lang="en-US" altLang="en-US" dirty="0" smtClean="0"/>
              <a:t>However, for such constructions we have already applied many non-trivial concepts like vectors, distance, angles. First, let us start from scratch and revisit these basic building blocks.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99913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74613" y="739775"/>
            <a:ext cx="6499225" cy="3656013"/>
          </a:xfrm>
          <a:ln/>
        </p:spPr>
      </p:sp>
      <p:sp>
        <p:nvSpPr>
          <p:cNvPr id="59395" name="Rectangle 3"/>
          <p:cNvSpPr>
            <a:spLocks noGrp="1" noChangeArrowheads="1"/>
          </p:cNvSpPr>
          <p:nvPr>
            <p:ph type="body" idx="1"/>
          </p:nvPr>
        </p:nvSpPr>
        <p:spPr>
          <a:xfrm>
            <a:off x="659929" y="4648200"/>
            <a:ext cx="532859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en-US" dirty="0" smtClean="0"/>
          </a:p>
        </p:txBody>
      </p:sp>
    </p:spTree>
    <p:extLst>
      <p:ext uri="{BB962C8B-B14F-4D97-AF65-F5344CB8AC3E}">
        <p14:creationId xmlns:p14="http://schemas.microsoft.com/office/powerpoint/2010/main" val="575069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138591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hu-HU"/>
          </a:p>
        </p:txBody>
      </p:sp>
    </p:spTree>
    <p:extLst>
      <p:ext uri="{BB962C8B-B14F-4D97-AF65-F5344CB8AC3E}">
        <p14:creationId xmlns:p14="http://schemas.microsoft.com/office/powerpoint/2010/main" val="1596639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74613" y="739775"/>
            <a:ext cx="6499225" cy="3656013"/>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To get the normal vector of a parametric surface, we exploit isoparametric lines. Suppose that we need the normal at point associated with parameters u*, v*. Let us keep u* fixed, but allow v to run over its domain. </a:t>
            </a:r>
            <a:r>
              <a:rPr lang="hu-HU" altLang="en-US" smtClean="0"/>
              <a:t>This r(u</a:t>
            </a:r>
            <a:r>
              <a:rPr lang="en-US" altLang="en-US" smtClean="0"/>
              <a:t>*,v) is a one-variate parametric function, which is a curve. As it always satisfies the surface equation, this curve is on the surface and when v=v*, this curve passes through the point of interest. We know that the derivative of a curve always tangent to the curve, so the derivative with respect to v at v* will be the tangent of a curve at this point, and consequently will be in the tangent plane.</a:t>
            </a:r>
          </a:p>
          <a:p>
            <a:r>
              <a:rPr lang="en-US" altLang="en-US" smtClean="0"/>
              <a:t>Similarly, the derivative with respect to u will always be in the tangent plane. The cross product results in a vector that is perpendicular to both operands, so it will be the normal of the tangent plane.</a:t>
            </a:r>
            <a:endParaRPr lang="hu-HU" altLang="en-US" smtClean="0"/>
          </a:p>
          <a:p>
            <a:endParaRPr lang="hu-HU" altLang="en-US" smtClean="0"/>
          </a:p>
        </p:txBody>
      </p:sp>
    </p:spTree>
    <p:extLst>
      <p:ext uri="{BB962C8B-B14F-4D97-AF65-F5344CB8AC3E}">
        <p14:creationId xmlns:p14="http://schemas.microsoft.com/office/powerpoint/2010/main" val="391324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476345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4242696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384523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66251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74613" y="739775"/>
            <a:ext cx="6499225" cy="3656013"/>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definition of curves traced back the problem to the specification of a few control points. We use the same approach here.</a:t>
            </a:r>
          </a:p>
          <a:p>
            <a:r>
              <a:rPr lang="en-US" altLang="hu-HU" dirty="0" smtClean="0"/>
              <a:t>First, we trace back the definition of surfaces to curves. Let us fix one of the free variables of the surface, which results in a one-variable parametric form, a curve. This curve is on the surface and is called </a:t>
            </a:r>
            <a:r>
              <a:rPr lang="en-US" altLang="hu-HU" b="1" dirty="0" err="1" smtClean="0"/>
              <a:t>isoparametric</a:t>
            </a:r>
            <a:r>
              <a:rPr lang="en-US" altLang="hu-HU" b="1" dirty="0" smtClean="0"/>
              <a:t> curve</a:t>
            </a:r>
            <a:r>
              <a:rPr lang="en-US" altLang="hu-HU" dirty="0" smtClean="0"/>
              <a:t>. A curve can be well defined by control points. Now let us fix the </a:t>
            </a:r>
            <a:r>
              <a:rPr lang="en-US" altLang="hu-HU" dirty="0" err="1" smtClean="0"/>
              <a:t>isoparametric</a:t>
            </a:r>
            <a:r>
              <a:rPr lang="en-US" altLang="hu-HU" dirty="0" smtClean="0"/>
              <a:t> value differently, which leads to another </a:t>
            </a:r>
            <a:r>
              <a:rPr lang="en-US" altLang="hu-HU" dirty="0" err="1" smtClean="0"/>
              <a:t>isoparametric</a:t>
            </a:r>
            <a:r>
              <a:rPr lang="en-US" altLang="hu-HU" dirty="0" smtClean="0"/>
              <a:t> curve that can be defined with different control points. As the </a:t>
            </a:r>
            <a:r>
              <a:rPr lang="en-US" altLang="hu-HU" dirty="0" err="1" smtClean="0"/>
              <a:t>isoparametric</a:t>
            </a:r>
            <a:r>
              <a:rPr lang="en-US" altLang="hu-HU" dirty="0" smtClean="0"/>
              <a:t> value changes, the control points of the corresponding </a:t>
            </a:r>
            <a:r>
              <a:rPr lang="en-US" altLang="hu-HU" dirty="0" err="1" smtClean="0"/>
              <a:t>isoparametric</a:t>
            </a:r>
            <a:r>
              <a:rPr lang="en-US" altLang="hu-HU" dirty="0" smtClean="0"/>
              <a:t> curve also change. These changes are also curves, so we can express the path of the control point by blending other control points.</a:t>
            </a:r>
          </a:p>
          <a:p>
            <a:r>
              <a:rPr lang="en-US" altLang="hu-HU" dirty="0" smtClean="0"/>
              <a:t>Substituting this into the equation of the </a:t>
            </a:r>
            <a:r>
              <a:rPr lang="en-US" altLang="hu-HU" dirty="0" err="1" smtClean="0"/>
              <a:t>isoparametric</a:t>
            </a:r>
            <a:r>
              <a:rPr lang="en-US" altLang="hu-HU" dirty="0" smtClean="0"/>
              <a:t> curve, we obtain the equation of the surface, which is a combination of control points forming a </a:t>
            </a:r>
            <a:r>
              <a:rPr lang="en-US" altLang="hu-HU" b="1" dirty="0" smtClean="0"/>
              <a:t>control cage </a:t>
            </a:r>
            <a:r>
              <a:rPr lang="en-US" altLang="hu-HU" dirty="0" smtClean="0"/>
              <a:t>or </a:t>
            </a:r>
            <a:r>
              <a:rPr lang="en-US" altLang="hu-HU" b="1" dirty="0" smtClean="0"/>
              <a:t>control polyhedron</a:t>
            </a:r>
            <a:r>
              <a:rPr lang="en-US" altLang="hu-HU" dirty="0" smtClean="0"/>
              <a:t>. The blending or weighting function of control point </a:t>
            </a:r>
            <a:r>
              <a:rPr lang="en-US" altLang="hu-HU" dirty="0" err="1" smtClean="0"/>
              <a:t>rij</a:t>
            </a:r>
            <a:r>
              <a:rPr lang="en-US" altLang="hu-HU" dirty="0" smtClean="0"/>
              <a:t> is the product of basis functions Bi parameterized with u, and B</a:t>
            </a:r>
            <a:r>
              <a:rPr lang="hu-HU" altLang="hu-HU" dirty="0" smtClean="0"/>
              <a:t>j</a:t>
            </a:r>
            <a:r>
              <a:rPr lang="en-US" altLang="hu-HU" dirty="0" smtClean="0"/>
              <a:t> parameterized with v.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a:xfrm>
            <a:off x="74613" y="739775"/>
            <a:ext cx="6499225" cy="3656013"/>
          </a:xfrm>
          <a:ln/>
        </p:spPr>
      </p:sp>
      <p:sp>
        <p:nvSpPr>
          <p:cNvPr id="2355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Defining a point as the center of mass of a system where masses placed at finite number of reference points is also called the </a:t>
            </a:r>
            <a:r>
              <a:rPr lang="en-US" altLang="en-US" b="1" dirty="0" smtClean="0"/>
              <a:t>combination of these points with </a:t>
            </a:r>
            <a:r>
              <a:rPr lang="en-US" altLang="en-US" b="1" dirty="0" err="1" smtClean="0"/>
              <a:t>barycentric</a:t>
            </a:r>
            <a:r>
              <a:rPr lang="en-US" altLang="en-US" b="1" dirty="0" smtClean="0"/>
              <a:t> coordinates </a:t>
            </a:r>
            <a:r>
              <a:rPr lang="en-US" altLang="en-US" dirty="0" smtClean="0"/>
              <a:t>equal to the weights. </a:t>
            </a:r>
          </a:p>
          <a:p>
            <a:r>
              <a:rPr lang="en-US" altLang="en-US" dirty="0" smtClean="0"/>
              <a:t>Note that we can d</a:t>
            </a:r>
            <a:r>
              <a:rPr lang="hu-HU" altLang="en-US" dirty="0" smtClean="0"/>
              <a:t>o</a:t>
            </a:r>
            <a:r>
              <a:rPr lang="en-US" altLang="en-US" dirty="0" smtClean="0"/>
              <a:t> this in real li</a:t>
            </a:r>
            <a:r>
              <a:rPr lang="hu-HU" altLang="en-US" dirty="0" smtClean="0"/>
              <a:t>f</a:t>
            </a:r>
            <a:r>
              <a:rPr lang="en-US" altLang="en-US" dirty="0" smtClean="0"/>
              <a:t>e without mathematics and coordinate systems</a:t>
            </a:r>
            <a:r>
              <a:rPr lang="hu-HU" altLang="en-US" dirty="0" smtClean="0"/>
              <a:t>, center </a:t>
            </a:r>
            <a:r>
              <a:rPr lang="hu-HU" altLang="en-US" dirty="0" err="1" smtClean="0"/>
              <a:t>mass</a:t>
            </a:r>
            <a:r>
              <a:rPr lang="hu-HU" altLang="en-US" dirty="0" smtClean="0"/>
              <a:t> </a:t>
            </a:r>
            <a:r>
              <a:rPr lang="hu-HU" altLang="en-US" dirty="0" err="1" smtClean="0"/>
              <a:t>exists</a:t>
            </a:r>
            <a:r>
              <a:rPr lang="hu-HU" altLang="en-US" dirty="0" smtClean="0"/>
              <a:t> and is </a:t>
            </a:r>
            <a:r>
              <a:rPr lang="hu-HU" altLang="en-US" dirty="0" err="1" smtClean="0"/>
              <a:t>real</a:t>
            </a:r>
            <a:r>
              <a:rPr lang="hu-HU" altLang="en-US" dirty="0" smtClean="0"/>
              <a:t> </a:t>
            </a:r>
            <a:r>
              <a:rPr lang="hu-HU" altLang="en-US" dirty="0" err="1" smtClean="0"/>
              <a:t>without</a:t>
            </a:r>
            <a:r>
              <a:rPr lang="hu-HU" altLang="en-US" dirty="0" smtClean="0"/>
              <a:t> </a:t>
            </a:r>
            <a:r>
              <a:rPr lang="hu-HU" altLang="en-US" dirty="0" err="1" smtClean="0"/>
              <a:t>mathematics</a:t>
            </a:r>
            <a:r>
              <a:rPr lang="hu-HU" altLang="en-US" dirty="0" smtClean="0"/>
              <a:t> and </a:t>
            </a:r>
            <a:r>
              <a:rPr lang="hu-HU" altLang="en-US" dirty="0" err="1" smtClean="0"/>
              <a:t>abstraction</a:t>
            </a:r>
            <a:r>
              <a:rPr lang="hu-HU" altLang="en-US" dirty="0" smtClean="0"/>
              <a:t>.</a:t>
            </a:r>
            <a:endParaRPr lang="en-US" altLang="en-US" dirty="0" smtClean="0"/>
          </a:p>
          <a:p>
            <a:r>
              <a:rPr lang="en-US" altLang="en-US" dirty="0" smtClean="0"/>
              <a:t>If all weights are non-negative, which has direct physical meaning, then we talk of </a:t>
            </a:r>
            <a:r>
              <a:rPr lang="en-US" altLang="en-US" b="1" dirty="0" smtClean="0"/>
              <a:t>convex combination </a:t>
            </a:r>
            <a:r>
              <a:rPr lang="en-US" altLang="en-US" dirty="0" smtClean="0"/>
              <a:t>since the points that can be defined in this way are in the convex hull of the reference points. By definition, the </a:t>
            </a:r>
            <a:r>
              <a:rPr lang="en-US" altLang="en-US" b="1" dirty="0" smtClean="0"/>
              <a:t>convex hull </a:t>
            </a:r>
            <a:r>
              <a:rPr lang="en-US" altLang="en-US" dirty="0" smtClean="0"/>
              <a:t>is the minimal set of points that is convex and includes the original reference points. For example, when presents are wrapped, the wrapping paper is on the convex hull of the presents.</a:t>
            </a:r>
          </a:p>
          <a:p>
            <a:r>
              <a:rPr lang="en-US" altLang="en-US" dirty="0" smtClean="0"/>
              <a:t>Using the term combination or convex combination, we can define a line a</a:t>
            </a:r>
            <a:r>
              <a:rPr lang="hu-HU" altLang="en-US" dirty="0" smtClean="0"/>
              <a:t>s a</a:t>
            </a:r>
            <a:r>
              <a:rPr lang="en-US" altLang="en-US" dirty="0" smtClean="0"/>
              <a:t> combination of two points and a line segment as a convex combination of two points. Similarly, the convex combination of three not collinear points is the triangle, the convex combination of four points not being in the same plane is a tetrahedron.</a:t>
            </a:r>
            <a:endParaRPr lang="hu-HU" altLang="en-US" dirty="0" smtClean="0"/>
          </a:p>
          <a:p>
            <a:r>
              <a:rPr lang="en-US" alt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altLang="hu-HU" dirty="0" smtClean="0"/>
              <a:t>If we want to specify 1D objects, like curves, then we should simultaneously identify (</a:t>
            </a:r>
            <a:r>
              <a:rPr lang="en-US" altLang="hu-HU" dirty="0" err="1" smtClean="0"/>
              <a:t>uncountably</a:t>
            </a:r>
            <a:r>
              <a:rPr lang="en-US" altLang="hu-HU" dirty="0" smtClean="0"/>
              <a:t>) infinitely many points. Obviously, defining the points one by one with their Cartesian coordinates is not an option. Instead, we usually specify an equation that has infinitely many roots and these roots are considered as the Cartesian coordinates of points in a set defined by the equation. Assume that we are in 2D when the equation should contain Cartesian coordinates x and y (in 3D there would be a third coordinate as well). </a:t>
            </a:r>
            <a:endParaRPr lang="hu-HU" altLang="hu-H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dirty="0" smtClean="0"/>
              <a:t>The most obvious, but the least useful equation type is the </a:t>
            </a:r>
            <a:r>
              <a:rPr lang="en-US" altLang="hu-HU" b="1" dirty="0" smtClean="0"/>
              <a:t>explicit form</a:t>
            </a:r>
            <a:r>
              <a:rPr lang="en-US" altLang="hu-HU" dirty="0" smtClean="0"/>
              <a:t>, where we express y as a function of x. The problem with this representation is </a:t>
            </a:r>
            <a:r>
              <a:rPr lang="hu-HU" altLang="hu-HU" dirty="0" smtClean="0"/>
              <a:t>f</a:t>
            </a:r>
            <a:r>
              <a:rPr lang="en-US" altLang="hu-HU" dirty="0" smtClean="0"/>
              <a:t>or each x there must be exactly one y. This is usually not the case, thin</a:t>
            </a:r>
            <a:r>
              <a:rPr lang="hu-HU" altLang="hu-HU" dirty="0" smtClean="0"/>
              <a:t>k</a:t>
            </a:r>
            <a:r>
              <a:rPr lang="en-US" altLang="hu-HU" dirty="0" smtClean="0"/>
              <a:t> of a circle or a vertical line, for example.</a:t>
            </a:r>
          </a:p>
          <a:p>
            <a:endParaRPr lang="en-US" dirty="0"/>
          </a:p>
        </p:txBody>
      </p:sp>
    </p:spTree>
    <p:extLst>
      <p:ext uri="{BB962C8B-B14F-4D97-AF65-F5344CB8AC3E}">
        <p14:creationId xmlns:p14="http://schemas.microsoft.com/office/powerpoint/2010/main" val="110575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altLang="hu-HU" dirty="0" smtClean="0"/>
              <a:t>The equation can have </a:t>
            </a:r>
            <a:r>
              <a:rPr lang="en-US" altLang="hu-HU" b="1" dirty="0" smtClean="0"/>
              <a:t>implicit</a:t>
            </a:r>
            <a:r>
              <a:rPr lang="en-US" altLang="hu-HU" dirty="0" smtClean="0"/>
              <a:t> form, which means that x and y are put into an algebraic expression that is made equal to zero. We have a single equation with two unknowns</a:t>
            </a:r>
            <a:r>
              <a:rPr lang="hu-HU" altLang="hu-HU" dirty="0" smtClean="0"/>
              <a:t>,</a:t>
            </a:r>
            <a:r>
              <a:rPr lang="en-US" altLang="hu-HU" dirty="0" smtClean="0"/>
              <a:t> thus, we have the hope of having infinitely many roots, i.e. </a:t>
            </a:r>
            <a:r>
              <a:rPr lang="en-US" altLang="hu-HU" dirty="0" err="1" smtClean="0"/>
              <a:t>x,y</a:t>
            </a:r>
            <a:r>
              <a:rPr lang="en-US" altLang="hu-HU" dirty="0" smtClean="0"/>
              <a:t> pairs. </a:t>
            </a:r>
          </a:p>
          <a:p>
            <a:r>
              <a:rPr lang="en-US" altLang="hu-HU" dirty="0" smtClean="0"/>
              <a:t>For example, a linear equation containing x and y identifies a line. A circle contains points that are at distance R from the reference point. Expressing this distance with the Pythagoras theorem, we can also develop and equation for the circle. </a:t>
            </a:r>
          </a:p>
          <a:p>
            <a:endParaRPr lang="en-US" dirty="0"/>
          </a:p>
        </p:txBody>
      </p:sp>
    </p:spTree>
    <p:extLst>
      <p:ext uri="{BB962C8B-B14F-4D97-AF65-F5344CB8AC3E}">
        <p14:creationId xmlns:p14="http://schemas.microsoft.com/office/powerpoint/2010/main" val="162342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altLang="hu-HU" dirty="0" smtClean="0"/>
              <a:t>The </a:t>
            </a:r>
            <a:r>
              <a:rPr lang="hu-HU" altLang="hu-HU" dirty="0" err="1" smtClean="0"/>
              <a:t>curve</a:t>
            </a:r>
            <a:r>
              <a:rPr lang="hu-HU" altLang="hu-HU" dirty="0" smtClean="0"/>
              <a:t> </a:t>
            </a:r>
            <a:r>
              <a:rPr lang="en-US" altLang="hu-HU" dirty="0" smtClean="0"/>
              <a:t>equation may also have </a:t>
            </a:r>
            <a:r>
              <a:rPr lang="en-US" altLang="hu-HU" b="1" dirty="0" smtClean="0"/>
              <a:t>parametric form</a:t>
            </a:r>
            <a:r>
              <a:rPr lang="en-US" altLang="hu-HU" dirty="0" smtClean="0"/>
              <a:t>, where we use a free parameter t that can run in an appropriate interval. </a:t>
            </a:r>
            <a:endParaRPr lang="hu-HU" altLang="hu-HU" dirty="0" smtClean="0"/>
          </a:p>
          <a:p>
            <a:r>
              <a:rPr lang="en-US" altLang="hu-HU" dirty="0" smtClean="0"/>
              <a:t>Substituting t into two equations defining x and y (or z), we get the Cartesian coordinates of the point corresponding to t.</a:t>
            </a:r>
            <a:endParaRPr lang="hu-HU" altLang="hu-HU" dirty="0" smtClean="0"/>
          </a:p>
          <a:p>
            <a:r>
              <a:rPr lang="hu-HU" altLang="hu-HU" dirty="0" err="1" smtClean="0"/>
              <a:t>Parameter</a:t>
            </a:r>
            <a:r>
              <a:rPr lang="hu-HU" altLang="hu-HU" dirty="0" smtClean="0"/>
              <a:t> t </a:t>
            </a:r>
            <a:r>
              <a:rPr lang="hu-HU" altLang="hu-HU" dirty="0" err="1" smtClean="0"/>
              <a:t>can</a:t>
            </a:r>
            <a:r>
              <a:rPr lang="hu-HU" altLang="hu-HU" dirty="0" smtClean="0"/>
              <a:t> be </a:t>
            </a:r>
            <a:r>
              <a:rPr lang="hu-HU" altLang="hu-HU" dirty="0" err="1" smtClean="0"/>
              <a:t>imagined</a:t>
            </a:r>
            <a:r>
              <a:rPr lang="hu-HU" altLang="hu-HU" dirty="0" smtClean="0"/>
              <a:t> </a:t>
            </a:r>
            <a:r>
              <a:rPr lang="hu-HU" altLang="hu-HU" dirty="0" err="1" smtClean="0"/>
              <a:t>as</a:t>
            </a:r>
            <a:r>
              <a:rPr lang="hu-HU" altLang="hu-HU" dirty="0" smtClean="0"/>
              <a:t> </a:t>
            </a:r>
            <a:r>
              <a:rPr lang="hu-HU" altLang="hu-HU" dirty="0" err="1" smtClean="0"/>
              <a:t>time</a:t>
            </a:r>
            <a:r>
              <a:rPr lang="hu-HU" altLang="hu-HU" dirty="0" smtClean="0"/>
              <a:t> and </a:t>
            </a:r>
            <a:r>
              <a:rPr lang="hu-HU" altLang="hu-HU" dirty="0" err="1" smtClean="0"/>
              <a:t>the</a:t>
            </a:r>
            <a:r>
              <a:rPr lang="hu-HU" altLang="hu-HU" dirty="0" smtClean="0"/>
              <a:t> </a:t>
            </a:r>
            <a:r>
              <a:rPr lang="hu-HU" altLang="hu-HU" dirty="0" err="1" smtClean="0"/>
              <a:t>parametric</a:t>
            </a:r>
            <a:r>
              <a:rPr lang="hu-HU" altLang="hu-HU" dirty="0" smtClean="0"/>
              <a:t> </a:t>
            </a:r>
            <a:r>
              <a:rPr lang="hu-HU" altLang="hu-HU" dirty="0" err="1" smtClean="0"/>
              <a:t>function</a:t>
            </a:r>
            <a:r>
              <a:rPr lang="hu-HU" altLang="hu-HU" dirty="0" smtClean="0"/>
              <a:t> </a:t>
            </a:r>
            <a:r>
              <a:rPr lang="hu-HU" altLang="hu-HU" dirty="0" err="1" smtClean="0"/>
              <a:t>as</a:t>
            </a:r>
            <a:r>
              <a:rPr lang="hu-HU" altLang="hu-HU" baseline="0" dirty="0" smtClean="0"/>
              <a:t> </a:t>
            </a:r>
            <a:r>
              <a:rPr lang="hu-HU" altLang="hu-HU" baseline="0" dirty="0" err="1" smtClean="0"/>
              <a:t>the</a:t>
            </a:r>
            <a:r>
              <a:rPr lang="hu-HU" altLang="hu-HU" baseline="0" dirty="0" smtClean="0"/>
              <a:t> </a:t>
            </a:r>
            <a:r>
              <a:rPr lang="hu-HU" altLang="hu-HU" baseline="0" dirty="0" err="1" smtClean="0"/>
              <a:t>definition</a:t>
            </a:r>
            <a:r>
              <a:rPr lang="hu-HU" altLang="hu-HU" baseline="0" dirty="0" smtClean="0"/>
              <a:t> of a </a:t>
            </a:r>
            <a:r>
              <a:rPr lang="hu-HU" altLang="hu-HU" baseline="0" dirty="0" err="1" smtClean="0"/>
              <a:t>motion</a:t>
            </a:r>
            <a:r>
              <a:rPr lang="hu-HU" altLang="hu-HU" baseline="0" dirty="0" smtClean="0"/>
              <a:t> </a:t>
            </a:r>
            <a:r>
              <a:rPr lang="hu-HU" altLang="hu-HU" baseline="0" dirty="0" err="1" smtClean="0"/>
              <a:t>or</a:t>
            </a:r>
            <a:r>
              <a:rPr lang="hu-HU" altLang="hu-HU" baseline="0" dirty="0" smtClean="0"/>
              <a:t> </a:t>
            </a:r>
            <a:r>
              <a:rPr lang="hu-HU" altLang="hu-HU" baseline="0" dirty="0" err="1" smtClean="0"/>
              <a:t>path</a:t>
            </a:r>
            <a:r>
              <a:rPr lang="hu-HU" altLang="hu-HU" baseline="0" dirty="0" smtClean="0"/>
              <a:t>.</a:t>
            </a:r>
            <a:endParaRPr lang="en-US" altLang="hu-HU" dirty="0" smtClean="0"/>
          </a:p>
        </p:txBody>
      </p:sp>
    </p:spTree>
    <p:extLst>
      <p:ext uri="{BB962C8B-B14F-4D97-AF65-F5344CB8AC3E}">
        <p14:creationId xmlns:p14="http://schemas.microsoft.com/office/powerpoint/2010/main" val="3689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0886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74613" y="739775"/>
            <a:ext cx="6499225" cy="3656013"/>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C</a:t>
            </a:r>
            <a:r>
              <a:rPr lang="en-US" altLang="hu-HU" dirty="0" err="1" smtClean="0"/>
              <a:t>urves</a:t>
            </a:r>
            <a:r>
              <a:rPr lang="en-US" altLang="hu-HU" dirty="0" smtClean="0"/>
              <a:t> we meet usually do not belong to the category of classic curves, so we do not know their equation. These curves are </a:t>
            </a:r>
            <a:r>
              <a:rPr lang="en-US" altLang="hu-HU" b="1" dirty="0" smtClean="0"/>
              <a:t>free form curves</a:t>
            </a:r>
            <a:r>
              <a:rPr lang="en-US" altLang="hu-HU" dirty="0" smtClean="0"/>
              <a:t>.</a:t>
            </a:r>
          </a:p>
          <a:p>
            <a:r>
              <a:rPr lang="en-US" altLang="hu-HU" dirty="0" smtClean="0"/>
              <a:t>As ”everything” can be approximated by polynomials, the unknown equations of free form curves are also attacked this way. We approximate their parametric equations with polynomials of parameter t. The problem is that the polynomial coefficients do not have intuitive interpretation, thus we cannot expect the modeler to specify the coefficients directly. Instead, we require the user to specify a finite number of </a:t>
            </a:r>
            <a:r>
              <a:rPr lang="en-US" altLang="hu-HU" b="1" dirty="0" smtClean="0"/>
              <a:t>control points</a:t>
            </a:r>
            <a:r>
              <a:rPr lang="en-US" altLang="hu-HU" dirty="0" smtClean="0"/>
              <a:t>, and the modeling program automatically computes the polynomial coefficients from the control points.  This  computation can be an </a:t>
            </a:r>
            <a:r>
              <a:rPr lang="en-US" altLang="hu-HU" b="1" dirty="0" smtClean="0"/>
              <a:t>interpolation </a:t>
            </a:r>
            <a:r>
              <a:rPr lang="en-US" altLang="hu-HU" dirty="0" smtClean="0"/>
              <a:t>when the resulting curve is expected to go through the control points. Or, the computation can also be an </a:t>
            </a:r>
            <a:r>
              <a:rPr lang="en-US" altLang="hu-HU" b="1" dirty="0" smtClean="0"/>
              <a:t>approximation</a:t>
            </a:r>
            <a:r>
              <a:rPr lang="en-US" altLang="hu-HU" dirty="0" smtClean="0"/>
              <a:t>, when the resulting curve should just somehow follow the control points, but it does not have to go through each of them. By requiring approximation instead of interpolation, we ease the fitting process so we can impose additional requirements concerning the</a:t>
            </a:r>
            <a:r>
              <a:rPr lang="hu-HU" altLang="hu-HU" dirty="0" smtClean="0"/>
              <a:t> ”</a:t>
            </a:r>
            <a:r>
              <a:rPr lang="en-US" altLang="hu-HU" dirty="0" smtClean="0"/>
              <a:t>quality</a:t>
            </a:r>
            <a:r>
              <a:rPr lang="hu-HU" altLang="hu-HU" dirty="0" smtClean="0"/>
              <a:t>”</a:t>
            </a:r>
            <a:r>
              <a:rPr lang="en-US" altLang="hu-HU" dirty="0" smtClean="0"/>
              <a:t> of the curve.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74613" y="739775"/>
            <a:ext cx="6499225" cy="3656013"/>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first curve is of interpolation type and is known as the </a:t>
            </a:r>
            <a:r>
              <a:rPr lang="en-US" altLang="hu-HU" sz="1000" b="1" dirty="0" smtClean="0"/>
              <a:t>Lagrange interpolation</a:t>
            </a:r>
            <a:r>
              <a:rPr lang="en-US" altLang="hu-HU" sz="1000" dirty="0" smtClean="0"/>
              <a:t>. Suppose we specify a sequence of control points r1, …</a:t>
            </a:r>
            <a:r>
              <a:rPr lang="hu-HU" altLang="hu-HU" sz="1000" dirty="0" smtClean="0"/>
              <a:t>,</a:t>
            </a:r>
            <a:r>
              <a:rPr lang="en-US" altLang="hu-HU" sz="1000" dirty="0" smtClean="0"/>
              <a:t> </a:t>
            </a:r>
            <a:r>
              <a:rPr lang="en-US" altLang="hu-HU" sz="1000" dirty="0" err="1" smtClean="0"/>
              <a:t>rn</a:t>
            </a:r>
            <a:r>
              <a:rPr lang="en-US" altLang="hu-HU" sz="1000" dirty="0" smtClean="0"/>
              <a:t>, and search a parametric function r(t) (one polynomial for each of the x, y or x, y, z coordinates) that go</a:t>
            </a:r>
            <a:r>
              <a:rPr lang="hu-HU" altLang="hu-HU" sz="1000" dirty="0" smtClean="0"/>
              <a:t>es</a:t>
            </a:r>
            <a:r>
              <a:rPr lang="en-US" altLang="hu-HU" sz="1000" dirty="0" smtClean="0"/>
              <a:t> through them. More precisely, we expect the curve to give control point r1 for parameter value t1, r2 for t2, etc. The interpolation requirement means n constraints, thus the polynomials may have n unknown coefficients to make the number of unknowns equal to the number of equations, and thus obtaining a well define</a:t>
            </a:r>
            <a:r>
              <a:rPr lang="hu-HU" altLang="hu-HU" sz="1000" dirty="0" smtClean="0"/>
              <a:t>d</a:t>
            </a:r>
            <a:r>
              <a:rPr lang="en-US" altLang="hu-HU" sz="1000" dirty="0" smtClean="0"/>
              <a:t> problem with an unambiguous solution. To find the n unknown polynomial coefficients, we need to solve a linear equation generated by substituting t1,…</a:t>
            </a:r>
            <a:r>
              <a:rPr lang="hu-HU" altLang="hu-HU" sz="1000" dirty="0" smtClean="0"/>
              <a:t>,t</a:t>
            </a:r>
            <a:r>
              <a:rPr lang="en-US" altLang="hu-HU" sz="1000" dirty="0" smtClean="0"/>
              <a:t>n into the polynomial and requiring them to be equal to r1,…</a:t>
            </a:r>
            <a:r>
              <a:rPr lang="hu-HU" altLang="hu-HU" sz="1000" dirty="0" smtClean="0"/>
              <a:t>,</a:t>
            </a:r>
            <a:r>
              <a:rPr lang="en-US" altLang="hu-HU" sz="1000" dirty="0" err="1" smtClean="0"/>
              <a:t>rn</a:t>
            </a:r>
            <a:r>
              <a:rPr lang="en-US" altLang="hu-HU" sz="1000" dirty="0" smtClean="0"/>
              <a:t>, respectively. If we solve it, we obtain the coefficients, which allow the computation of the curve point for arbitrary parameter t. </a:t>
            </a:r>
          </a:p>
          <a:p>
            <a:r>
              <a:rPr lang="en-US" altLang="hu-HU" sz="1000" dirty="0" smtClean="0"/>
              <a:t>Instead of solving the linear equation, the solution can be given directly as a combination of the control points with </a:t>
            </a:r>
            <a:r>
              <a:rPr lang="en-US" altLang="hu-HU" sz="1000" dirty="0" err="1" smtClean="0"/>
              <a:t>barycentric</a:t>
            </a:r>
            <a:r>
              <a:rPr lang="en-US" altLang="hu-HU" sz="1000" dirty="0" smtClean="0"/>
              <a:t> coordinates Li(t) that depend on parameter t. The algebraic form of these weight functions, aka </a:t>
            </a:r>
            <a:r>
              <a:rPr lang="en-US" altLang="hu-HU" sz="1000" b="1" dirty="0" smtClean="0"/>
              <a:t>basis functions</a:t>
            </a:r>
            <a:r>
              <a:rPr lang="en-US" altLang="hu-HU" sz="1000" dirty="0" smtClean="0"/>
              <a:t> or </a:t>
            </a:r>
            <a:r>
              <a:rPr lang="en-US" altLang="hu-HU" sz="1000" b="1" dirty="0" smtClean="0"/>
              <a:t>blending function</a:t>
            </a:r>
            <a:r>
              <a:rPr lang="hu-HU" altLang="hu-HU" sz="1000" b="1" dirty="0" smtClean="0"/>
              <a:t>s</a:t>
            </a:r>
            <a:r>
              <a:rPr lang="en-US" altLang="hu-HU" sz="1000" dirty="0" smtClean="0"/>
              <a:t> is shown here as the ratio of two products. </a:t>
            </a:r>
          </a:p>
          <a:p>
            <a:r>
              <a:rPr lang="en-US" altLang="hu-HU" sz="1000" dirty="0" smtClean="0"/>
              <a:t>To prove that the combination of the control points with these functions satisfies the interpolation constraints, let us examine a basis function Li when we substitute </a:t>
            </a:r>
            <a:r>
              <a:rPr lang="en-US" altLang="hu-HU" sz="1000" dirty="0" err="1" smtClean="0"/>
              <a:t>tk</a:t>
            </a:r>
            <a:r>
              <a:rPr lang="en-US" altLang="hu-HU" sz="1000" dirty="0" smtClean="0"/>
              <a:t> into it. If </a:t>
            </a:r>
            <a:r>
              <a:rPr lang="en-US" altLang="hu-HU" sz="1000" dirty="0" err="1" smtClean="0"/>
              <a:t>i</a:t>
            </a:r>
            <a:r>
              <a:rPr lang="en-US" altLang="hu-HU" sz="1000" dirty="0" smtClean="0"/>
              <a:t>=k, the numerator and </a:t>
            </a:r>
            <a:r>
              <a:rPr lang="hu-HU" altLang="hu-HU" sz="1000" dirty="0" smtClean="0"/>
              <a:t> </a:t>
            </a:r>
            <a:r>
              <a:rPr lang="hu-HU" altLang="hu-HU" sz="1000" dirty="0" err="1" smtClean="0"/>
              <a:t>the</a:t>
            </a:r>
            <a:r>
              <a:rPr lang="hu-HU" altLang="hu-HU" sz="1000" dirty="0" smtClean="0"/>
              <a:t> </a:t>
            </a:r>
            <a:r>
              <a:rPr lang="en-US" altLang="hu-HU" sz="1000" dirty="0" smtClean="0"/>
              <a:t>denominator of Li will be similar, so Li(</a:t>
            </a:r>
            <a:r>
              <a:rPr lang="en-US" altLang="hu-HU" sz="1000" dirty="0" err="1" smtClean="0"/>
              <a:t>ti</a:t>
            </a:r>
            <a:r>
              <a:rPr lang="en-US" altLang="hu-HU" sz="1000" dirty="0" smtClean="0"/>
              <a:t>) = 1. However, when </a:t>
            </a:r>
            <a:r>
              <a:rPr lang="en-US" altLang="hu-HU" sz="1000" dirty="0" err="1" smtClean="0"/>
              <a:t>i</a:t>
            </a:r>
            <a:r>
              <a:rPr lang="en-US" altLang="hu-HU" sz="1000" dirty="0" smtClean="0"/>
              <a:t> !=k, there will be some j which equals to k, so one factor of the numerator will be </a:t>
            </a:r>
            <a:r>
              <a:rPr lang="en-US" altLang="hu-HU" sz="1000" dirty="0" err="1" smtClean="0"/>
              <a:t>tk-tk</a:t>
            </a:r>
            <a:r>
              <a:rPr lang="en-US" altLang="hu-HU" sz="1000" dirty="0" smtClean="0"/>
              <a:t>=0, making Li(</a:t>
            </a:r>
            <a:r>
              <a:rPr lang="en-US" altLang="hu-HU" sz="1000" dirty="0" err="1" smtClean="0"/>
              <a:t>tk</a:t>
            </a:r>
            <a:r>
              <a:rPr lang="en-US" altLang="hu-HU" sz="1000" dirty="0" smtClean="0"/>
              <a:t>) also zero. So Li is 1 for </a:t>
            </a:r>
            <a:r>
              <a:rPr lang="en-US" altLang="hu-HU" sz="1000" dirty="0" err="1" smtClean="0"/>
              <a:t>ti</a:t>
            </a:r>
            <a:r>
              <a:rPr lang="en-US" altLang="hu-HU" sz="1000" dirty="0" smtClean="0"/>
              <a:t> but is zero for all other discrete parameter values. This means that in sum Li(</a:t>
            </a:r>
            <a:r>
              <a:rPr lang="en-US" altLang="hu-HU" sz="1000" dirty="0" err="1" smtClean="0"/>
              <a:t>tk</a:t>
            </a:r>
            <a:r>
              <a:rPr lang="en-US" altLang="hu-HU" sz="1000" dirty="0" smtClean="0"/>
              <a:t>) </a:t>
            </a:r>
            <a:r>
              <a:rPr lang="en-US" altLang="hu-HU" sz="1000" dirty="0" err="1" smtClean="0"/>
              <a:t>ri</a:t>
            </a:r>
            <a:r>
              <a:rPr lang="en-US" altLang="hu-HU" sz="1000" dirty="0" smtClean="0"/>
              <a:t>, all control points </a:t>
            </a:r>
            <a:r>
              <a:rPr lang="en-US" altLang="hu-HU" sz="1000" dirty="0" err="1" smtClean="0"/>
              <a:t>ri</a:t>
            </a:r>
            <a:r>
              <a:rPr lang="en-US" altLang="hu-HU" sz="1000" dirty="0" smtClean="0"/>
              <a:t> get zero weight except </a:t>
            </a:r>
            <a:r>
              <a:rPr lang="en-US" altLang="hu-HU" sz="1000" dirty="0" err="1" smtClean="0"/>
              <a:t>rk</a:t>
            </a:r>
            <a:r>
              <a:rPr lang="en-US" altLang="hu-HU" sz="1000" dirty="0" smtClean="0"/>
              <a:t>, which gets weight 1, thus r(</a:t>
            </a:r>
            <a:r>
              <a:rPr lang="en-US" altLang="hu-HU" sz="1000" dirty="0" err="1" smtClean="0"/>
              <a:t>tk</a:t>
            </a:r>
            <a:r>
              <a:rPr lang="en-US" altLang="hu-HU" sz="1000" dirty="0" smtClean="0"/>
              <a:t>) = </a:t>
            </a:r>
            <a:r>
              <a:rPr lang="en-US" altLang="hu-HU" sz="1000" dirty="0" err="1" smtClean="0"/>
              <a:t>rk</a:t>
            </a:r>
            <a:r>
              <a:rPr lang="en-US" altLang="hu-HU" sz="1000" dirty="0" smtClean="0"/>
              <a:t>. </a:t>
            </a:r>
          </a:p>
          <a:p>
            <a:r>
              <a:rPr lang="en-US" altLang="hu-HU" sz="1000" dirty="0" smtClean="0"/>
              <a:t>Note: </a:t>
            </a:r>
            <a:r>
              <a:rPr lang="hu-HU" altLang="hu-HU" sz="1000" dirty="0" smtClean="0"/>
              <a:t>A</a:t>
            </a:r>
            <a:r>
              <a:rPr lang="en-US" altLang="hu-HU" sz="1000" dirty="0" smtClean="0"/>
              <a:t> point of the Lagrange curve </a:t>
            </a:r>
            <a:r>
              <a:rPr lang="hu-HU" altLang="hu-HU" sz="1000" dirty="0" smtClean="0"/>
              <a:t>is </a:t>
            </a:r>
            <a:r>
              <a:rPr lang="en-US" altLang="hu-HU" sz="1000" dirty="0" smtClean="0"/>
              <a:t>the combination of control points with weights Li</a:t>
            </a:r>
            <a:r>
              <a:rPr lang="hu-HU" altLang="hu-HU" sz="1000" dirty="0" smtClean="0"/>
              <a:t>.</a:t>
            </a:r>
            <a:r>
              <a:rPr lang="en-US" altLang="hu-HU" sz="1000" dirty="0" smtClean="0"/>
              <a:t> According to the definition of combination, the reference points (which are the control points here) should be multiplied with the corresponding weights, the terms should be added them up, and finally the sum be divided with the total mass. Where is this division? The division can be ignored if the total mass is 1. Is the sum of the weight functions equal to 1 for any t???</a:t>
            </a:r>
            <a:r>
              <a:rPr lang="hu-HU" altLang="hu-HU" sz="1000" dirty="0" smtClean="0"/>
              <a:t> (</a:t>
            </a:r>
            <a:r>
              <a:rPr lang="hu-HU" altLang="hu-HU" sz="1000" dirty="0" err="1" smtClean="0"/>
              <a:t>Yes</a:t>
            </a:r>
            <a:r>
              <a:rPr lang="hu-HU" altLang="hu-HU" sz="1000" dirty="0" smtClean="0"/>
              <a:t>).</a:t>
            </a:r>
            <a:endParaRPr lang="en-US" altLang="hu-HU" sz="1000" dirty="0" smtClean="0"/>
          </a:p>
          <a:p>
            <a:endParaRPr lang="en-US" altLang="hu-HU"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4215464998"/>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2035124675"/>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939160640"/>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12284450"/>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984852671"/>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630388883"/>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1069388321"/>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751963360"/>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2995246"/>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793954392"/>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79C7D9E-78EF-48AA-A29D-8EE66BA2E181}" type="datetimeFigureOut">
              <a:rPr lang="hu-HU" smtClean="0"/>
              <a:pPr/>
              <a:t>2021.02.21.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AD62A48-CC2F-479E-BB55-A85D46CBE469}" type="slidenum">
              <a:rPr lang="hu-HU" smtClean="0"/>
              <a:pPr/>
              <a:t>‹#›</a:t>
            </a:fld>
            <a:endParaRPr lang="hu-HU"/>
          </a:p>
        </p:txBody>
      </p:sp>
    </p:spTree>
    <p:extLst>
      <p:ext uri="{BB962C8B-B14F-4D97-AF65-F5344CB8AC3E}">
        <p14:creationId xmlns:p14="http://schemas.microsoft.com/office/powerpoint/2010/main" val="3069252392"/>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9C7D9E-78EF-48AA-A29D-8EE66BA2E181}" type="datetimeFigureOut">
              <a:rPr lang="hu-HU" smtClean="0"/>
              <a:pPr/>
              <a:t>2021.02.21.</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D62A48-CC2F-479E-BB55-A85D46CBE469}" type="slidenum">
              <a:rPr lang="hu-HU" smtClean="0"/>
              <a:pPr/>
              <a:t>‹#›</a:t>
            </a:fld>
            <a:endParaRPr lang="hu-HU"/>
          </a:p>
        </p:txBody>
      </p:sp>
    </p:spTree>
    <p:extLst>
      <p:ext uri="{BB962C8B-B14F-4D97-AF65-F5344CB8AC3E}">
        <p14:creationId xmlns:p14="http://schemas.microsoft.com/office/powerpoint/2010/main" val="9240273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hyperlink" Target="file:///D:\3DPrograms\GrafikaHazi\Programs\Bezier\bin\Skeleton.ex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32.png"/><Relationship Id="rId12" Type="http://schemas.openxmlformats.org/officeDocument/2006/relationships/image" Target="../media/image58.png"/><Relationship Id="rId2" Type="http://schemas.openxmlformats.org/officeDocument/2006/relationships/notesSlide" Target="../notesSlides/notesSlide12.xml"/><Relationship Id="rId16"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57.png"/><Relationship Id="rId5" Type="http://schemas.openxmlformats.org/officeDocument/2006/relationships/image" Target="../media/image27.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25.png"/><Relationship Id="rId9" Type="http://schemas.openxmlformats.org/officeDocument/2006/relationships/image" Target="../media/image55.png"/><Relationship Id="rId1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32.jpe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6.png"/><Relationship Id="rId7"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hyperlink" Target="file:///D:\3DPrograms\GrafikaHazi\Programs\Bezier\bin\Skeleton.exe"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4.png"/><Relationship Id="rId3" Type="http://schemas.openxmlformats.org/officeDocument/2006/relationships/notesSlide" Target="../notesSlides/notesSlide16.xml"/><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3.png"/><Relationship Id="rId2" Type="http://schemas.openxmlformats.org/officeDocument/2006/relationships/slideLayout" Target="../slideLayouts/slideLayout6.xml"/><Relationship Id="rId16" Type="http://schemas.openxmlformats.org/officeDocument/2006/relationships/image" Target="../media/image102.png"/><Relationship Id="rId1" Type="http://schemas.openxmlformats.org/officeDocument/2006/relationships/tags" Target="../tags/tag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34.gif"/><Relationship Id="rId15" Type="http://schemas.openxmlformats.org/officeDocument/2006/relationships/image" Target="../media/image101.png"/><Relationship Id="rId10" Type="http://schemas.openxmlformats.org/officeDocument/2006/relationships/image" Target="../media/image97.png"/><Relationship Id="rId19" Type="http://schemas.openxmlformats.org/officeDocument/2006/relationships/image" Target="../media/image105.png"/><Relationship Id="rId4" Type="http://schemas.openxmlformats.org/officeDocument/2006/relationships/image" Target="../media/image33.jpeg"/><Relationship Id="rId9" Type="http://schemas.openxmlformats.org/officeDocument/2006/relationships/image" Target="../media/image96.png"/><Relationship Id="rId14" Type="http://schemas.openxmlformats.org/officeDocument/2006/relationships/image" Target="../media/image91.png"/></Relationships>
</file>

<file path=ppt/slides/_rels/slide18.xml.rels><?xml version="1.0" encoding="UTF-8" standalone="yes"?>
<Relationships xmlns="http://schemas.openxmlformats.org/package/2006/relationships"><Relationship Id="rId3" Type="http://schemas.openxmlformats.org/officeDocument/2006/relationships/hyperlink" Target="file:///D:\3DPrograms\GrafikaHazi\Programs\Bezier\bin\Skeleton.ex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3.jpeg"/><Relationship Id="rId7"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92.png"/></Relationships>
</file>

<file path=ppt/slides/_rels/slide2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hyperlink" Target="file:///D:\Let&#246;lt&#233;sek\OpenGL%20sz&#233;ps&#233;gverseny%202013.%20&#337;sz.mp4" TargetMode="External"/><Relationship Id="rId4" Type="http://schemas.openxmlformats.org/officeDocument/2006/relationships/image" Target="../media/image121.png"/></Relationships>
</file>

<file path=ppt/slides/_rels/slide2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26.png"/><Relationship Id="rId4" Type="http://schemas.openxmlformats.org/officeDocument/2006/relationships/image" Target="../media/image125.png"/></Relationships>
</file>

<file path=ppt/slides/_rels/slide2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2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6.xml"/><Relationship Id="rId7"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40.png"/><Relationship Id="rId9" Type="http://schemas.openxmlformats.org/officeDocument/2006/relationships/image" Target="../media/image139.wmf"/></Relationships>
</file>

<file path=ppt/slides/_rels/slide3.xml.rels><?xml version="1.0" encoding="UTF-8" standalone="yes"?>
<Relationships xmlns="http://schemas.openxmlformats.org/package/2006/relationships"><Relationship Id="rId8" Type="http://schemas.openxmlformats.org/officeDocument/2006/relationships/image" Target="../media/image712.png"/><Relationship Id="rId13" Type="http://schemas.openxmlformats.org/officeDocument/2006/relationships/hyperlink" Target="file:///D:\3DPrograms\GrafikaHazi\Programs\Bezier\bin\Skeleton.exe" TargetMode="External"/><Relationship Id="rId3" Type="http://schemas.openxmlformats.org/officeDocument/2006/relationships/image" Target="../media/image7.png"/><Relationship Id="rId7" Type="http://schemas.openxmlformats.org/officeDocument/2006/relationships/image" Target="../media/image611.png"/><Relationship Id="rId12" Type="http://schemas.openxmlformats.org/officeDocument/2006/relationships/image" Target="../media/image10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11.png"/><Relationship Id="rId11" Type="http://schemas.openxmlformats.org/officeDocument/2006/relationships/image" Target="../media/image8.png"/><Relationship Id="rId5" Type="http://schemas.openxmlformats.org/officeDocument/2006/relationships/image" Target="../media/image411.png"/><Relationship Id="rId15" Type="http://schemas.openxmlformats.org/officeDocument/2006/relationships/image" Target="../media/image10.png"/><Relationship Id="rId10" Type="http://schemas.openxmlformats.org/officeDocument/2006/relationships/image" Target="../media/image910.png"/><Relationship Id="rId4" Type="http://schemas.openxmlformats.org/officeDocument/2006/relationships/image" Target="../media/image312.png"/><Relationship Id="rId9" Type="http://schemas.openxmlformats.org/officeDocument/2006/relationships/image" Target="../media/image811.pn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2.png"/></Relationships>
</file>

<file path=ppt/slides/_rels/slide31.xml.rels><?xml version="1.0" encoding="UTF-8" standalone="yes"?>
<Relationships xmlns="http://schemas.openxmlformats.org/package/2006/relationships"><Relationship Id="rId3" Type="http://schemas.openxmlformats.org/officeDocument/2006/relationships/hyperlink" Target="file:///d:\3DPrograms\GrafikaHazi\Programs\Mobius\bin\Skeleton.ex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32.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notesSlide" Target="../notesSlides/notesSlide29.xml"/><Relationship Id="rId7" Type="http://schemas.openxmlformats.org/officeDocument/2006/relationships/image" Target="../media/image14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0.png"/><Relationship Id="rId4" Type="http://schemas.openxmlformats.org/officeDocument/2006/relationships/image" Target="../media/image145.png"/><Relationship Id="rId9" Type="http://schemas.openxmlformats.org/officeDocument/2006/relationships/hyperlink" Target="../../../3DPrograms/GrafikaHazi/Programs/BezierSurface/bin/Skeleton.ex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gif"/><Relationship Id="rId7" Type="http://schemas.openxmlformats.org/officeDocument/2006/relationships/image" Target="../media/image4.gif"/><Relationship Id="rId12" Type="http://schemas.openxmlformats.org/officeDocument/2006/relationships/hyperlink" Target="file:///D:\3DPrograms\GrafikaHazi\Programs\ParametricCurve\bin\Skeleton.ex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3.gif"/><Relationship Id="rId10" Type="http://schemas.openxmlformats.org/officeDocument/2006/relationships/image" Target="../media/image5.gif"/><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notesSlide" Target="../notesSlides/notesSlide9.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slideLayout" Target="../slideLayouts/slideLayout2.xml"/><Relationship Id="rId16" Type="http://schemas.openxmlformats.org/officeDocument/2006/relationships/image" Target="../media/image47.png"/><Relationship Id="rId1" Type="http://schemas.openxmlformats.org/officeDocument/2006/relationships/tags" Target="../tags/tag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23.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en-US" sz="5400" b="1" dirty="0" smtClean="0">
                <a:solidFill>
                  <a:srgbClr val="FF0000"/>
                </a:solidFill>
              </a:rPr>
              <a:t>Geometric Modeling</a:t>
            </a:r>
            <a:br>
              <a:rPr lang="en-US" sz="5400" b="1" dirty="0" smtClean="0">
                <a:solidFill>
                  <a:srgbClr val="FF0000"/>
                </a:solidFill>
              </a:rPr>
            </a:br>
            <a:r>
              <a:rPr lang="en-US" sz="5400" b="1" dirty="0" smtClean="0">
                <a:solidFill>
                  <a:srgbClr val="FF0000"/>
                </a:solidFill>
              </a:rPr>
              <a:t>Points and Curves</a:t>
            </a:r>
            <a:endParaRPr lang="hu-HU" sz="4000" b="1" dirty="0" smtClean="0">
              <a:solidFill>
                <a:srgbClr val="FF0000"/>
              </a:solidFill>
            </a:endParaRPr>
          </a:p>
        </p:txBody>
      </p:sp>
      <p:sp>
        <p:nvSpPr>
          <p:cNvPr id="4099" name="Rectangle 3"/>
          <p:cNvSpPr>
            <a:spLocks noGrp="1" noChangeArrowheads="1"/>
          </p:cNvSpPr>
          <p:nvPr>
            <p:ph type="subTitle" idx="1"/>
          </p:nvPr>
        </p:nvSpPr>
        <p:spPr>
          <a:noFill/>
        </p:spPr>
        <p:txBody>
          <a:bodyPr/>
          <a:lstStyle/>
          <a:p>
            <a:pPr marL="342900" indent="-342900"/>
            <a:r>
              <a:rPr lang="hu-HU" altLang="hu-HU" dirty="0" err="1" smtClean="0"/>
              <a:t>Szirmay-Kalos</a:t>
            </a:r>
            <a:r>
              <a:rPr lang="hu-HU" altLang="hu-HU" dirty="0" smtClean="0"/>
              <a:t> László</a:t>
            </a:r>
          </a:p>
          <a:p>
            <a:pPr marL="342900" indent="-342900"/>
            <a:endParaRPr lang="hu-HU" altLang="hu-HU" dirty="0" smtClean="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715766"/>
            <a:ext cx="168145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a:spLocks noChangeArrowheads="1"/>
          </p:cNvSpPr>
          <p:nvPr/>
        </p:nvSpPr>
        <p:spPr bwMode="auto">
          <a:xfrm>
            <a:off x="107504" y="123478"/>
            <a:ext cx="3456384"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None/>
            </a:pPr>
            <a:r>
              <a:rPr lang="en-US" altLang="en-US" sz="2000" i="1" dirty="0" smtClean="0">
                <a:latin typeface="+mn-lt"/>
              </a:rPr>
              <a:t>”</a:t>
            </a:r>
            <a:r>
              <a:rPr lang="en-US" sz="2000" i="1" dirty="0" smtClean="0"/>
              <a:t>Out of nothing I have created a strange new universe</a:t>
            </a:r>
            <a:r>
              <a:rPr lang="hu-HU" sz="2000" i="1" dirty="0" smtClean="0"/>
              <a:t>.</a:t>
            </a:r>
            <a:r>
              <a:rPr lang="en-US" altLang="en-US" sz="2000" i="1" dirty="0" smtClean="0">
                <a:latin typeface="+mn-lt"/>
              </a:rPr>
              <a:t>”</a:t>
            </a:r>
          </a:p>
          <a:p>
            <a:pPr algn="r">
              <a:spcBef>
                <a:spcPct val="0"/>
              </a:spcBef>
              <a:buFont typeface="Wingdings" pitchFamily="2" charset="2"/>
              <a:buNone/>
            </a:pPr>
            <a:r>
              <a:rPr lang="hu-HU" altLang="en-US" sz="2000" i="1" dirty="0" smtClean="0">
                <a:latin typeface="+mn-lt"/>
              </a:rPr>
              <a:t>Bolyai János</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32395"/>
            <a:ext cx="9144000" cy="5401479"/>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600" b="1" u="sng" dirty="0" err="1">
                <a:latin typeface="Courier New" pitchFamily="49" charset="0"/>
              </a:rPr>
              <a:t>class</a:t>
            </a:r>
            <a:r>
              <a:rPr lang="hu-HU" altLang="hu-HU" sz="1600" b="1" u="sng" dirty="0">
                <a:latin typeface="Courier New" pitchFamily="49" charset="0"/>
              </a:rPr>
              <a:t> </a:t>
            </a:r>
            <a:r>
              <a:rPr lang="en-US" altLang="hu-HU" sz="1600" b="1" u="sng" dirty="0">
                <a:latin typeface="Courier New" pitchFamily="49" charset="0"/>
              </a:rPr>
              <a:t>Lagrange</a:t>
            </a:r>
            <a:r>
              <a:rPr lang="hu-HU" altLang="hu-HU" sz="1600" b="1" u="sng" dirty="0" err="1">
                <a:latin typeface="Courier New" pitchFamily="49" charset="0"/>
              </a:rPr>
              <a:t>Curve</a:t>
            </a:r>
            <a:r>
              <a:rPr lang="hu-HU" altLang="hu-HU" sz="1600" b="1" u="sng" dirty="0">
                <a:latin typeface="Courier New" pitchFamily="49" charset="0"/>
              </a:rPr>
              <a:t> {</a:t>
            </a:r>
          </a:p>
          <a:p>
            <a:pPr algn="l"/>
            <a:r>
              <a:rPr lang="en-US" altLang="hu-HU" sz="1600" b="1" dirty="0">
                <a:latin typeface="Courier New" pitchFamily="49" charset="0"/>
              </a:rPr>
              <a:t>   </a:t>
            </a:r>
            <a:r>
              <a:rPr lang="hu-HU" altLang="hu-HU" sz="1600" b="1" dirty="0" err="1">
                <a:latin typeface="Courier New" pitchFamily="49" charset="0"/>
              </a:rPr>
              <a:t>vector</a:t>
            </a:r>
            <a:r>
              <a:rPr lang="en-US" altLang="hu-HU" sz="1600" b="1" dirty="0" smtClean="0">
                <a:latin typeface="Courier New" pitchFamily="49" charset="0"/>
              </a:rPr>
              <a:t>&lt;</a:t>
            </a:r>
            <a:r>
              <a:rPr lang="hu-HU" altLang="hu-HU" sz="1600" b="1" dirty="0" err="1" smtClean="0">
                <a:latin typeface="Courier New" pitchFamily="49" charset="0"/>
              </a:rPr>
              <a:t>vec</a:t>
            </a:r>
            <a:r>
              <a:rPr lang="en-US" altLang="hu-HU" sz="1600" b="1" dirty="0" smtClean="0">
                <a:latin typeface="Courier New" pitchFamily="49" charset="0"/>
              </a:rPr>
              <a:t>3</a:t>
            </a:r>
            <a:r>
              <a:rPr lang="en-US" altLang="hu-HU" sz="1600" b="1" dirty="0">
                <a:latin typeface="Courier New" pitchFamily="49" charset="0"/>
              </a:rPr>
              <a:t>&gt;</a:t>
            </a:r>
            <a:r>
              <a:rPr lang="hu-HU" altLang="hu-HU" sz="1600" b="1" dirty="0">
                <a:latin typeface="Courier New" pitchFamily="49" charset="0"/>
              </a:rPr>
              <a:t> </a:t>
            </a:r>
            <a:r>
              <a:rPr lang="hu-HU" altLang="hu-HU" sz="1600" b="1" dirty="0" smtClean="0">
                <a:latin typeface="Courier New" pitchFamily="49" charset="0"/>
              </a:rPr>
              <a:t> </a:t>
            </a:r>
            <a:r>
              <a:rPr lang="en-US" altLang="hu-HU" sz="1600" b="1" dirty="0" smtClean="0">
                <a:latin typeface="Courier New" pitchFamily="49" charset="0"/>
              </a:rPr>
              <a:t>c</a:t>
            </a:r>
            <a:r>
              <a:rPr lang="hu-HU" altLang="hu-HU" sz="1600" b="1" dirty="0">
                <a:latin typeface="Courier New" pitchFamily="49" charset="0"/>
              </a:rPr>
              <a:t>p</a:t>
            </a:r>
            <a:r>
              <a:rPr lang="en-US" altLang="hu-HU" sz="1600" b="1" dirty="0">
                <a:latin typeface="Courier New" pitchFamily="49" charset="0"/>
              </a:rPr>
              <a:t>s</a:t>
            </a:r>
            <a:r>
              <a:rPr lang="hu-HU" altLang="hu-HU" sz="1600" b="1" dirty="0" smtClean="0">
                <a:latin typeface="Courier New" pitchFamily="49" charset="0"/>
              </a:rPr>
              <a:t>;</a:t>
            </a:r>
            <a:r>
              <a:rPr lang="en-US" altLang="hu-HU" sz="1600" b="1" dirty="0">
                <a:latin typeface="Courier New" pitchFamily="49" charset="0"/>
              </a:rPr>
              <a:t> </a:t>
            </a:r>
            <a:r>
              <a:rPr lang="en-US" altLang="hu-HU" sz="1600" b="1" dirty="0" smtClean="0">
                <a:latin typeface="Courier New" pitchFamily="49" charset="0"/>
              </a:rPr>
              <a:t>// </a:t>
            </a:r>
            <a:r>
              <a:rPr lang="en-US" altLang="hu-HU" sz="1600" b="1" dirty="0">
                <a:latin typeface="Courier New" pitchFamily="49" charset="0"/>
              </a:rPr>
              <a:t>control </a:t>
            </a:r>
            <a:r>
              <a:rPr lang="en-US" altLang="hu-HU" sz="1600" b="1" dirty="0" smtClean="0">
                <a:latin typeface="Courier New" pitchFamily="49" charset="0"/>
              </a:rPr>
              <a:t>pts </a:t>
            </a:r>
            <a:endParaRPr lang="en-US" altLang="hu-HU" sz="1600" b="1" dirty="0">
              <a:latin typeface="Courier New" pitchFamily="49" charset="0"/>
            </a:endParaRPr>
          </a:p>
          <a:p>
            <a:pPr algn="l"/>
            <a:r>
              <a:rPr lang="en-US" altLang="hu-HU" sz="1600" b="1" dirty="0">
                <a:latin typeface="Courier New" pitchFamily="49" charset="0"/>
              </a:rPr>
              <a:t>   </a:t>
            </a:r>
            <a:r>
              <a:rPr lang="hu-HU" altLang="hu-HU" sz="1600" b="1" dirty="0" err="1">
                <a:latin typeface="Courier New" pitchFamily="49" charset="0"/>
              </a:rPr>
              <a:t>vector</a:t>
            </a:r>
            <a:r>
              <a:rPr lang="en-US" altLang="hu-HU" sz="1600" b="1" dirty="0">
                <a:latin typeface="Courier New" pitchFamily="49" charset="0"/>
              </a:rPr>
              <a:t>&lt;float&gt;</a:t>
            </a:r>
            <a:r>
              <a:rPr lang="hu-HU" altLang="hu-HU" sz="1600" b="1" dirty="0">
                <a:latin typeface="Courier New" pitchFamily="49" charset="0"/>
              </a:rPr>
              <a:t> </a:t>
            </a:r>
            <a:r>
              <a:rPr lang="en-US" altLang="hu-HU" sz="1600" b="1" dirty="0" err="1" smtClean="0">
                <a:latin typeface="Courier New" pitchFamily="49" charset="0"/>
              </a:rPr>
              <a:t>ts</a:t>
            </a:r>
            <a:r>
              <a:rPr lang="hu-HU" altLang="hu-HU" sz="1600" b="1" dirty="0" smtClean="0">
                <a:latin typeface="Courier New" pitchFamily="49" charset="0"/>
              </a:rPr>
              <a:t>; </a:t>
            </a:r>
            <a:r>
              <a:rPr lang="en-US" altLang="hu-HU" sz="1600" b="1" dirty="0">
                <a:latin typeface="Courier New" pitchFamily="49" charset="0"/>
              </a:rPr>
              <a:t> </a:t>
            </a:r>
            <a:r>
              <a:rPr lang="en-US" altLang="hu-HU" sz="1600" b="1" dirty="0" smtClean="0">
                <a:latin typeface="Courier New" pitchFamily="49" charset="0"/>
              </a:rPr>
              <a:t>// knots</a:t>
            </a:r>
          </a:p>
          <a:p>
            <a:pPr algn="l"/>
            <a:endParaRPr lang="hu-HU" altLang="hu-HU" sz="600" b="1" dirty="0">
              <a:latin typeface="Courier New" pitchFamily="49" charset="0"/>
            </a:endParaRPr>
          </a:p>
          <a:p>
            <a:pPr algn="l"/>
            <a:r>
              <a:rPr lang="hu-HU" altLang="hu-HU" sz="1600" b="1" dirty="0">
                <a:latin typeface="Courier New" pitchFamily="49" charset="0"/>
              </a:rPr>
              <a:t>   </a:t>
            </a:r>
            <a:r>
              <a:rPr lang="en-US" altLang="hu-HU" sz="1600" b="1" dirty="0">
                <a:latin typeface="Courier New" pitchFamily="49" charset="0"/>
              </a:rPr>
              <a:t>float</a:t>
            </a:r>
            <a:r>
              <a:rPr lang="hu-HU" altLang="hu-HU" sz="1600" b="1" dirty="0">
                <a:latin typeface="Courier New" pitchFamily="49" charset="0"/>
              </a:rPr>
              <a:t> </a:t>
            </a:r>
            <a:r>
              <a:rPr lang="en-US" altLang="hu-HU" sz="1600" b="1" dirty="0">
                <a:latin typeface="Courier New" pitchFamily="49" charset="0"/>
              </a:rPr>
              <a:t>L</a:t>
            </a:r>
            <a:r>
              <a:rPr lang="hu-HU" altLang="hu-HU" sz="1600" b="1" dirty="0">
                <a:latin typeface="Courier New" pitchFamily="49" charset="0"/>
              </a:rPr>
              <a:t>(int i, </a:t>
            </a:r>
            <a:r>
              <a:rPr lang="en-US" altLang="hu-HU" sz="1600" b="1" dirty="0">
                <a:latin typeface="Courier New" pitchFamily="49" charset="0"/>
              </a:rPr>
              <a:t>float</a:t>
            </a:r>
            <a:r>
              <a:rPr lang="hu-HU" altLang="hu-HU" sz="1600" b="1" dirty="0">
                <a:latin typeface="Courier New" pitchFamily="49" charset="0"/>
              </a:rPr>
              <a:t> t) {</a:t>
            </a:r>
            <a:endParaRPr lang="en-US" altLang="hu-HU" sz="1600" b="1" dirty="0">
              <a:latin typeface="Courier New" pitchFamily="49" charset="0"/>
            </a:endParaRPr>
          </a:p>
          <a:p>
            <a:pPr algn="l"/>
            <a:r>
              <a:rPr lang="en-US" altLang="hu-HU" sz="1600" b="1" dirty="0">
                <a:latin typeface="Courier New" pitchFamily="49" charset="0"/>
              </a:rPr>
              <a:t>	float</a:t>
            </a:r>
            <a:r>
              <a:rPr lang="hu-HU" altLang="hu-HU" sz="1600" b="1" dirty="0">
                <a:latin typeface="Courier New" pitchFamily="49" charset="0"/>
              </a:rPr>
              <a:t> </a:t>
            </a:r>
            <a:r>
              <a:rPr lang="en-GB" altLang="hu-HU" sz="1600" b="1" dirty="0">
                <a:latin typeface="Courier New" pitchFamily="49" charset="0"/>
              </a:rPr>
              <a:t>Li = 1.0f;</a:t>
            </a:r>
            <a:endParaRPr lang="hu-HU" altLang="hu-HU" sz="1600" b="1" dirty="0">
              <a:latin typeface="Courier New" pitchFamily="49" charset="0"/>
            </a:endParaRPr>
          </a:p>
          <a:p>
            <a:pPr algn="l"/>
            <a:r>
              <a:rPr lang="hu-HU" altLang="hu-HU" sz="1600" b="1" dirty="0">
                <a:latin typeface="Courier New" pitchFamily="49" charset="0"/>
              </a:rPr>
              <a:t>      </a:t>
            </a:r>
            <a:r>
              <a:rPr lang="en-US" altLang="hu-HU" sz="1600" b="1" dirty="0">
                <a:latin typeface="Courier New" pitchFamily="49" charset="0"/>
              </a:rPr>
              <a:t>	</a:t>
            </a:r>
            <a:r>
              <a:rPr lang="hu-HU" altLang="hu-HU" sz="1600" b="1" dirty="0" err="1">
                <a:latin typeface="Courier New" pitchFamily="49" charset="0"/>
              </a:rPr>
              <a:t>for</a:t>
            </a:r>
            <a:r>
              <a:rPr lang="hu-HU" altLang="hu-HU" sz="1600" b="1" dirty="0">
                <a:latin typeface="Courier New" pitchFamily="49" charset="0"/>
              </a:rPr>
              <a:t>(int j = </a:t>
            </a:r>
            <a:r>
              <a:rPr lang="en-US" altLang="hu-HU" sz="1600" b="1" dirty="0">
                <a:latin typeface="Courier New" pitchFamily="49" charset="0"/>
              </a:rPr>
              <a:t>0</a:t>
            </a:r>
            <a:r>
              <a:rPr lang="hu-HU" altLang="hu-HU" sz="1600" b="1" dirty="0">
                <a:latin typeface="Courier New" pitchFamily="49" charset="0"/>
              </a:rPr>
              <a:t>; j &lt;</a:t>
            </a:r>
            <a:r>
              <a:rPr lang="en-US" altLang="hu-HU" sz="1600" b="1" dirty="0">
                <a:latin typeface="Courier New" pitchFamily="49" charset="0"/>
              </a:rPr>
              <a:t> </a:t>
            </a:r>
            <a:r>
              <a:rPr lang="en-US" altLang="hu-HU" sz="1600" b="1" dirty="0" err="1">
                <a:latin typeface="Courier New" pitchFamily="49" charset="0"/>
              </a:rPr>
              <a:t>cps.size</a:t>
            </a:r>
            <a:r>
              <a:rPr lang="en-US" altLang="hu-HU" sz="1600" b="1" dirty="0">
                <a:latin typeface="Courier New" pitchFamily="49" charset="0"/>
              </a:rPr>
              <a:t>()</a:t>
            </a:r>
            <a:r>
              <a:rPr lang="hu-HU" altLang="hu-HU" sz="1600" b="1" dirty="0">
                <a:latin typeface="Courier New" pitchFamily="49" charset="0"/>
              </a:rPr>
              <a:t>; j++)</a:t>
            </a:r>
            <a:endParaRPr lang="en-US" altLang="hu-HU" sz="1600" b="1" dirty="0">
              <a:latin typeface="Courier New" pitchFamily="49" charset="0"/>
            </a:endParaRPr>
          </a:p>
          <a:p>
            <a:pPr algn="l"/>
            <a:r>
              <a:rPr lang="en-US" altLang="hu-HU" sz="1600" b="1" dirty="0">
                <a:latin typeface="Courier New" pitchFamily="49" charset="0"/>
              </a:rPr>
              <a:t>		if (j != </a:t>
            </a:r>
            <a:r>
              <a:rPr lang="en-US" altLang="hu-HU" sz="1600" b="1" dirty="0" err="1">
                <a:latin typeface="Courier New" pitchFamily="49" charset="0"/>
              </a:rPr>
              <a:t>i</a:t>
            </a:r>
            <a:r>
              <a:rPr lang="en-US" altLang="hu-HU" sz="1600" b="1" dirty="0">
                <a:latin typeface="Courier New" pitchFamily="49" charset="0"/>
              </a:rPr>
              <a:t>) Li *= (t – </a:t>
            </a:r>
            <a:r>
              <a:rPr lang="en-US" altLang="hu-HU" sz="1600" b="1" dirty="0" err="1">
                <a:latin typeface="Courier New" pitchFamily="49" charset="0"/>
              </a:rPr>
              <a:t>ts</a:t>
            </a:r>
            <a:r>
              <a:rPr lang="en-US" altLang="hu-HU" sz="1600" b="1" dirty="0">
                <a:latin typeface="Courier New" pitchFamily="49" charset="0"/>
              </a:rPr>
              <a:t>[j])/(</a:t>
            </a:r>
            <a:r>
              <a:rPr lang="en-US" altLang="hu-HU" sz="1600" b="1" dirty="0" err="1">
                <a:latin typeface="Courier New" pitchFamily="49" charset="0"/>
              </a:rPr>
              <a:t>ts</a:t>
            </a:r>
            <a:r>
              <a:rPr lang="en-US" altLang="hu-HU" sz="1600" b="1" dirty="0">
                <a:latin typeface="Courier New" pitchFamily="49" charset="0"/>
              </a:rPr>
              <a:t>[</a:t>
            </a:r>
            <a:r>
              <a:rPr lang="en-US" altLang="hu-HU" sz="1600" b="1" dirty="0" err="1">
                <a:latin typeface="Courier New" pitchFamily="49" charset="0"/>
              </a:rPr>
              <a:t>i</a:t>
            </a:r>
            <a:r>
              <a:rPr lang="en-US" altLang="hu-HU" sz="1600" b="1" dirty="0">
                <a:latin typeface="Courier New" pitchFamily="49" charset="0"/>
              </a:rPr>
              <a:t>] – </a:t>
            </a:r>
            <a:r>
              <a:rPr lang="en-US" altLang="hu-HU" sz="1600" b="1" dirty="0" err="1">
                <a:latin typeface="Courier New" pitchFamily="49" charset="0"/>
              </a:rPr>
              <a:t>ts</a:t>
            </a:r>
            <a:r>
              <a:rPr lang="en-US" altLang="hu-HU" sz="1600" b="1" dirty="0">
                <a:latin typeface="Courier New" pitchFamily="49" charset="0"/>
              </a:rPr>
              <a:t>[j]);</a:t>
            </a:r>
            <a:r>
              <a:rPr lang="hu-HU" altLang="hu-HU" sz="1600" b="1" dirty="0">
                <a:latin typeface="Courier New" pitchFamily="49" charset="0"/>
              </a:rPr>
              <a:t> </a:t>
            </a:r>
            <a:endParaRPr lang="en-US" altLang="hu-HU" sz="1600" b="1" dirty="0">
              <a:latin typeface="Courier New" pitchFamily="49" charset="0"/>
            </a:endParaRPr>
          </a:p>
          <a:p>
            <a:pPr algn="l"/>
            <a:r>
              <a:rPr lang="en-US" altLang="hu-HU" sz="1600" b="1" dirty="0">
                <a:latin typeface="Courier New" pitchFamily="49" charset="0"/>
              </a:rPr>
              <a:t>	</a:t>
            </a:r>
            <a:r>
              <a:rPr lang="en-GB" altLang="hu-HU" sz="1600" b="1" dirty="0">
                <a:latin typeface="Courier New" pitchFamily="49" charset="0"/>
              </a:rPr>
              <a:t>return </a:t>
            </a:r>
            <a:r>
              <a:rPr lang="en-US" altLang="hu-HU" sz="1600" b="1" dirty="0">
                <a:latin typeface="Courier New" pitchFamily="49" charset="0"/>
              </a:rPr>
              <a:t>Li;</a:t>
            </a:r>
            <a:endParaRPr lang="en-GB" altLang="hu-HU" sz="1600" b="1" dirty="0">
              <a:latin typeface="Courier New" pitchFamily="49" charset="0"/>
            </a:endParaRPr>
          </a:p>
          <a:p>
            <a:pPr algn="l"/>
            <a:r>
              <a:rPr lang="en-GB" altLang="hu-HU" sz="1600" b="1" dirty="0">
                <a:latin typeface="Courier New" pitchFamily="49" charset="0"/>
              </a:rPr>
              <a:t>  </a:t>
            </a:r>
            <a:r>
              <a:rPr lang="hu-HU" altLang="hu-HU" sz="1600" b="1" dirty="0">
                <a:latin typeface="Courier New" pitchFamily="49" charset="0"/>
              </a:rPr>
              <a:t> }</a:t>
            </a:r>
            <a:endParaRPr lang="en-US" altLang="hu-HU" sz="1600" b="1" dirty="0">
              <a:latin typeface="Courier New" pitchFamily="49" charset="0"/>
            </a:endParaRPr>
          </a:p>
          <a:p>
            <a:pPr algn="l"/>
            <a:r>
              <a:rPr lang="hu-HU" altLang="hu-HU" sz="1600" b="1" dirty="0" err="1">
                <a:latin typeface="Courier New" pitchFamily="49" charset="0"/>
              </a:rPr>
              <a:t>public</a:t>
            </a:r>
            <a:r>
              <a:rPr lang="hu-HU" altLang="hu-HU" sz="1600" b="1" dirty="0">
                <a:latin typeface="Courier New" pitchFamily="49" charset="0"/>
              </a:rPr>
              <a:t>:</a:t>
            </a:r>
          </a:p>
          <a:p>
            <a:pPr algn="l"/>
            <a:r>
              <a:rPr lang="en-US" altLang="hu-HU" sz="1600" b="1" dirty="0">
                <a:latin typeface="Courier New" pitchFamily="49" charset="0"/>
              </a:rPr>
              <a:t>   void </a:t>
            </a:r>
            <a:r>
              <a:rPr lang="en-US" altLang="hu-HU" sz="1600" b="1" dirty="0" err="1" smtClean="0">
                <a:latin typeface="Courier New" pitchFamily="49" charset="0"/>
              </a:rPr>
              <a:t>AddControlPoint</a:t>
            </a:r>
            <a:r>
              <a:rPr lang="en-US" altLang="hu-HU" sz="1600" b="1" dirty="0" smtClean="0">
                <a:latin typeface="Courier New" pitchFamily="49" charset="0"/>
              </a:rPr>
              <a:t>(</a:t>
            </a:r>
            <a:r>
              <a:rPr lang="hu-HU" altLang="hu-HU" sz="1600" b="1" dirty="0" err="1" smtClean="0">
                <a:latin typeface="Courier New" pitchFamily="49" charset="0"/>
              </a:rPr>
              <a:t>vec</a:t>
            </a:r>
            <a:r>
              <a:rPr lang="en-US" altLang="hu-HU" sz="1600" b="1" dirty="0" smtClean="0">
                <a:latin typeface="Courier New" pitchFamily="49" charset="0"/>
              </a:rPr>
              <a:t>3 </a:t>
            </a:r>
            <a:r>
              <a:rPr lang="en-US" altLang="hu-HU" sz="1600" b="1" dirty="0" err="1">
                <a:latin typeface="Courier New" pitchFamily="49" charset="0"/>
              </a:rPr>
              <a:t>cp</a:t>
            </a:r>
            <a:r>
              <a:rPr lang="en-US" altLang="hu-HU" sz="1600" b="1" dirty="0">
                <a:latin typeface="Courier New" pitchFamily="49" charset="0"/>
              </a:rPr>
              <a:t>) { </a:t>
            </a:r>
          </a:p>
          <a:p>
            <a:pPr algn="l"/>
            <a:r>
              <a:rPr lang="en-US" altLang="hu-HU" sz="1600" b="1" dirty="0">
                <a:latin typeface="Courier New" pitchFamily="49" charset="0"/>
              </a:rPr>
              <a:t>	float </a:t>
            </a:r>
            <a:r>
              <a:rPr lang="en-US" altLang="hu-HU" sz="1600" b="1" dirty="0" err="1">
                <a:latin typeface="Courier New" pitchFamily="49" charset="0"/>
              </a:rPr>
              <a:t>ti</a:t>
            </a:r>
            <a:r>
              <a:rPr lang="en-US" altLang="hu-HU" sz="1600" b="1" dirty="0">
                <a:latin typeface="Courier New" pitchFamily="49" charset="0"/>
              </a:rPr>
              <a:t> = </a:t>
            </a:r>
            <a:r>
              <a:rPr lang="en-US" altLang="hu-HU" sz="1600" b="1" dirty="0" err="1">
                <a:latin typeface="Courier New" pitchFamily="49" charset="0"/>
              </a:rPr>
              <a:t>cps.size</a:t>
            </a:r>
            <a:r>
              <a:rPr lang="en-US" altLang="hu-HU" sz="1600" b="1" dirty="0">
                <a:latin typeface="Courier New" pitchFamily="49" charset="0"/>
              </a:rPr>
              <a:t>(); 	// or something better</a:t>
            </a:r>
          </a:p>
          <a:p>
            <a:pPr algn="l"/>
            <a:r>
              <a:rPr lang="en-US" altLang="hu-HU" sz="1600" b="1" dirty="0">
                <a:latin typeface="Courier New" pitchFamily="49" charset="0"/>
              </a:rPr>
              <a:t>	</a:t>
            </a:r>
            <a:r>
              <a:rPr lang="en-US" altLang="hu-HU" sz="1600" b="1" dirty="0" err="1">
                <a:latin typeface="Courier New" pitchFamily="49" charset="0"/>
              </a:rPr>
              <a:t>cps.push_back</a:t>
            </a:r>
            <a:r>
              <a:rPr lang="en-US" altLang="hu-HU" sz="1600" b="1" dirty="0">
                <a:latin typeface="Courier New" pitchFamily="49" charset="0"/>
              </a:rPr>
              <a:t>(</a:t>
            </a:r>
            <a:r>
              <a:rPr lang="en-US" altLang="hu-HU" sz="1600" b="1" dirty="0" err="1">
                <a:latin typeface="Courier New" pitchFamily="49" charset="0"/>
              </a:rPr>
              <a:t>cp</a:t>
            </a:r>
            <a:r>
              <a:rPr lang="en-US" altLang="hu-HU" sz="1600" b="1" dirty="0">
                <a:latin typeface="Courier New" pitchFamily="49" charset="0"/>
              </a:rPr>
              <a:t>); </a:t>
            </a:r>
            <a:r>
              <a:rPr lang="en-US" altLang="hu-HU" sz="1600" b="1" dirty="0" err="1">
                <a:latin typeface="Courier New" pitchFamily="49" charset="0"/>
              </a:rPr>
              <a:t>ts.push_back</a:t>
            </a:r>
            <a:r>
              <a:rPr lang="en-US" altLang="hu-HU" sz="1600" b="1" dirty="0">
                <a:latin typeface="Courier New" pitchFamily="49" charset="0"/>
              </a:rPr>
              <a:t>(</a:t>
            </a:r>
            <a:r>
              <a:rPr lang="en-US" altLang="hu-HU" sz="1600" b="1" dirty="0" err="1">
                <a:latin typeface="Courier New" pitchFamily="49" charset="0"/>
              </a:rPr>
              <a:t>ti</a:t>
            </a:r>
            <a:r>
              <a:rPr lang="en-US" altLang="hu-HU" sz="1600" b="1" dirty="0">
                <a:latin typeface="Courier New" pitchFamily="49" charset="0"/>
              </a:rPr>
              <a:t>);</a:t>
            </a:r>
          </a:p>
          <a:p>
            <a:pPr algn="l"/>
            <a:r>
              <a:rPr lang="en-US" altLang="hu-HU" sz="1600" b="1" dirty="0">
                <a:latin typeface="Courier New" pitchFamily="49" charset="0"/>
              </a:rPr>
              <a:t>   </a:t>
            </a:r>
            <a:r>
              <a:rPr lang="hu-HU" altLang="hu-HU" sz="1600" b="1" dirty="0">
                <a:latin typeface="Courier New" pitchFamily="49" charset="0"/>
              </a:rPr>
              <a:t>}</a:t>
            </a:r>
            <a:endParaRPr lang="en-US" altLang="hu-HU" sz="1600" b="1" dirty="0">
              <a:latin typeface="Courier New" pitchFamily="49" charset="0"/>
            </a:endParaRPr>
          </a:p>
          <a:p>
            <a:pPr algn="l"/>
            <a:endParaRPr lang="hu-HU" altLang="hu-HU" sz="600" b="1" dirty="0">
              <a:latin typeface="Courier New" pitchFamily="49" charset="0"/>
            </a:endParaRPr>
          </a:p>
          <a:p>
            <a:pPr lvl="1" algn="l"/>
            <a:r>
              <a:rPr lang="hu-HU" altLang="hu-HU" sz="1600" b="1" u="sng" dirty="0" err="1" smtClean="0">
                <a:latin typeface="Courier New" pitchFamily="49" charset="0"/>
              </a:rPr>
              <a:t>vec</a:t>
            </a:r>
            <a:r>
              <a:rPr lang="en-US" altLang="hu-HU" sz="1600" b="1" u="sng" dirty="0" smtClean="0">
                <a:latin typeface="Courier New" pitchFamily="49" charset="0"/>
              </a:rPr>
              <a:t>3 </a:t>
            </a:r>
            <a:r>
              <a:rPr lang="en-US" altLang="hu-HU" sz="1600" b="1" u="sng" dirty="0">
                <a:latin typeface="Courier New" pitchFamily="49" charset="0"/>
              </a:rPr>
              <a:t>r(float t)</a:t>
            </a:r>
            <a:r>
              <a:rPr lang="en-US" altLang="hu-HU" sz="1600" b="1" dirty="0">
                <a:latin typeface="Courier New" pitchFamily="49" charset="0"/>
              </a:rPr>
              <a:t> {</a:t>
            </a:r>
            <a:endParaRPr lang="hu-HU" altLang="hu-HU" sz="1600" b="1" dirty="0">
              <a:latin typeface="Courier New" pitchFamily="49" charset="0"/>
            </a:endParaRPr>
          </a:p>
          <a:p>
            <a:pPr algn="l"/>
            <a:r>
              <a:rPr lang="en-US" altLang="hu-HU" sz="1600" b="1" dirty="0">
                <a:latin typeface="Courier New" pitchFamily="49" charset="0"/>
              </a:rPr>
              <a:t>	</a:t>
            </a:r>
            <a:r>
              <a:rPr lang="hu-HU" altLang="hu-HU" sz="1600" b="1" dirty="0" err="1" smtClean="0">
                <a:latin typeface="Courier New" pitchFamily="49" charset="0"/>
              </a:rPr>
              <a:t>vec</a:t>
            </a:r>
            <a:r>
              <a:rPr lang="en-US" altLang="hu-HU" sz="1600" b="1" dirty="0" smtClean="0">
                <a:latin typeface="Courier New" pitchFamily="49" charset="0"/>
              </a:rPr>
              <a:t>3</a:t>
            </a:r>
            <a:r>
              <a:rPr lang="hu-HU" altLang="hu-HU" sz="1600" b="1" dirty="0" smtClean="0">
                <a:latin typeface="Courier New" pitchFamily="49" charset="0"/>
              </a:rPr>
              <a:t> </a:t>
            </a:r>
            <a:r>
              <a:rPr lang="hu-HU" altLang="hu-HU" sz="1600" b="1" dirty="0" err="1" smtClean="0">
                <a:latin typeface="Courier New" pitchFamily="49" charset="0"/>
              </a:rPr>
              <a:t>rt</a:t>
            </a:r>
            <a:r>
              <a:rPr lang="hu-HU" altLang="hu-HU" sz="1600" b="1" dirty="0" smtClean="0">
                <a:latin typeface="Courier New" pitchFamily="49" charset="0"/>
              </a:rPr>
              <a:t>(0</a:t>
            </a:r>
            <a:r>
              <a:rPr lang="hu-HU" altLang="hu-HU" sz="1600" b="1" dirty="0">
                <a:latin typeface="Courier New" pitchFamily="49" charset="0"/>
              </a:rPr>
              <a:t>, </a:t>
            </a:r>
            <a:r>
              <a:rPr lang="hu-HU" altLang="hu-HU" sz="1600" b="1" dirty="0" err="1">
                <a:latin typeface="Courier New" pitchFamily="49" charset="0"/>
              </a:rPr>
              <a:t>0</a:t>
            </a:r>
            <a:r>
              <a:rPr lang="en-US" altLang="hu-HU" sz="1600" b="1" dirty="0">
                <a:latin typeface="Courier New" pitchFamily="49" charset="0"/>
              </a:rPr>
              <a:t>, 0</a:t>
            </a:r>
            <a:r>
              <a:rPr lang="hu-HU" altLang="hu-HU" sz="1600" b="1" dirty="0">
                <a:latin typeface="Courier New" pitchFamily="49" charset="0"/>
              </a:rPr>
              <a:t>);</a:t>
            </a:r>
          </a:p>
          <a:p>
            <a:pPr algn="l"/>
            <a:r>
              <a:rPr lang="hu-HU" altLang="hu-HU" sz="1600" b="1" dirty="0">
                <a:latin typeface="Courier New" pitchFamily="49" charset="0"/>
              </a:rPr>
              <a:t>      </a:t>
            </a:r>
            <a:r>
              <a:rPr lang="en-US" altLang="hu-HU" sz="1600" b="1" dirty="0">
                <a:latin typeface="Courier New" pitchFamily="49" charset="0"/>
              </a:rPr>
              <a:t>	</a:t>
            </a:r>
            <a:r>
              <a:rPr lang="hu-HU" altLang="hu-HU" sz="1600" b="1" dirty="0" err="1" smtClean="0">
                <a:latin typeface="Courier New" pitchFamily="49" charset="0"/>
              </a:rPr>
              <a:t>for</a:t>
            </a:r>
            <a:r>
              <a:rPr lang="hu-HU" altLang="hu-HU" sz="1600" b="1" dirty="0" smtClean="0">
                <a:latin typeface="Courier New" pitchFamily="49" charset="0"/>
              </a:rPr>
              <a:t>(int i=; </a:t>
            </a:r>
            <a:r>
              <a:rPr lang="hu-HU" altLang="hu-HU" sz="1600" b="1" dirty="0" err="1" smtClean="0">
                <a:latin typeface="Courier New" pitchFamily="49" charset="0"/>
              </a:rPr>
              <a:t>i</a:t>
            </a:r>
            <a:r>
              <a:rPr lang="hu-HU" altLang="hu-HU" sz="1600" b="1" dirty="0" smtClean="0">
                <a:latin typeface="Courier New" pitchFamily="49" charset="0"/>
              </a:rPr>
              <a:t> &lt; </a:t>
            </a:r>
            <a:r>
              <a:rPr lang="en-US" altLang="hu-HU" sz="1600" b="1" dirty="0" err="1" smtClean="0">
                <a:latin typeface="Courier New" pitchFamily="49" charset="0"/>
              </a:rPr>
              <a:t>cps.size</a:t>
            </a:r>
            <a:r>
              <a:rPr lang="en-US" altLang="hu-HU" sz="1600" b="1" dirty="0">
                <a:latin typeface="Courier New" pitchFamily="49" charset="0"/>
              </a:rPr>
              <a:t>()</a:t>
            </a:r>
            <a:r>
              <a:rPr lang="hu-HU" altLang="hu-HU" sz="1600" b="1" dirty="0">
                <a:latin typeface="Courier New" pitchFamily="49" charset="0"/>
              </a:rPr>
              <a:t>; i++) </a:t>
            </a:r>
            <a:r>
              <a:rPr lang="hu-HU" altLang="hu-HU" sz="1600" b="1" dirty="0" err="1" smtClean="0">
                <a:latin typeface="Courier New" pitchFamily="49" charset="0"/>
              </a:rPr>
              <a:t>rt</a:t>
            </a:r>
            <a:r>
              <a:rPr lang="hu-HU" altLang="hu-HU" sz="1600" b="1" dirty="0" smtClean="0">
                <a:latin typeface="Courier New" pitchFamily="49" charset="0"/>
              </a:rPr>
              <a:t> </a:t>
            </a:r>
            <a:r>
              <a:rPr lang="hu-HU" altLang="hu-HU" sz="1600" b="1" dirty="0">
                <a:latin typeface="Courier New" pitchFamily="49" charset="0"/>
              </a:rPr>
              <a:t>+= </a:t>
            </a:r>
            <a:r>
              <a:rPr lang="en-US" altLang="hu-HU" sz="1600" b="1" dirty="0">
                <a:latin typeface="Courier New" pitchFamily="49" charset="0"/>
              </a:rPr>
              <a:t>cps[</a:t>
            </a:r>
            <a:r>
              <a:rPr lang="en-US" altLang="hu-HU" sz="1600" b="1" dirty="0" err="1">
                <a:latin typeface="Courier New" pitchFamily="49" charset="0"/>
              </a:rPr>
              <a:t>i</a:t>
            </a:r>
            <a:r>
              <a:rPr lang="en-US" altLang="hu-HU" sz="1600" b="1" dirty="0" smtClean="0">
                <a:latin typeface="Courier New" pitchFamily="49" charset="0"/>
              </a:rPr>
              <a:t>]</a:t>
            </a:r>
            <a:r>
              <a:rPr lang="en-US" altLang="hu-HU" sz="700" b="1" dirty="0" smtClean="0">
                <a:latin typeface="Courier New" pitchFamily="49" charset="0"/>
              </a:rPr>
              <a:t> </a:t>
            </a:r>
            <a:r>
              <a:rPr lang="hu-HU" altLang="hu-HU" sz="1600" b="1" dirty="0" smtClean="0">
                <a:latin typeface="Courier New" pitchFamily="49" charset="0"/>
              </a:rPr>
              <a:t>*</a:t>
            </a:r>
            <a:r>
              <a:rPr lang="en-US" altLang="hu-HU" sz="1600" b="1" dirty="0">
                <a:latin typeface="Courier New" pitchFamily="49" charset="0"/>
              </a:rPr>
              <a:t> L</a:t>
            </a:r>
            <a:r>
              <a:rPr lang="hu-HU" altLang="hu-HU" sz="1600" b="1" dirty="0">
                <a:latin typeface="Courier New" pitchFamily="49" charset="0"/>
              </a:rPr>
              <a:t>(i,t);</a:t>
            </a:r>
          </a:p>
          <a:p>
            <a:pPr algn="l"/>
            <a:r>
              <a:rPr lang="hu-HU" altLang="hu-HU" sz="1600" b="1" dirty="0">
                <a:latin typeface="Courier New" pitchFamily="49" charset="0"/>
              </a:rPr>
              <a:t>      </a:t>
            </a:r>
            <a:r>
              <a:rPr lang="en-US" altLang="hu-HU" sz="1600" b="1" dirty="0">
                <a:latin typeface="Courier New" pitchFamily="49" charset="0"/>
              </a:rPr>
              <a:t>	</a:t>
            </a:r>
            <a:r>
              <a:rPr lang="hu-HU" altLang="hu-HU" sz="1600" b="1" dirty="0" err="1">
                <a:latin typeface="Courier New" pitchFamily="49" charset="0"/>
              </a:rPr>
              <a:t>return</a:t>
            </a:r>
            <a:r>
              <a:rPr lang="hu-HU" altLang="hu-HU" sz="1600" b="1" dirty="0">
                <a:latin typeface="Courier New" pitchFamily="49" charset="0"/>
              </a:rPr>
              <a:t> </a:t>
            </a:r>
            <a:r>
              <a:rPr lang="hu-HU" altLang="hu-HU" sz="1600" b="1" dirty="0" err="1" smtClean="0">
                <a:latin typeface="Courier New" pitchFamily="49" charset="0"/>
              </a:rPr>
              <a:t>rt</a:t>
            </a:r>
            <a:r>
              <a:rPr lang="hu-HU" altLang="hu-HU" sz="1600" b="1" dirty="0" smtClean="0">
                <a:latin typeface="Courier New" pitchFamily="49" charset="0"/>
              </a:rPr>
              <a:t>;</a:t>
            </a:r>
            <a:endParaRPr lang="hu-HU" altLang="hu-HU" sz="1600" b="1" dirty="0">
              <a:latin typeface="Courier New" pitchFamily="49" charset="0"/>
            </a:endParaRPr>
          </a:p>
          <a:p>
            <a:pPr algn="l"/>
            <a:r>
              <a:rPr lang="hu-HU" altLang="hu-HU" sz="1600" b="1" dirty="0">
                <a:latin typeface="Courier New" pitchFamily="49" charset="0"/>
              </a:rPr>
              <a:t>   }</a:t>
            </a:r>
          </a:p>
          <a:p>
            <a:pPr algn="l"/>
            <a:r>
              <a:rPr lang="hu-HU" altLang="hu-HU" sz="1600" b="1" dirty="0">
                <a:latin typeface="Courier New" pitchFamily="49" charset="0"/>
              </a:rPr>
              <a:t>};</a:t>
            </a:r>
          </a:p>
        </p:txBody>
      </p:sp>
      <mc:AlternateContent xmlns:mc="http://schemas.openxmlformats.org/markup-compatibility/2006" xmlns:a14="http://schemas.microsoft.com/office/drawing/2010/main">
        <mc:Choice Requires="a14">
          <p:sp>
            <p:nvSpPr>
              <p:cNvPr id="13" name="Téglalap 12"/>
              <p:cNvSpPr/>
              <p:nvPr/>
            </p:nvSpPr>
            <p:spPr>
              <a:xfrm>
                <a:off x="5926009" y="483518"/>
                <a:ext cx="2977354" cy="956224"/>
              </a:xfrm>
              <a:prstGeom prst="rect">
                <a:avLst/>
              </a:prstGeom>
              <a:solidFill>
                <a:schemeClr val="bg2"/>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m:t>
                      </m:r>
                      <m:f>
                        <m:fPr>
                          <m:ctrlPr>
                            <a:rPr lang="en-US" altLang="hu-HU" b="0" i="1" smtClean="0">
                              <a:latin typeface="Cambria Math"/>
                              <a:cs typeface="Times New Roman" panose="02020603050405020304" pitchFamily="18" charset="0"/>
                              <a:sym typeface="Symbol" pitchFamily="18" charset="2"/>
                            </a:rPr>
                          </m:ctrlPr>
                        </m:fPr>
                        <m:num>
                          <m:nary>
                            <m:naryPr>
                              <m:chr m:val="∏"/>
                              <m:supHide m:val="on"/>
                              <m:ctrlPr>
                                <a:rPr lang="en-US" altLang="hu-HU" b="0" i="1" smtClean="0">
                                  <a:latin typeface="Cambria Math"/>
                                  <a:cs typeface="Times New Roman" panose="02020603050405020304" pitchFamily="18" charset="0"/>
                                  <a:sym typeface="Symbol" pitchFamily="18" charset="2"/>
                                </a:rPr>
                              </m:ctrlPr>
                            </m:naryPr>
                            <m:sub>
                              <m:r>
                                <m:rPr>
                                  <m:brk m:alnAt="7"/>
                                </m:rPr>
                                <a:rPr lang="en-US" altLang="hu-HU" b="0" i="1" smtClean="0">
                                  <a:latin typeface="Cambria Math"/>
                                  <a:cs typeface="Times New Roman" panose="02020603050405020304" pitchFamily="18" charset="0"/>
                                  <a:sym typeface="Symbol" pitchFamily="18" charset="2"/>
                                </a:rPr>
                                <m:t>𝑗</m:t>
                              </m:r>
                              <m:r>
                                <a:rPr lang="en-US" altLang="hu-HU" b="0" i="1" smtClean="0">
                                  <a:latin typeface="Cambria Math"/>
                                  <a:ea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𝑖</m:t>
                              </m:r>
                            </m:sub>
                            <m:sup/>
                            <m:e>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𝑡</m:t>
                              </m:r>
                              <m:r>
                                <a:rPr lang="en-US" altLang="hu-HU" b="0" i="1" smtClean="0">
                                  <a:latin typeface="Cambria Math"/>
                                  <a:cs typeface="Times New Roman" panose="02020603050405020304" pitchFamily="18" charset="0"/>
                                  <a:sym typeface="Symbol" pitchFamily="18" charset="2"/>
                                </a:rPr>
                                <m:t>−</m:t>
                              </m:r>
                              <m:sSub>
                                <m:sSubPr>
                                  <m:ctrlPr>
                                    <a:rPr lang="en-US" altLang="hu-HU" b="0" i="1" smtClean="0">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𝑗</m:t>
                                  </m:r>
                                </m:sub>
                              </m:sSub>
                              <m:r>
                                <a:rPr lang="en-US" altLang="hu-HU" b="0" i="1" smtClean="0">
                                  <a:latin typeface="Cambria Math"/>
                                  <a:cs typeface="Times New Roman" panose="02020603050405020304" pitchFamily="18" charset="0"/>
                                  <a:sym typeface="Symbol" pitchFamily="18" charset="2"/>
                                </a:rPr>
                                <m:t>)</m:t>
                              </m:r>
                            </m:e>
                          </m:nary>
                        </m:num>
                        <m:den>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𝑗</m:t>
                              </m:r>
                              <m:r>
                                <a:rPr lang="en-US" altLang="hu-HU" i="1">
                                  <a:latin typeface="Cambria Math"/>
                                  <a:ea typeface="Cambria Math"/>
                                  <a:cs typeface="Times New Roman" panose="02020603050405020304" pitchFamily="18" charset="0"/>
                                  <a:sym typeface="Symbol" pitchFamily="18" charset="2"/>
                                </a:rPr>
                                <m:t>≠</m:t>
                              </m:r>
                              <m:r>
                                <a:rPr lang="en-US" altLang="hu-HU" i="1">
                                  <a:latin typeface="Cambria Math"/>
                                  <a:ea typeface="Cambria Math"/>
                                  <a:cs typeface="Times New Roman" panose="02020603050405020304" pitchFamily="18" charset="0"/>
                                  <a:sym typeface="Symbol" pitchFamily="18" charset="2"/>
                                </a:rPr>
                                <m:t>𝑖</m:t>
                              </m:r>
                            </m:sub>
                            <m:sup/>
                            <m:e>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𝑗</m:t>
                                  </m:r>
                                </m:sub>
                              </m:sSub>
                              <m:r>
                                <a:rPr lang="en-US" altLang="hu-HU" i="1">
                                  <a:latin typeface="Cambria Math"/>
                                  <a:cs typeface="Times New Roman" panose="02020603050405020304" pitchFamily="18" charset="0"/>
                                  <a:sym typeface="Symbol" pitchFamily="18" charset="2"/>
                                </a:rPr>
                                <m:t>)</m:t>
                              </m:r>
                            </m:e>
                          </m:nary>
                        </m:den>
                      </m:f>
                    </m:oMath>
                  </m:oMathPara>
                </a14:m>
                <a:endParaRPr lang="en-US" dirty="0"/>
              </a:p>
            </p:txBody>
          </p:sp>
        </mc:Choice>
        <mc:Fallback xmlns="">
          <p:sp>
            <p:nvSpPr>
              <p:cNvPr id="13" name="Téglalap 12"/>
              <p:cNvSpPr>
                <a:spLocks noRot="1" noChangeAspect="1" noMove="1" noResize="1" noEditPoints="1" noAdjustHandles="1" noChangeArrowheads="1" noChangeShapeType="1" noTextEdit="1"/>
              </p:cNvSpPr>
              <p:nvPr/>
            </p:nvSpPr>
            <p:spPr>
              <a:xfrm>
                <a:off x="5926009" y="483518"/>
                <a:ext cx="2977354" cy="956224"/>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6356391" y="3147814"/>
                <a:ext cx="2182969" cy="839269"/>
              </a:xfrm>
              <a:prstGeom prst="rect">
                <a:avLst/>
              </a:prstGeom>
              <a:solidFill>
                <a:schemeClr val="bg2"/>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000" b="1" i="1">
                          <a:latin typeface="Cambria Math"/>
                          <a:cs typeface="Times New Roman" panose="02020603050405020304" pitchFamily="18" charset="0"/>
                          <a:sym typeface="Symbol" pitchFamily="18" charset="2"/>
                        </a:rPr>
                        <m:t>𝒓</m:t>
                      </m:r>
                      <m:d>
                        <m:dPr>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𝑡</m:t>
                          </m:r>
                        </m:e>
                      </m:d>
                      <m:r>
                        <a:rPr lang="en-US" altLang="hu-HU" sz="2000" i="1">
                          <a:latin typeface="Cambria Math"/>
                          <a:cs typeface="Times New Roman" panose="02020603050405020304" pitchFamily="18" charset="0"/>
                          <a:sym typeface="Symbol" pitchFamily="18" charset="2"/>
                        </a:rPr>
                        <m:t>=</m:t>
                      </m:r>
                      <m:nary>
                        <m:naryPr>
                          <m:chr m:val="∑"/>
                          <m:supHide m:val="on"/>
                          <m:ctrlPr>
                            <a:rPr lang="en-US" altLang="hu-HU" sz="2000" i="1">
                              <a:latin typeface="Cambria Math"/>
                              <a:cs typeface="Times New Roman" panose="02020603050405020304" pitchFamily="18" charset="0"/>
                              <a:sym typeface="Symbol" pitchFamily="18" charset="2"/>
                            </a:rPr>
                          </m:ctrlPr>
                        </m:naryPr>
                        <m:sub>
                          <m:r>
                            <m:rPr>
                              <m:brk m:alnAt="7"/>
                            </m:rPr>
                            <a:rPr lang="en-US" altLang="hu-HU" sz="2000" i="1">
                              <a:latin typeface="Cambria Math"/>
                              <a:cs typeface="Times New Roman" panose="02020603050405020304" pitchFamily="18" charset="0"/>
                              <a:sym typeface="Symbol" pitchFamily="18" charset="2"/>
                            </a:rPr>
                            <m:t>𝑖</m:t>
                          </m:r>
                        </m:sub>
                        <m:sup/>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𝐿</m:t>
                              </m:r>
                            </m:e>
                            <m:sub>
                              <m:r>
                                <a:rPr lang="en-US" altLang="hu-HU" sz="2000" i="1">
                                  <a:latin typeface="Cambria Math"/>
                                  <a:cs typeface="Times New Roman" panose="02020603050405020304" pitchFamily="18" charset="0"/>
                                  <a:sym typeface="Symbol" pitchFamily="18" charset="2"/>
                                </a:rPr>
                                <m:t>𝑖</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𝑡</m:t>
                          </m:r>
                          <m:r>
                            <a:rPr lang="en-US" altLang="hu-HU" sz="2000" i="1">
                              <a:latin typeface="Cambria Math"/>
                              <a:cs typeface="Times New Roman" panose="02020603050405020304" pitchFamily="18" charset="0"/>
                              <a:sym typeface="Symbol" pitchFamily="18" charset="2"/>
                            </a:rPr>
                            <m:t>)</m:t>
                          </m:r>
                          <m:sSub>
                            <m:sSubPr>
                              <m:ctrlPr>
                                <a:rPr lang="en-US" altLang="hu-HU" sz="2000" b="1" i="1">
                                  <a:latin typeface="Cambria Math"/>
                                </a:rPr>
                              </m:ctrlPr>
                            </m:sSubPr>
                            <m:e>
                              <m:r>
                                <a:rPr lang="en-US" altLang="hu-HU" sz="2000" b="1" i="1">
                                  <a:latin typeface="Cambria Math"/>
                                </a:rPr>
                                <m:t>𝒓</m:t>
                              </m:r>
                            </m:e>
                            <m:sub>
                              <m:r>
                                <a:rPr lang="en-US" altLang="hu-HU" sz="2000" i="1">
                                  <a:latin typeface="Cambria Math"/>
                                </a:rPr>
                                <m:t>𝑖</m:t>
                              </m:r>
                            </m:sub>
                          </m:sSub>
                        </m:e>
                      </m:nary>
                    </m:oMath>
                  </m:oMathPara>
                </a14:m>
                <a:endParaRPr lang="en-US" sz="2000" dirty="0"/>
              </a:p>
            </p:txBody>
          </p:sp>
        </mc:Choice>
        <mc:Fallback xmlns="">
          <p:sp>
            <p:nvSpPr>
              <p:cNvPr id="14" name="Téglalap 13"/>
              <p:cNvSpPr>
                <a:spLocks noRot="1" noChangeAspect="1" noMove="1" noResize="1" noEditPoints="1" noAdjustHandles="1" noChangeArrowheads="1" noChangeShapeType="1" noTextEdit="1"/>
              </p:cNvSpPr>
              <p:nvPr/>
            </p:nvSpPr>
            <p:spPr>
              <a:xfrm>
                <a:off x="6356391" y="3147814"/>
                <a:ext cx="2182969" cy="839269"/>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80975"/>
            <a:ext cx="9144000" cy="857250"/>
          </a:xfrm>
        </p:spPr>
        <p:txBody>
          <a:bodyPr>
            <a:normAutofit fontScale="90000"/>
          </a:bodyPr>
          <a:lstStyle/>
          <a:p>
            <a:pPr>
              <a:defRPr/>
            </a:pPr>
            <a:r>
              <a:rPr lang="en-US" dirty="0" smtClean="0">
                <a:solidFill>
                  <a:srgbClr val="FF0000"/>
                </a:solidFill>
              </a:rPr>
              <a:t>Basis functions of </a:t>
            </a:r>
            <a:r>
              <a:rPr lang="hu-HU" dirty="0" smtClean="0">
                <a:solidFill>
                  <a:srgbClr val="FF0000"/>
                </a:solidFill>
              </a:rPr>
              <a:t>Lagrange </a:t>
            </a:r>
            <a:r>
              <a:rPr lang="hu-HU" dirty="0" err="1" smtClean="0">
                <a:solidFill>
                  <a:srgbClr val="FF0000"/>
                </a:solidFill>
              </a:rPr>
              <a:t>interpol</a:t>
            </a:r>
            <a:r>
              <a:rPr lang="en-US" dirty="0" err="1" smtClean="0">
                <a:solidFill>
                  <a:srgbClr val="FF0000"/>
                </a:solidFill>
              </a:rPr>
              <a:t>ation</a:t>
            </a:r>
            <a:endParaRPr lang="hu-HU" dirty="0" smtClean="0">
              <a:solidFill>
                <a:srgbClr val="FF0000"/>
              </a:solidFill>
            </a:endParaRPr>
          </a:p>
        </p:txBody>
      </p:sp>
      <p:sp>
        <p:nvSpPr>
          <p:cNvPr id="32" name="Freeform 13"/>
          <p:cNvSpPr>
            <a:spLocks/>
          </p:cNvSpPr>
          <p:nvPr/>
        </p:nvSpPr>
        <p:spPr bwMode="auto">
          <a:xfrm>
            <a:off x="381000" y="1114425"/>
            <a:ext cx="4191000" cy="2782888"/>
          </a:xfrm>
          <a:custGeom>
            <a:avLst/>
            <a:gdLst>
              <a:gd name="T0" fmla="*/ 0 w 2640"/>
              <a:gd name="T1" fmla="*/ 2147483647 h 1753"/>
              <a:gd name="T2" fmla="*/ 2147483647 w 2640"/>
              <a:gd name="T3" fmla="*/ 2147483647 h 1753"/>
              <a:gd name="T4" fmla="*/ 2147483647 w 2640"/>
              <a:gd name="T5" fmla="*/ 2147483647 h 1753"/>
              <a:gd name="T6" fmla="*/ 2147483647 w 2640"/>
              <a:gd name="T7" fmla="*/ 2147483647 h 1753"/>
              <a:gd name="T8" fmla="*/ 2147483647 w 2640"/>
              <a:gd name="T9" fmla="*/ 2147483647 h 1753"/>
              <a:gd name="T10" fmla="*/ 2147483647 w 2640"/>
              <a:gd name="T11" fmla="*/ 2147483647 h 1753"/>
              <a:gd name="T12" fmla="*/ 2147483647 w 2640"/>
              <a:gd name="T13" fmla="*/ 2147483647 h 1753"/>
              <a:gd name="T14" fmla="*/ 2147483647 w 2640"/>
              <a:gd name="T15" fmla="*/ 2147483647 h 1753"/>
              <a:gd name="T16" fmla="*/ 2147483647 w 2640"/>
              <a:gd name="T17" fmla="*/ 2147483647 h 1753"/>
              <a:gd name="T18" fmla="*/ 2147483647 w 2640"/>
              <a:gd name="T19" fmla="*/ 2147483647 h 1753"/>
              <a:gd name="T20" fmla="*/ 2147483647 w 2640"/>
              <a:gd name="T21" fmla="*/ 2147483647 h 1753"/>
              <a:gd name="T22" fmla="*/ 2147483647 w 2640"/>
              <a:gd name="T23" fmla="*/ 2147483647 h 1753"/>
              <a:gd name="T24" fmla="*/ 2147483647 w 2640"/>
              <a:gd name="T25" fmla="*/ 2147483647 h 1753"/>
              <a:gd name="T26" fmla="*/ 2147483647 w 2640"/>
              <a:gd name="T27" fmla="*/ 2147483647 h 1753"/>
              <a:gd name="T28" fmla="*/ 2147483647 w 2640"/>
              <a:gd name="T29" fmla="*/ 2147483647 h 1753"/>
              <a:gd name="T30" fmla="*/ 2147483647 w 2640"/>
              <a:gd name="T31" fmla="*/ 2147483647 h 1753"/>
              <a:gd name="T32" fmla="*/ 2147483647 w 2640"/>
              <a:gd name="T33" fmla="*/ 2147483647 h 1753"/>
              <a:gd name="T34" fmla="*/ 2147483647 w 2640"/>
              <a:gd name="T35" fmla="*/ 2147483647 h 1753"/>
              <a:gd name="T36" fmla="*/ 2147483647 w 2640"/>
              <a:gd name="T37" fmla="*/ 2147483647 h 17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40"/>
              <a:gd name="T58" fmla="*/ 0 h 1753"/>
              <a:gd name="T59" fmla="*/ 2640 w 2640"/>
              <a:gd name="T60" fmla="*/ 1753 h 17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40" h="1753">
                <a:moveTo>
                  <a:pt x="0" y="1360"/>
                </a:moveTo>
                <a:cubicBezTo>
                  <a:pt x="12" y="1248"/>
                  <a:pt x="24" y="1136"/>
                  <a:pt x="48" y="1024"/>
                </a:cubicBezTo>
                <a:cubicBezTo>
                  <a:pt x="72" y="912"/>
                  <a:pt x="96" y="808"/>
                  <a:pt x="144" y="688"/>
                </a:cubicBezTo>
                <a:cubicBezTo>
                  <a:pt x="192" y="568"/>
                  <a:pt x="280" y="400"/>
                  <a:pt x="336" y="304"/>
                </a:cubicBezTo>
                <a:cubicBezTo>
                  <a:pt x="392" y="208"/>
                  <a:pt x="432" y="160"/>
                  <a:pt x="480" y="112"/>
                </a:cubicBezTo>
                <a:cubicBezTo>
                  <a:pt x="528" y="64"/>
                  <a:pt x="584" y="32"/>
                  <a:pt x="624" y="16"/>
                </a:cubicBezTo>
                <a:cubicBezTo>
                  <a:pt x="664" y="0"/>
                  <a:pt x="672" y="0"/>
                  <a:pt x="720" y="16"/>
                </a:cubicBezTo>
                <a:cubicBezTo>
                  <a:pt x="768" y="32"/>
                  <a:pt x="848" y="64"/>
                  <a:pt x="912" y="112"/>
                </a:cubicBezTo>
                <a:cubicBezTo>
                  <a:pt x="976" y="160"/>
                  <a:pt x="1048" y="232"/>
                  <a:pt x="1104" y="304"/>
                </a:cubicBezTo>
                <a:cubicBezTo>
                  <a:pt x="1160" y="376"/>
                  <a:pt x="1184" y="440"/>
                  <a:pt x="1248" y="544"/>
                </a:cubicBezTo>
                <a:cubicBezTo>
                  <a:pt x="1312" y="648"/>
                  <a:pt x="1432" y="840"/>
                  <a:pt x="1488" y="928"/>
                </a:cubicBezTo>
                <a:cubicBezTo>
                  <a:pt x="1544" y="1016"/>
                  <a:pt x="1544" y="1008"/>
                  <a:pt x="1584" y="1072"/>
                </a:cubicBezTo>
                <a:cubicBezTo>
                  <a:pt x="1624" y="1136"/>
                  <a:pt x="1688" y="1248"/>
                  <a:pt x="1728" y="1312"/>
                </a:cubicBezTo>
                <a:cubicBezTo>
                  <a:pt x="1768" y="1376"/>
                  <a:pt x="1781" y="1405"/>
                  <a:pt x="1824" y="1456"/>
                </a:cubicBezTo>
                <a:cubicBezTo>
                  <a:pt x="1867" y="1507"/>
                  <a:pt x="1920" y="1571"/>
                  <a:pt x="1984" y="1619"/>
                </a:cubicBezTo>
                <a:cubicBezTo>
                  <a:pt x="2048" y="1667"/>
                  <a:pt x="2131" y="1735"/>
                  <a:pt x="2208" y="1744"/>
                </a:cubicBezTo>
                <a:cubicBezTo>
                  <a:pt x="2285" y="1753"/>
                  <a:pt x="2387" y="1716"/>
                  <a:pt x="2448" y="1674"/>
                </a:cubicBezTo>
                <a:cubicBezTo>
                  <a:pt x="2509" y="1632"/>
                  <a:pt x="2541" y="1546"/>
                  <a:pt x="2573" y="1494"/>
                </a:cubicBezTo>
                <a:cubicBezTo>
                  <a:pt x="2605" y="1442"/>
                  <a:pt x="2626" y="1388"/>
                  <a:pt x="2640" y="1360"/>
                </a:cubicBezTo>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3" name="Freeform 14"/>
          <p:cNvSpPr>
            <a:spLocks/>
          </p:cNvSpPr>
          <p:nvPr/>
        </p:nvSpPr>
        <p:spPr bwMode="auto">
          <a:xfrm>
            <a:off x="381000" y="1254125"/>
            <a:ext cx="4191000" cy="2100263"/>
          </a:xfrm>
          <a:custGeom>
            <a:avLst/>
            <a:gdLst>
              <a:gd name="T0" fmla="*/ 0 w 2640"/>
              <a:gd name="T1" fmla="*/ 0 h 1299"/>
              <a:gd name="T2" fmla="*/ 2147483647 w 2640"/>
              <a:gd name="T3" fmla="*/ 2147483647 h 1299"/>
              <a:gd name="T4" fmla="*/ 2147483647 w 2640"/>
              <a:gd name="T5" fmla="*/ 2147483647 h 1299"/>
              <a:gd name="T6" fmla="*/ 2147483647 w 2640"/>
              <a:gd name="T7" fmla="*/ 2147483647 h 1299"/>
              <a:gd name="T8" fmla="*/ 2147483647 w 2640"/>
              <a:gd name="T9" fmla="*/ 2147483647 h 1299"/>
              <a:gd name="T10" fmla="*/ 2147483647 w 2640"/>
              <a:gd name="T11" fmla="*/ 2147483647 h 1299"/>
              <a:gd name="T12" fmla="*/ 2147483647 w 2640"/>
              <a:gd name="T13" fmla="*/ 2147483647 h 1299"/>
              <a:gd name="T14" fmla="*/ 2147483647 w 2640"/>
              <a:gd name="T15" fmla="*/ 2147483647 h 1299"/>
              <a:gd name="T16" fmla="*/ 2147483647 w 2640"/>
              <a:gd name="T17" fmla="*/ 2147483647 h 1299"/>
              <a:gd name="T18" fmla="*/ 2147483647 w 2640"/>
              <a:gd name="T19" fmla="*/ 2147483647 h 1299"/>
              <a:gd name="T20" fmla="*/ 2147483647 w 2640"/>
              <a:gd name="T21" fmla="*/ 2147483647 h 1299"/>
              <a:gd name="T22" fmla="*/ 2147483647 w 2640"/>
              <a:gd name="T23" fmla="*/ 2147483647 h 1299"/>
              <a:gd name="T24" fmla="*/ 2147483647 w 2640"/>
              <a:gd name="T25" fmla="*/ 2147483647 h 1299"/>
              <a:gd name="T26" fmla="*/ 2147483647 w 2640"/>
              <a:gd name="T27" fmla="*/ 2147483647 h 1299"/>
              <a:gd name="T28" fmla="*/ 2147483647 w 2640"/>
              <a:gd name="T29" fmla="*/ 2147483647 h 1299"/>
              <a:gd name="T30" fmla="*/ 2147483647 w 2640"/>
              <a:gd name="T31" fmla="*/ 2147483647 h 1299"/>
              <a:gd name="T32" fmla="*/ 2147483647 w 2640"/>
              <a:gd name="T33" fmla="*/ 2147483647 h 1299"/>
              <a:gd name="T34" fmla="*/ 2147483647 w 2640"/>
              <a:gd name="T35" fmla="*/ 2147483647 h 1299"/>
              <a:gd name="T36" fmla="*/ 2147483647 w 2640"/>
              <a:gd name="T37" fmla="*/ 2147483647 h 1299"/>
              <a:gd name="T38" fmla="*/ 2147483647 w 2640"/>
              <a:gd name="T39" fmla="*/ 2147483647 h 1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0"/>
              <a:gd name="T61" fmla="*/ 0 h 1299"/>
              <a:gd name="T62" fmla="*/ 2640 w 2640"/>
              <a:gd name="T63" fmla="*/ 1299 h 1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0" h="1299">
                <a:moveTo>
                  <a:pt x="0" y="0"/>
                </a:moveTo>
                <a:cubicBezTo>
                  <a:pt x="16" y="48"/>
                  <a:pt x="24" y="80"/>
                  <a:pt x="48" y="144"/>
                </a:cubicBezTo>
                <a:cubicBezTo>
                  <a:pt x="72" y="208"/>
                  <a:pt x="100" y="295"/>
                  <a:pt x="144" y="384"/>
                </a:cubicBezTo>
                <a:cubicBezTo>
                  <a:pt x="188" y="473"/>
                  <a:pt x="243" y="574"/>
                  <a:pt x="315" y="678"/>
                </a:cubicBezTo>
                <a:cubicBezTo>
                  <a:pt x="387" y="782"/>
                  <a:pt x="509" y="929"/>
                  <a:pt x="576" y="1008"/>
                </a:cubicBezTo>
                <a:cubicBezTo>
                  <a:pt x="643" y="1087"/>
                  <a:pt x="680" y="1120"/>
                  <a:pt x="720" y="1152"/>
                </a:cubicBezTo>
                <a:cubicBezTo>
                  <a:pt x="760" y="1184"/>
                  <a:pt x="784" y="1184"/>
                  <a:pt x="816" y="1200"/>
                </a:cubicBezTo>
                <a:cubicBezTo>
                  <a:pt x="848" y="1216"/>
                  <a:pt x="876" y="1235"/>
                  <a:pt x="912" y="1248"/>
                </a:cubicBezTo>
                <a:cubicBezTo>
                  <a:pt x="948" y="1261"/>
                  <a:pt x="987" y="1270"/>
                  <a:pt x="1035" y="1278"/>
                </a:cubicBezTo>
                <a:cubicBezTo>
                  <a:pt x="1083" y="1286"/>
                  <a:pt x="1149" y="1293"/>
                  <a:pt x="1200" y="1296"/>
                </a:cubicBezTo>
                <a:cubicBezTo>
                  <a:pt x="1251" y="1299"/>
                  <a:pt x="1296" y="1296"/>
                  <a:pt x="1344" y="1296"/>
                </a:cubicBezTo>
                <a:cubicBezTo>
                  <a:pt x="1392" y="1296"/>
                  <a:pt x="1447" y="1299"/>
                  <a:pt x="1488" y="1296"/>
                </a:cubicBezTo>
                <a:cubicBezTo>
                  <a:pt x="1529" y="1293"/>
                  <a:pt x="1560" y="1286"/>
                  <a:pt x="1592" y="1278"/>
                </a:cubicBezTo>
                <a:cubicBezTo>
                  <a:pt x="1624" y="1270"/>
                  <a:pt x="1648" y="1259"/>
                  <a:pt x="1680" y="1248"/>
                </a:cubicBezTo>
                <a:cubicBezTo>
                  <a:pt x="1712" y="1237"/>
                  <a:pt x="1750" y="1221"/>
                  <a:pt x="1782" y="1213"/>
                </a:cubicBezTo>
                <a:cubicBezTo>
                  <a:pt x="1814" y="1205"/>
                  <a:pt x="1825" y="1210"/>
                  <a:pt x="1872" y="1200"/>
                </a:cubicBezTo>
                <a:cubicBezTo>
                  <a:pt x="1919" y="1190"/>
                  <a:pt x="1983" y="1163"/>
                  <a:pt x="2064" y="1152"/>
                </a:cubicBezTo>
                <a:cubicBezTo>
                  <a:pt x="2145" y="1141"/>
                  <a:pt x="2287" y="1135"/>
                  <a:pt x="2361" y="1136"/>
                </a:cubicBezTo>
                <a:cubicBezTo>
                  <a:pt x="2435" y="1137"/>
                  <a:pt x="2462" y="1147"/>
                  <a:pt x="2508" y="1158"/>
                </a:cubicBezTo>
                <a:cubicBezTo>
                  <a:pt x="2554" y="1169"/>
                  <a:pt x="2618" y="1193"/>
                  <a:pt x="2640" y="1200"/>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4" name="Freeform 15"/>
          <p:cNvSpPr>
            <a:spLocks/>
          </p:cNvSpPr>
          <p:nvPr/>
        </p:nvSpPr>
        <p:spPr bwMode="auto">
          <a:xfrm>
            <a:off x="379413" y="1292225"/>
            <a:ext cx="4192587" cy="2063750"/>
          </a:xfrm>
          <a:custGeom>
            <a:avLst/>
            <a:gdLst>
              <a:gd name="T0" fmla="*/ 0 w 2641"/>
              <a:gd name="T1" fmla="*/ 2147483647 h 1300"/>
              <a:gd name="T2" fmla="*/ 2147483647 w 2641"/>
              <a:gd name="T3" fmla="*/ 2147483647 h 1300"/>
              <a:gd name="T4" fmla="*/ 2147483647 w 2641"/>
              <a:gd name="T5" fmla="*/ 2147483647 h 1300"/>
              <a:gd name="T6" fmla="*/ 2147483647 w 2641"/>
              <a:gd name="T7" fmla="*/ 2147483647 h 1300"/>
              <a:gd name="T8" fmla="*/ 2147483647 w 2641"/>
              <a:gd name="T9" fmla="*/ 2147483647 h 1300"/>
              <a:gd name="T10" fmla="*/ 2147483647 w 2641"/>
              <a:gd name="T11" fmla="*/ 2147483647 h 1300"/>
              <a:gd name="T12" fmla="*/ 2147483647 w 2641"/>
              <a:gd name="T13" fmla="*/ 2147483647 h 1300"/>
              <a:gd name="T14" fmla="*/ 2147483647 w 2641"/>
              <a:gd name="T15" fmla="*/ 2147483647 h 1300"/>
              <a:gd name="T16" fmla="*/ 2147483647 w 2641"/>
              <a:gd name="T17" fmla="*/ 2147483647 h 1300"/>
              <a:gd name="T18" fmla="*/ 2147483647 w 2641"/>
              <a:gd name="T19" fmla="*/ 2147483647 h 1300"/>
              <a:gd name="T20" fmla="*/ 2147483647 w 2641"/>
              <a:gd name="T21" fmla="*/ 2147483647 h 1300"/>
              <a:gd name="T22" fmla="*/ 2147483647 w 2641"/>
              <a:gd name="T23" fmla="*/ 2147483647 h 1300"/>
              <a:gd name="T24" fmla="*/ 2147483647 w 2641"/>
              <a:gd name="T25" fmla="*/ 2147483647 h 1300"/>
              <a:gd name="T26" fmla="*/ 2147483647 w 2641"/>
              <a:gd name="T27" fmla="*/ 2147483647 h 1300"/>
              <a:gd name="T28" fmla="*/ 2147483647 w 2641"/>
              <a:gd name="T29" fmla="*/ 2147483647 h 1300"/>
              <a:gd name="T30" fmla="*/ 2147483647 w 2641"/>
              <a:gd name="T31" fmla="*/ 2147483647 h 1300"/>
              <a:gd name="T32" fmla="*/ 2147483647 w 2641"/>
              <a:gd name="T33" fmla="*/ 2147483647 h 1300"/>
              <a:gd name="T34" fmla="*/ 2147483647 w 2641"/>
              <a:gd name="T35" fmla="*/ 2147483647 h 1300"/>
              <a:gd name="T36" fmla="*/ 2147483647 w 2641"/>
              <a:gd name="T37" fmla="*/ 2147483647 h 1300"/>
              <a:gd name="T38" fmla="*/ 2147483647 w 2641"/>
              <a:gd name="T39" fmla="*/ 2147483647 h 1300"/>
              <a:gd name="T40" fmla="*/ 2147483647 w 2641"/>
              <a:gd name="T41" fmla="*/ 0 h 1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1"/>
              <a:gd name="T64" fmla="*/ 0 h 1300"/>
              <a:gd name="T65" fmla="*/ 2641 w 2641"/>
              <a:gd name="T66" fmla="*/ 1300 h 1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1" h="1300">
                <a:moveTo>
                  <a:pt x="0" y="1218"/>
                </a:moveTo>
                <a:cubicBezTo>
                  <a:pt x="40" y="1207"/>
                  <a:pt x="178" y="1165"/>
                  <a:pt x="241" y="1152"/>
                </a:cubicBezTo>
                <a:cubicBezTo>
                  <a:pt x="304" y="1139"/>
                  <a:pt x="328" y="1142"/>
                  <a:pt x="376" y="1142"/>
                </a:cubicBezTo>
                <a:cubicBezTo>
                  <a:pt x="424" y="1142"/>
                  <a:pt x="477" y="1145"/>
                  <a:pt x="529" y="1152"/>
                </a:cubicBezTo>
                <a:cubicBezTo>
                  <a:pt x="581" y="1159"/>
                  <a:pt x="641" y="1177"/>
                  <a:pt x="687" y="1186"/>
                </a:cubicBezTo>
                <a:cubicBezTo>
                  <a:pt x="733" y="1195"/>
                  <a:pt x="769" y="1197"/>
                  <a:pt x="807" y="1207"/>
                </a:cubicBezTo>
                <a:cubicBezTo>
                  <a:pt x="845" y="1217"/>
                  <a:pt x="880" y="1237"/>
                  <a:pt x="913" y="1248"/>
                </a:cubicBezTo>
                <a:cubicBezTo>
                  <a:pt x="946" y="1259"/>
                  <a:pt x="971" y="1265"/>
                  <a:pt x="1003" y="1273"/>
                </a:cubicBezTo>
                <a:cubicBezTo>
                  <a:pt x="1035" y="1281"/>
                  <a:pt x="1064" y="1292"/>
                  <a:pt x="1105" y="1296"/>
                </a:cubicBezTo>
                <a:cubicBezTo>
                  <a:pt x="1146" y="1300"/>
                  <a:pt x="1193" y="1296"/>
                  <a:pt x="1249" y="1296"/>
                </a:cubicBezTo>
                <a:cubicBezTo>
                  <a:pt x="1305" y="1296"/>
                  <a:pt x="1387" y="1299"/>
                  <a:pt x="1441" y="1296"/>
                </a:cubicBezTo>
                <a:cubicBezTo>
                  <a:pt x="1495" y="1293"/>
                  <a:pt x="1531" y="1286"/>
                  <a:pt x="1571" y="1278"/>
                </a:cubicBezTo>
                <a:cubicBezTo>
                  <a:pt x="1611" y="1270"/>
                  <a:pt x="1639" y="1261"/>
                  <a:pt x="1681" y="1248"/>
                </a:cubicBezTo>
                <a:cubicBezTo>
                  <a:pt x="1723" y="1235"/>
                  <a:pt x="1775" y="1229"/>
                  <a:pt x="1825" y="1200"/>
                </a:cubicBezTo>
                <a:cubicBezTo>
                  <a:pt x="1875" y="1171"/>
                  <a:pt x="1925" y="1131"/>
                  <a:pt x="1980" y="1076"/>
                </a:cubicBezTo>
                <a:cubicBezTo>
                  <a:pt x="2035" y="1021"/>
                  <a:pt x="2094" y="945"/>
                  <a:pt x="2156" y="869"/>
                </a:cubicBezTo>
                <a:cubicBezTo>
                  <a:pt x="2218" y="793"/>
                  <a:pt x="2300" y="688"/>
                  <a:pt x="2351" y="618"/>
                </a:cubicBezTo>
                <a:cubicBezTo>
                  <a:pt x="2402" y="548"/>
                  <a:pt x="2421" y="522"/>
                  <a:pt x="2460" y="449"/>
                </a:cubicBezTo>
                <a:cubicBezTo>
                  <a:pt x="2499" y="376"/>
                  <a:pt x="2557" y="245"/>
                  <a:pt x="2585" y="182"/>
                </a:cubicBezTo>
                <a:cubicBezTo>
                  <a:pt x="2613" y="119"/>
                  <a:pt x="2620" y="103"/>
                  <a:pt x="2629" y="73"/>
                </a:cubicBezTo>
                <a:cubicBezTo>
                  <a:pt x="2638" y="43"/>
                  <a:pt x="2639" y="15"/>
                  <a:pt x="2641"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5" name="Line 17"/>
          <p:cNvSpPr>
            <a:spLocks noChangeShapeType="1"/>
          </p:cNvSpPr>
          <p:nvPr/>
        </p:nvSpPr>
        <p:spPr bwMode="auto">
          <a:xfrm flipV="1">
            <a:off x="381000" y="835025"/>
            <a:ext cx="0" cy="3200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6" name="Line 18"/>
          <p:cNvSpPr>
            <a:spLocks noChangeShapeType="1"/>
          </p:cNvSpPr>
          <p:nvPr/>
        </p:nvSpPr>
        <p:spPr bwMode="auto">
          <a:xfrm>
            <a:off x="76200" y="3273425"/>
            <a:ext cx="4572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7" name="Line 19"/>
          <p:cNvSpPr>
            <a:spLocks noChangeShapeType="1"/>
          </p:cNvSpPr>
          <p:nvPr/>
        </p:nvSpPr>
        <p:spPr bwMode="auto">
          <a:xfrm>
            <a:off x="76200" y="1254125"/>
            <a:ext cx="4572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38" name="Text Box 22"/>
          <p:cNvSpPr txBox="1">
            <a:spLocks noChangeArrowheads="1"/>
          </p:cNvSpPr>
          <p:nvPr/>
        </p:nvSpPr>
        <p:spPr bwMode="auto">
          <a:xfrm>
            <a:off x="76200" y="2892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0</a:t>
            </a:r>
            <a:endParaRPr lang="hu-HU" altLang="hu-HU"/>
          </a:p>
        </p:txBody>
      </p:sp>
      <p:sp>
        <p:nvSpPr>
          <p:cNvPr id="39" name="Text Box 23"/>
          <p:cNvSpPr txBox="1">
            <a:spLocks noChangeArrowheads="1"/>
          </p:cNvSpPr>
          <p:nvPr/>
        </p:nvSpPr>
        <p:spPr bwMode="auto">
          <a:xfrm>
            <a:off x="76200" y="10636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a:t>1</a:t>
            </a:r>
            <a:endParaRPr lang="hu-HU" altLang="hu-HU"/>
          </a:p>
        </p:txBody>
      </p:sp>
      <p:sp>
        <p:nvSpPr>
          <p:cNvPr id="40" name="Freeform 25"/>
          <p:cNvSpPr>
            <a:spLocks/>
          </p:cNvSpPr>
          <p:nvPr/>
        </p:nvSpPr>
        <p:spPr bwMode="auto">
          <a:xfrm>
            <a:off x="5295900" y="1050925"/>
            <a:ext cx="3467100" cy="2679700"/>
          </a:xfrm>
          <a:custGeom>
            <a:avLst/>
            <a:gdLst>
              <a:gd name="T0" fmla="*/ 2147483647 w 2184"/>
              <a:gd name="T1" fmla="*/ 2147483647 h 1688"/>
              <a:gd name="T2" fmla="*/ 2147483647 w 2184"/>
              <a:gd name="T3" fmla="*/ 2147483647 h 1688"/>
              <a:gd name="T4" fmla="*/ 2147483647 w 2184"/>
              <a:gd name="T5" fmla="*/ 2147483647 h 1688"/>
              <a:gd name="T6" fmla="*/ 2147483647 w 2184"/>
              <a:gd name="T7" fmla="*/ 2147483647 h 1688"/>
              <a:gd name="T8" fmla="*/ 2147483647 w 2184"/>
              <a:gd name="T9" fmla="*/ 2147483647 h 1688"/>
              <a:gd name="T10" fmla="*/ 2147483647 w 2184"/>
              <a:gd name="T11" fmla="*/ 2147483647 h 1688"/>
              <a:gd name="T12" fmla="*/ 2147483647 w 2184"/>
              <a:gd name="T13" fmla="*/ 2147483647 h 1688"/>
              <a:gd name="T14" fmla="*/ 2147483647 w 2184"/>
              <a:gd name="T15" fmla="*/ 2147483647 h 1688"/>
              <a:gd name="T16" fmla="*/ 2147483647 w 2184"/>
              <a:gd name="T17" fmla="*/ 2147483647 h 1688"/>
              <a:gd name="T18" fmla="*/ 2147483647 w 2184"/>
              <a:gd name="T19" fmla="*/ 2147483647 h 1688"/>
              <a:gd name="T20" fmla="*/ 2147483647 w 2184"/>
              <a:gd name="T21" fmla="*/ 2147483647 h 1688"/>
              <a:gd name="T22" fmla="*/ 2147483647 w 2184"/>
              <a:gd name="T23" fmla="*/ 2147483647 h 1688"/>
              <a:gd name="T24" fmla="*/ 2147483647 w 2184"/>
              <a:gd name="T25" fmla="*/ 2147483647 h 16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4"/>
              <a:gd name="T40" fmla="*/ 0 h 1688"/>
              <a:gd name="T41" fmla="*/ 2184 w 2184"/>
              <a:gd name="T42" fmla="*/ 1688 h 16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4" h="1688">
                <a:moveTo>
                  <a:pt x="72" y="1688"/>
                </a:moveTo>
                <a:cubicBezTo>
                  <a:pt x="52" y="1556"/>
                  <a:pt x="32" y="1424"/>
                  <a:pt x="24" y="1304"/>
                </a:cubicBezTo>
                <a:cubicBezTo>
                  <a:pt x="16" y="1184"/>
                  <a:pt x="0" y="1096"/>
                  <a:pt x="24" y="968"/>
                </a:cubicBezTo>
                <a:cubicBezTo>
                  <a:pt x="48" y="840"/>
                  <a:pt x="112" y="648"/>
                  <a:pt x="168" y="536"/>
                </a:cubicBezTo>
                <a:cubicBezTo>
                  <a:pt x="224" y="424"/>
                  <a:pt x="272" y="376"/>
                  <a:pt x="360" y="296"/>
                </a:cubicBezTo>
                <a:cubicBezTo>
                  <a:pt x="448" y="216"/>
                  <a:pt x="568" y="104"/>
                  <a:pt x="696" y="56"/>
                </a:cubicBezTo>
                <a:cubicBezTo>
                  <a:pt x="824" y="8"/>
                  <a:pt x="1000" y="0"/>
                  <a:pt x="1128" y="8"/>
                </a:cubicBezTo>
                <a:cubicBezTo>
                  <a:pt x="1256" y="16"/>
                  <a:pt x="1360" y="56"/>
                  <a:pt x="1464" y="104"/>
                </a:cubicBezTo>
                <a:cubicBezTo>
                  <a:pt x="1568" y="152"/>
                  <a:pt x="1672" y="224"/>
                  <a:pt x="1752" y="296"/>
                </a:cubicBezTo>
                <a:cubicBezTo>
                  <a:pt x="1832" y="368"/>
                  <a:pt x="1888" y="448"/>
                  <a:pt x="1944" y="536"/>
                </a:cubicBezTo>
                <a:cubicBezTo>
                  <a:pt x="2000" y="624"/>
                  <a:pt x="2052" y="727"/>
                  <a:pt x="2088" y="824"/>
                </a:cubicBezTo>
                <a:cubicBezTo>
                  <a:pt x="2124" y="921"/>
                  <a:pt x="2145" y="1041"/>
                  <a:pt x="2161" y="1121"/>
                </a:cubicBezTo>
                <a:cubicBezTo>
                  <a:pt x="2177" y="1201"/>
                  <a:pt x="2179" y="1266"/>
                  <a:pt x="2184" y="130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1" name="Freeform 26"/>
          <p:cNvSpPr>
            <a:spLocks/>
          </p:cNvSpPr>
          <p:nvPr/>
        </p:nvSpPr>
        <p:spPr bwMode="auto">
          <a:xfrm>
            <a:off x="5410200" y="1216025"/>
            <a:ext cx="3352800" cy="2514600"/>
          </a:xfrm>
          <a:custGeom>
            <a:avLst/>
            <a:gdLst>
              <a:gd name="T0" fmla="*/ 0 w 2112"/>
              <a:gd name="T1" fmla="*/ 2147483647 h 1584"/>
              <a:gd name="T2" fmla="*/ 2147483647 w 2112"/>
              <a:gd name="T3" fmla="*/ 2147483647 h 1584"/>
              <a:gd name="T4" fmla="*/ 2147483647 w 2112"/>
              <a:gd name="T5" fmla="*/ 0 h 1584"/>
              <a:gd name="T6" fmla="*/ 2147483647 w 2112"/>
              <a:gd name="T7" fmla="*/ 2147483647 h 1584"/>
              <a:gd name="T8" fmla="*/ 0 60000 65536"/>
              <a:gd name="T9" fmla="*/ 0 60000 65536"/>
              <a:gd name="T10" fmla="*/ 0 60000 65536"/>
              <a:gd name="T11" fmla="*/ 0 60000 65536"/>
              <a:gd name="T12" fmla="*/ 0 w 2112"/>
              <a:gd name="T13" fmla="*/ 0 h 1584"/>
              <a:gd name="T14" fmla="*/ 2112 w 2112"/>
              <a:gd name="T15" fmla="*/ 1584 h 1584"/>
            </a:gdLst>
            <a:ahLst/>
            <a:cxnLst>
              <a:cxn ang="T8">
                <a:pos x="T0" y="T1"/>
              </a:cxn>
              <a:cxn ang="T9">
                <a:pos x="T2" y="T3"/>
              </a:cxn>
              <a:cxn ang="T10">
                <a:pos x="T4" y="T5"/>
              </a:cxn>
              <a:cxn ang="T11">
                <a:pos x="T6" y="T7"/>
              </a:cxn>
            </a:cxnLst>
            <a:rect l="T12" t="T13" r="T14" b="T15"/>
            <a:pathLst>
              <a:path w="2112" h="1584">
                <a:moveTo>
                  <a:pt x="0" y="1584"/>
                </a:moveTo>
                <a:lnTo>
                  <a:pt x="288" y="192"/>
                </a:lnTo>
                <a:lnTo>
                  <a:pt x="1344" y="0"/>
                </a:lnTo>
                <a:lnTo>
                  <a:pt x="2112" y="124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2" name="Oval 27"/>
          <p:cNvSpPr>
            <a:spLocks noChangeArrowheads="1"/>
          </p:cNvSpPr>
          <p:nvPr/>
        </p:nvSpPr>
        <p:spPr bwMode="auto">
          <a:xfrm>
            <a:off x="5715000" y="1444625"/>
            <a:ext cx="228600" cy="22860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3" name="Oval 28"/>
          <p:cNvSpPr>
            <a:spLocks noChangeArrowheads="1"/>
          </p:cNvSpPr>
          <p:nvPr/>
        </p:nvSpPr>
        <p:spPr bwMode="auto">
          <a:xfrm>
            <a:off x="7467600" y="1139825"/>
            <a:ext cx="228600" cy="228600"/>
          </a:xfrm>
          <a:prstGeom prst="ellipse">
            <a:avLst/>
          </a:prstGeom>
          <a:solidFill>
            <a:srgbClr val="FFC000"/>
          </a:solidFill>
          <a:ln w="12700">
            <a:solidFill>
              <a:srgbClr val="FFC0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4" name="Oval 29"/>
          <p:cNvSpPr>
            <a:spLocks noChangeArrowheads="1"/>
          </p:cNvSpPr>
          <p:nvPr/>
        </p:nvSpPr>
        <p:spPr bwMode="auto">
          <a:xfrm>
            <a:off x="8610600" y="3044825"/>
            <a:ext cx="228600" cy="228600"/>
          </a:xfrm>
          <a:prstGeom prst="ellipse">
            <a:avLst/>
          </a:prstGeom>
          <a:solidFill>
            <a:srgbClr val="FF0000"/>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5" name="Line 30"/>
          <p:cNvSpPr>
            <a:spLocks noChangeShapeType="1"/>
          </p:cNvSpPr>
          <p:nvPr/>
        </p:nvSpPr>
        <p:spPr bwMode="auto">
          <a:xfrm flipV="1">
            <a:off x="1752599" y="1216025"/>
            <a:ext cx="15875" cy="2057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6" name="Line 31"/>
          <p:cNvSpPr>
            <a:spLocks noChangeShapeType="1"/>
          </p:cNvSpPr>
          <p:nvPr/>
        </p:nvSpPr>
        <p:spPr bwMode="auto">
          <a:xfrm flipV="1">
            <a:off x="3136032" y="1216025"/>
            <a:ext cx="0" cy="202386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47" name="Text Box 32"/>
          <p:cNvSpPr txBox="1">
            <a:spLocks noChangeArrowheads="1"/>
          </p:cNvSpPr>
          <p:nvPr/>
        </p:nvSpPr>
        <p:spPr bwMode="auto">
          <a:xfrm>
            <a:off x="4648200" y="2892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3</a:t>
            </a:r>
            <a:endParaRPr lang="hu-HU" altLang="hu-HU" dirty="0"/>
          </a:p>
        </p:txBody>
      </p:sp>
      <p:sp>
        <p:nvSpPr>
          <p:cNvPr id="48" name="Text Box 33"/>
          <p:cNvSpPr txBox="1">
            <a:spLocks noChangeArrowheads="1"/>
          </p:cNvSpPr>
          <p:nvPr/>
        </p:nvSpPr>
        <p:spPr bwMode="auto">
          <a:xfrm>
            <a:off x="1599198" y="342582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1</a:t>
            </a:r>
            <a:endParaRPr lang="hu-HU" altLang="hu-HU" dirty="0"/>
          </a:p>
        </p:txBody>
      </p:sp>
      <p:sp>
        <p:nvSpPr>
          <p:cNvPr id="49" name="Text Box 34"/>
          <p:cNvSpPr txBox="1">
            <a:spLocks noChangeArrowheads="1"/>
          </p:cNvSpPr>
          <p:nvPr/>
        </p:nvSpPr>
        <p:spPr bwMode="auto">
          <a:xfrm>
            <a:off x="2894598" y="342582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2</a:t>
            </a:r>
            <a:endParaRPr lang="hu-HU" altLang="hu-HU" dirty="0"/>
          </a:p>
        </p:txBody>
      </p:sp>
      <p:sp>
        <p:nvSpPr>
          <p:cNvPr id="50" name="Line 35"/>
          <p:cNvSpPr>
            <a:spLocks noChangeShapeType="1"/>
          </p:cNvSpPr>
          <p:nvPr/>
        </p:nvSpPr>
        <p:spPr bwMode="auto">
          <a:xfrm flipV="1">
            <a:off x="4572000" y="1216025"/>
            <a:ext cx="0" cy="20574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 name="Oval 24"/>
          <p:cNvSpPr>
            <a:spLocks noChangeArrowheads="1"/>
          </p:cNvSpPr>
          <p:nvPr/>
        </p:nvSpPr>
        <p:spPr bwMode="auto">
          <a:xfrm>
            <a:off x="5334000" y="3578225"/>
            <a:ext cx="228600" cy="228600"/>
          </a:xfrm>
          <a:prstGeom prst="ellipse">
            <a:avLst/>
          </a:prstGeom>
          <a:solidFill>
            <a:srgbClr val="33CC33"/>
          </a:solidFill>
          <a:ln w="12700">
            <a:solidFill>
              <a:srgbClr val="33CC33"/>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2" name="Akciógomb: Tovább vagy Következő 51">
            <a:hlinkClick r:id="rId3" action="ppaction://hlinkfile" highlightClick="1"/>
          </p:cNvPr>
          <p:cNvSpPr/>
          <p:nvPr/>
        </p:nvSpPr>
        <p:spPr>
          <a:xfrm>
            <a:off x="8576206" y="4456899"/>
            <a:ext cx="469281" cy="49111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6"/>
          <p:cNvSpPr>
            <a:spLocks/>
          </p:cNvSpPr>
          <p:nvPr/>
        </p:nvSpPr>
        <p:spPr bwMode="auto">
          <a:xfrm>
            <a:off x="381000" y="1114425"/>
            <a:ext cx="4191000" cy="2749550"/>
          </a:xfrm>
          <a:custGeom>
            <a:avLst/>
            <a:gdLst>
              <a:gd name="T0" fmla="*/ 0 w 2640"/>
              <a:gd name="T1" fmla="*/ 2147483647 h 1732"/>
              <a:gd name="T2" fmla="*/ 2147483647 w 2640"/>
              <a:gd name="T3" fmla="*/ 2147483647 h 1732"/>
              <a:gd name="T4" fmla="*/ 2147483647 w 2640"/>
              <a:gd name="T5" fmla="*/ 2147483647 h 1732"/>
              <a:gd name="T6" fmla="*/ 2147483647 w 2640"/>
              <a:gd name="T7" fmla="*/ 2147483647 h 1732"/>
              <a:gd name="T8" fmla="*/ 2147483647 w 2640"/>
              <a:gd name="T9" fmla="*/ 2147483647 h 1732"/>
              <a:gd name="T10" fmla="*/ 2147483647 w 2640"/>
              <a:gd name="T11" fmla="*/ 2147483647 h 1732"/>
              <a:gd name="T12" fmla="*/ 2147483647 w 2640"/>
              <a:gd name="T13" fmla="*/ 2147483647 h 1732"/>
              <a:gd name="T14" fmla="*/ 2147483647 w 2640"/>
              <a:gd name="T15" fmla="*/ 2147483647 h 1732"/>
              <a:gd name="T16" fmla="*/ 2147483647 w 2640"/>
              <a:gd name="T17" fmla="*/ 2147483647 h 1732"/>
              <a:gd name="T18" fmla="*/ 2147483647 w 2640"/>
              <a:gd name="T19" fmla="*/ 2147483647 h 1732"/>
              <a:gd name="T20" fmla="*/ 2147483647 w 2640"/>
              <a:gd name="T21" fmla="*/ 2147483647 h 1732"/>
              <a:gd name="T22" fmla="*/ 2147483647 w 2640"/>
              <a:gd name="T23" fmla="*/ 2147483647 h 1732"/>
              <a:gd name="T24" fmla="*/ 2147483647 w 2640"/>
              <a:gd name="T25" fmla="*/ 2147483647 h 1732"/>
              <a:gd name="T26" fmla="*/ 2147483647 w 2640"/>
              <a:gd name="T27" fmla="*/ 2147483647 h 1732"/>
              <a:gd name="T28" fmla="*/ 2147483647 w 2640"/>
              <a:gd name="T29" fmla="*/ 2147483647 h 1732"/>
              <a:gd name="T30" fmla="*/ 2147483647 w 2640"/>
              <a:gd name="T31" fmla="*/ 2147483647 h 1732"/>
              <a:gd name="T32" fmla="*/ 2147483647 w 2640"/>
              <a:gd name="T33" fmla="*/ 2147483647 h 1732"/>
              <a:gd name="T34" fmla="*/ 2147483647 w 2640"/>
              <a:gd name="T35" fmla="*/ 2147483647 h 1732"/>
              <a:gd name="T36" fmla="*/ 2147483647 w 2640"/>
              <a:gd name="T37" fmla="*/ 2147483647 h 1732"/>
              <a:gd name="T38" fmla="*/ 2147483647 w 2640"/>
              <a:gd name="T39" fmla="*/ 2147483647 h 17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40"/>
              <a:gd name="T61" fmla="*/ 0 h 1732"/>
              <a:gd name="T62" fmla="*/ 2640 w 2640"/>
              <a:gd name="T63" fmla="*/ 1732 h 17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40" h="1732">
                <a:moveTo>
                  <a:pt x="0" y="1360"/>
                </a:moveTo>
                <a:cubicBezTo>
                  <a:pt x="16" y="1392"/>
                  <a:pt x="16" y="1408"/>
                  <a:pt x="48" y="1456"/>
                </a:cubicBezTo>
                <a:cubicBezTo>
                  <a:pt x="80" y="1504"/>
                  <a:pt x="136" y="1603"/>
                  <a:pt x="192" y="1648"/>
                </a:cubicBezTo>
                <a:cubicBezTo>
                  <a:pt x="248" y="1693"/>
                  <a:pt x="330" y="1724"/>
                  <a:pt x="386" y="1728"/>
                </a:cubicBezTo>
                <a:cubicBezTo>
                  <a:pt x="442" y="1732"/>
                  <a:pt x="456" y="1727"/>
                  <a:pt x="528" y="1674"/>
                </a:cubicBezTo>
                <a:cubicBezTo>
                  <a:pt x="600" y="1621"/>
                  <a:pt x="736" y="1500"/>
                  <a:pt x="816" y="1408"/>
                </a:cubicBezTo>
                <a:cubicBezTo>
                  <a:pt x="896" y="1316"/>
                  <a:pt x="960" y="1192"/>
                  <a:pt x="1008" y="1120"/>
                </a:cubicBezTo>
                <a:cubicBezTo>
                  <a:pt x="1056" y="1048"/>
                  <a:pt x="1072" y="1024"/>
                  <a:pt x="1104" y="976"/>
                </a:cubicBezTo>
                <a:cubicBezTo>
                  <a:pt x="1136" y="928"/>
                  <a:pt x="1155" y="905"/>
                  <a:pt x="1200" y="832"/>
                </a:cubicBezTo>
                <a:cubicBezTo>
                  <a:pt x="1245" y="759"/>
                  <a:pt x="1325" y="615"/>
                  <a:pt x="1373" y="539"/>
                </a:cubicBezTo>
                <a:cubicBezTo>
                  <a:pt x="1421" y="463"/>
                  <a:pt x="1445" y="431"/>
                  <a:pt x="1488" y="376"/>
                </a:cubicBezTo>
                <a:cubicBezTo>
                  <a:pt x="1531" y="321"/>
                  <a:pt x="1584" y="260"/>
                  <a:pt x="1632" y="208"/>
                </a:cubicBezTo>
                <a:cubicBezTo>
                  <a:pt x="1680" y="156"/>
                  <a:pt x="1736" y="96"/>
                  <a:pt x="1776" y="64"/>
                </a:cubicBezTo>
                <a:cubicBezTo>
                  <a:pt x="1816" y="32"/>
                  <a:pt x="1832" y="24"/>
                  <a:pt x="1872" y="16"/>
                </a:cubicBezTo>
                <a:cubicBezTo>
                  <a:pt x="1912" y="8"/>
                  <a:pt x="1968" y="0"/>
                  <a:pt x="2016" y="16"/>
                </a:cubicBezTo>
                <a:cubicBezTo>
                  <a:pt x="2064" y="32"/>
                  <a:pt x="2104" y="56"/>
                  <a:pt x="2160" y="112"/>
                </a:cubicBezTo>
                <a:cubicBezTo>
                  <a:pt x="2216" y="168"/>
                  <a:pt x="2296" y="253"/>
                  <a:pt x="2352" y="352"/>
                </a:cubicBezTo>
                <a:cubicBezTo>
                  <a:pt x="2408" y="451"/>
                  <a:pt x="2457" y="597"/>
                  <a:pt x="2497" y="709"/>
                </a:cubicBezTo>
                <a:cubicBezTo>
                  <a:pt x="2537" y="821"/>
                  <a:pt x="2568" y="924"/>
                  <a:pt x="2592" y="1024"/>
                </a:cubicBezTo>
                <a:cubicBezTo>
                  <a:pt x="2616" y="1124"/>
                  <a:pt x="2632" y="1264"/>
                  <a:pt x="2640" y="1312"/>
                </a:cubicBezTo>
              </a:path>
            </a:pathLst>
          </a:cu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4" name="Téglalap 53"/>
              <p:cNvSpPr/>
              <p:nvPr/>
            </p:nvSpPr>
            <p:spPr>
              <a:xfrm>
                <a:off x="643268" y="3939902"/>
                <a:ext cx="3437864" cy="1100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𝐿</m:t>
                          </m:r>
                        </m:e>
                        <m:sub>
                          <m:r>
                            <a:rPr lang="en-US" altLang="hu-HU" sz="2800" i="1">
                              <a:latin typeface="Cambria Math"/>
                              <a:cs typeface="Times New Roman" panose="02020603050405020304" pitchFamily="18" charset="0"/>
                              <a:sym typeface="Symbol" pitchFamily="18" charset="2"/>
                            </a:rPr>
                            <m:t>𝑖</m:t>
                          </m:r>
                        </m:sub>
                      </m:sSub>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f>
                        <m:fPr>
                          <m:ctrlPr>
                            <a:rPr lang="en-US" altLang="hu-HU" sz="2800" i="1">
                              <a:latin typeface="Cambria Math"/>
                              <a:cs typeface="Times New Roman" panose="02020603050405020304" pitchFamily="18" charset="0"/>
                              <a:sym typeface="Symbol" pitchFamily="18" charset="2"/>
                            </a:rPr>
                          </m:ctrlPr>
                        </m:fPr>
                        <m:num>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𝑗</m:t>
                              </m:r>
                              <m:r>
                                <a:rPr lang="en-US" altLang="hu-HU" sz="2800" i="1">
                                  <a:latin typeface="Cambria Math"/>
                                  <a:ea typeface="Cambria Math"/>
                                  <a:cs typeface="Times New Roman" panose="02020603050405020304" pitchFamily="18" charset="0"/>
                                  <a:sym typeface="Symbol" pitchFamily="18" charset="2"/>
                                </a:rPr>
                                <m:t>≠</m:t>
                              </m:r>
                              <m:r>
                                <a:rPr lang="en-US" altLang="hu-HU" sz="2800" i="1">
                                  <a:latin typeface="Cambria Math"/>
                                  <a:ea typeface="Cambria Math"/>
                                  <a:cs typeface="Times New Roman" panose="02020603050405020304" pitchFamily="18" charset="0"/>
                                  <a:sym typeface="Symbol" pitchFamily="18" charset="2"/>
                                </a:rPr>
                                <m:t>𝑖</m:t>
                              </m:r>
                            </m:sub>
                            <m:sup/>
                            <m:e>
                              <m:r>
                                <a:rPr lang="en-US" altLang="hu-HU" sz="2800" i="1">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𝑡</m:t>
                              </m:r>
                              <m:r>
                                <a:rPr lang="en-US" altLang="hu-HU" sz="2800" i="1">
                                  <a:latin typeface="Cambria Math"/>
                                  <a:cs typeface="Times New Roman" panose="02020603050405020304" pitchFamily="18" charset="0"/>
                                  <a:sym typeface="Symbol" pitchFamily="18" charset="2"/>
                                </a:rPr>
                                <m:t>−</m:t>
                              </m:r>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𝑡</m:t>
                                  </m:r>
                                </m:e>
                                <m:sub>
                                  <m:r>
                                    <a:rPr lang="en-US" altLang="hu-HU" sz="2800" i="1">
                                      <a:latin typeface="Cambria Math"/>
                                      <a:cs typeface="Times New Roman" panose="02020603050405020304" pitchFamily="18" charset="0"/>
                                      <a:sym typeface="Symbol" pitchFamily="18" charset="2"/>
                                    </a:rPr>
                                    <m:t>𝑗</m:t>
                                  </m:r>
                                </m:sub>
                              </m:sSub>
                              <m:r>
                                <a:rPr lang="en-US" altLang="hu-HU" sz="2800" i="1">
                                  <a:latin typeface="Cambria Math"/>
                                  <a:cs typeface="Times New Roman" panose="02020603050405020304" pitchFamily="18" charset="0"/>
                                  <a:sym typeface="Symbol" pitchFamily="18" charset="2"/>
                                </a:rPr>
                                <m:t>)</m:t>
                              </m:r>
                            </m:e>
                          </m:nary>
                        </m:num>
                        <m:den>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𝑗</m:t>
                              </m:r>
                              <m:r>
                                <a:rPr lang="en-US" altLang="hu-HU" sz="2800" i="1">
                                  <a:latin typeface="Cambria Math"/>
                                  <a:ea typeface="Cambria Math"/>
                                  <a:cs typeface="Times New Roman" panose="02020603050405020304" pitchFamily="18" charset="0"/>
                                  <a:sym typeface="Symbol" pitchFamily="18" charset="2"/>
                                </a:rPr>
                                <m:t>≠</m:t>
                              </m:r>
                              <m:r>
                                <a:rPr lang="en-US" altLang="hu-HU" sz="2800" i="1">
                                  <a:latin typeface="Cambria Math"/>
                                  <a:ea typeface="Cambria Math"/>
                                  <a:cs typeface="Times New Roman" panose="02020603050405020304" pitchFamily="18" charset="0"/>
                                  <a:sym typeface="Symbol" pitchFamily="18" charset="2"/>
                                </a:rPr>
                                <m:t>𝑖</m:t>
                              </m:r>
                            </m:sub>
                            <m:sup/>
                            <m:e>
                              <m:r>
                                <a:rPr lang="en-US" altLang="hu-HU" sz="2800" i="1">
                                  <a:latin typeface="Cambria Math"/>
                                  <a:cs typeface="Times New Roman" panose="02020603050405020304" pitchFamily="18" charset="0"/>
                                  <a:sym typeface="Symbol" pitchFamily="18" charset="2"/>
                                </a:rPr>
                                <m:t>(</m:t>
                              </m:r>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𝑡</m:t>
                                  </m:r>
                                </m:e>
                                <m:sub>
                                  <m:r>
                                    <a:rPr lang="en-US" altLang="hu-HU" sz="2800" i="1">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𝑡</m:t>
                                  </m:r>
                                </m:e>
                                <m:sub>
                                  <m:r>
                                    <a:rPr lang="en-US" altLang="hu-HU" sz="2800" i="1">
                                      <a:latin typeface="Cambria Math"/>
                                      <a:cs typeface="Times New Roman" panose="02020603050405020304" pitchFamily="18" charset="0"/>
                                      <a:sym typeface="Symbol" pitchFamily="18" charset="2"/>
                                    </a:rPr>
                                    <m:t>𝑗</m:t>
                                  </m:r>
                                </m:sub>
                              </m:sSub>
                              <m:r>
                                <a:rPr lang="en-US" altLang="hu-HU" sz="2800" i="1">
                                  <a:latin typeface="Cambria Math"/>
                                  <a:cs typeface="Times New Roman" panose="02020603050405020304" pitchFamily="18" charset="0"/>
                                  <a:sym typeface="Symbol" pitchFamily="18" charset="2"/>
                                </a:rPr>
                                <m:t>)</m:t>
                              </m:r>
                            </m:e>
                          </m:nary>
                        </m:den>
                      </m:f>
                    </m:oMath>
                  </m:oMathPara>
                </a14:m>
                <a:endParaRPr lang="en-US" sz="2800" dirty="0"/>
              </a:p>
            </p:txBody>
          </p:sp>
        </mc:Choice>
        <mc:Fallback xmlns="">
          <p:sp>
            <p:nvSpPr>
              <p:cNvPr id="54" name="Téglalap 53"/>
              <p:cNvSpPr>
                <a:spLocks noRot="1" noChangeAspect="1" noMove="1" noResize="1" noEditPoints="1" noAdjustHandles="1" noChangeArrowheads="1" noChangeShapeType="1" noTextEdit="1"/>
              </p:cNvSpPr>
              <p:nvPr/>
            </p:nvSpPr>
            <p:spPr>
              <a:xfrm>
                <a:off x="643268" y="3939902"/>
                <a:ext cx="3437864" cy="110017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églalap 54"/>
              <p:cNvSpPr/>
              <p:nvPr/>
            </p:nvSpPr>
            <p:spPr>
              <a:xfrm>
                <a:off x="5596993" y="3328375"/>
                <a:ext cx="2979214" cy="1137876"/>
              </a:xfrm>
              <a:prstGeom prst="rect">
                <a:avLst/>
              </a:prstGeom>
              <a:noFill/>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𝐿</m:t>
                              </m:r>
                            </m:e>
                            <m:sub>
                              <m:r>
                                <a:rPr lang="en-US" altLang="hu-HU" sz="2800" i="1">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𝑡</m:t>
                          </m:r>
                          <m:r>
                            <a:rPr lang="en-US" altLang="hu-HU" sz="2800" i="1">
                              <a:latin typeface="Cambria Math"/>
                              <a:cs typeface="Times New Roman" panose="02020603050405020304" pitchFamily="18" charset="0"/>
                              <a:sym typeface="Symbol" pitchFamily="18" charset="2"/>
                            </a:rPr>
                            <m:t>)</m:t>
                          </m:r>
                          <m:sSub>
                            <m:sSubPr>
                              <m:ctrlPr>
                                <a:rPr lang="en-US" altLang="hu-HU" sz="2800" b="1" i="1">
                                  <a:latin typeface="Cambria Math"/>
                                </a:rPr>
                              </m:ctrlPr>
                            </m:sSubPr>
                            <m:e>
                              <m:r>
                                <a:rPr lang="en-US" altLang="hu-HU" sz="2800" b="1" i="1">
                                  <a:latin typeface="Cambria Math"/>
                                </a:rPr>
                                <m:t>𝒓</m:t>
                              </m:r>
                            </m:e>
                            <m:sub>
                              <m:r>
                                <a:rPr lang="en-US" altLang="hu-HU" sz="2800" i="1">
                                  <a:latin typeface="Cambria Math"/>
                                </a:rPr>
                                <m:t>𝑖</m:t>
                              </m:r>
                            </m:sub>
                          </m:sSub>
                        </m:e>
                      </m:nary>
                    </m:oMath>
                  </m:oMathPara>
                </a14:m>
                <a:endParaRPr lang="en-US" sz="2800" dirty="0"/>
              </a:p>
            </p:txBody>
          </p:sp>
        </mc:Choice>
        <mc:Fallback xmlns="">
          <p:sp>
            <p:nvSpPr>
              <p:cNvPr id="55" name="Téglalap 54"/>
              <p:cNvSpPr>
                <a:spLocks noRot="1" noChangeAspect="1" noMove="1" noResize="1" noEditPoints="1" noAdjustHandles="1" noChangeArrowheads="1" noChangeShapeType="1" noTextEdit="1"/>
              </p:cNvSpPr>
              <p:nvPr/>
            </p:nvSpPr>
            <p:spPr>
              <a:xfrm>
                <a:off x="5596993" y="3328375"/>
                <a:ext cx="2979214" cy="1137876"/>
              </a:xfrm>
              <a:prstGeom prst="rect">
                <a:avLst/>
              </a:prstGeom>
              <a:blipFill rotWithShape="1">
                <a:blip r:embed="rId5"/>
                <a:stretch>
                  <a:fillRect/>
                </a:stretch>
              </a:blipFill>
              <a:ln>
                <a:no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Cím 1"/>
          <p:cNvSpPr>
            <a:spLocks noGrp="1"/>
          </p:cNvSpPr>
          <p:nvPr>
            <p:ph type="title"/>
          </p:nvPr>
        </p:nvSpPr>
        <p:spPr>
          <a:xfrm>
            <a:off x="0" y="0"/>
            <a:ext cx="8028384" cy="1143000"/>
          </a:xfrm>
        </p:spPr>
        <p:txBody>
          <a:bodyPr/>
          <a:lstStyle/>
          <a:p>
            <a:pPr>
              <a:defRPr/>
            </a:pPr>
            <a:r>
              <a:rPr lang="hu-HU" sz="3600" dirty="0" smtClean="0">
                <a:solidFill>
                  <a:srgbClr val="FF0000"/>
                </a:solidFill>
              </a:rPr>
              <a:t>(Charles) </a:t>
            </a:r>
            <a:r>
              <a:rPr lang="en-US" dirty="0" err="1" smtClean="0">
                <a:solidFill>
                  <a:srgbClr val="FF0000"/>
                </a:solidFill>
              </a:rPr>
              <a:t>Hermite</a:t>
            </a:r>
            <a:r>
              <a:rPr lang="en-US" dirty="0" smtClean="0">
                <a:solidFill>
                  <a:srgbClr val="FF0000"/>
                </a:solidFill>
              </a:rPr>
              <a:t> interpolation</a:t>
            </a:r>
            <a:endParaRPr lang="hu-HU" dirty="0">
              <a:solidFill>
                <a:srgbClr val="FF0000"/>
              </a:solidFill>
            </a:endParaRPr>
          </a:p>
        </p:txBody>
      </p:sp>
      <mc:AlternateContent xmlns:mc="http://schemas.openxmlformats.org/markup-compatibility/2006" xmlns:a14="http://schemas.microsoft.com/office/drawing/2010/main">
        <mc:Choice Requires="a14">
          <p:sp>
            <p:nvSpPr>
              <p:cNvPr id="63" name="Rectangle 3"/>
              <p:cNvSpPr txBox="1">
                <a:spLocks noChangeArrowheads="1"/>
              </p:cNvSpPr>
              <p:nvPr/>
            </p:nvSpPr>
            <p:spPr>
              <a:xfrm>
                <a:off x="118806" y="2785944"/>
                <a:ext cx="8798024" cy="981707"/>
              </a:xfrm>
              <a:prstGeom prst="rect">
                <a:avLst/>
              </a:prstGeom>
            </p:spPr>
            <p:txBody>
              <a:bodyPr/>
              <a:lstStyle/>
              <a:p>
                <a:pPr marL="457200" indent="-457200" algn="l">
                  <a:buFont typeface="Arial" panose="020B0604020202020204" pitchFamily="34" charset="0"/>
                  <a:buChar char="•"/>
                </a:pPr>
                <a14:m>
                  <m:oMath xmlns:m="http://schemas.openxmlformats.org/officeDocument/2006/math">
                    <m:r>
                      <a:rPr lang="en-US" altLang="hu-HU" b="1" i="1" smtClean="0">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3</m:t>
                        </m:r>
                      </m:sub>
                    </m:sSub>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e>
                      <m:sup>
                        <m:r>
                          <a:rPr lang="en-US" altLang="hu-HU" i="1">
                            <a:latin typeface="Cambria Math"/>
                            <a:cs typeface="Times New Roman" panose="02020603050405020304" pitchFamily="18" charset="0"/>
                            <a:sym typeface="Symbol" pitchFamily="18" charset="2"/>
                          </a:rPr>
                          <m:t>3</m:t>
                        </m:r>
                      </m:sup>
                    </m:sSup>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2</m:t>
                        </m:r>
                      </m:sub>
                    </m:sSub>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e>
                      <m:sup>
                        <m:r>
                          <a:rPr lang="en-US" altLang="hu-HU" i="1">
                            <a:latin typeface="Cambria Math"/>
                            <a:cs typeface="Times New Roman" panose="02020603050405020304" pitchFamily="18" charset="0"/>
                            <a:sym typeface="Symbol" pitchFamily="18" charset="2"/>
                          </a:rPr>
                          <m:t>2</m:t>
                        </m:r>
                      </m:sup>
                    </m:sSup>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1</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0</m:t>
                        </m:r>
                      </m:sub>
                    </m:sSub>
                  </m:oMath>
                </a14:m>
                <a:endParaRPr lang="en-US" dirty="0" smtClean="0"/>
              </a:p>
              <a:p>
                <a:pPr marL="457200" indent="-457200" algn="l">
                  <a:buFont typeface="Arial" panose="020B0604020202020204" pitchFamily="34" charset="0"/>
                  <a:buChar char="•"/>
                </a:pPr>
                <a14:m>
                  <m:oMath xmlns:m="http://schemas.openxmlformats.org/officeDocument/2006/math">
                    <m:acc>
                      <m:accPr>
                        <m:chr m:val="̇"/>
                        <m:ctrlPr>
                          <a:rPr lang="en-US" altLang="hu-HU" b="1" i="1" smtClean="0">
                            <a:latin typeface="Cambria Math"/>
                            <a:cs typeface="Times New Roman" panose="02020603050405020304" pitchFamily="18" charset="0"/>
                            <a:sym typeface="Symbol" pitchFamily="18" charset="2"/>
                          </a:rPr>
                        </m:ctrlPr>
                      </m:accPr>
                      <m:e>
                        <m:r>
                          <a:rPr lang="en-US" altLang="hu-HU" b="1" i="1">
                            <a:latin typeface="Cambria Math"/>
                            <a:cs typeface="Times New Roman" panose="02020603050405020304" pitchFamily="18" charset="0"/>
                            <a:sym typeface="Symbol" pitchFamily="18" charset="2"/>
                          </a:rPr>
                          <m:t>𝒓</m:t>
                        </m:r>
                      </m:e>
                    </m:acc>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3</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3</m:t>
                        </m:r>
                      </m:sub>
                    </m:sSub>
                    <m:sSup>
                      <m:sSupPr>
                        <m:ctrlPr>
                          <a:rPr lang="en-US" altLang="hu-HU" i="1">
                            <a:latin typeface="Cambria Math"/>
                            <a:cs typeface="Times New Roman" panose="02020603050405020304" pitchFamily="18" charset="0"/>
                            <a:sym typeface="Symbol" pitchFamily="18" charset="2"/>
                          </a:rPr>
                        </m:ctrlPr>
                      </m:sSupPr>
                      <m:e>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e>
                      <m:sup>
                        <m:r>
                          <a:rPr lang="en-US" altLang="hu-HU" b="0" i="1" smtClean="0">
                            <a:latin typeface="Cambria Math"/>
                            <a:cs typeface="Times New Roman" panose="02020603050405020304" pitchFamily="18" charset="0"/>
                            <a:sym typeface="Symbol" pitchFamily="18" charset="2"/>
                          </a:rPr>
                          <m:t>2</m:t>
                        </m:r>
                      </m:sup>
                    </m:sSup>
                    <m:r>
                      <a:rPr lang="en-US" altLang="hu-HU" i="1">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2</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2</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b="1" i="1">
                            <a:latin typeface="Cambria Math"/>
                            <a:cs typeface="Times New Roman" panose="02020603050405020304" pitchFamily="18" charset="0"/>
                            <a:sym typeface="Symbol" pitchFamily="18" charset="2"/>
                          </a:rPr>
                          <m:t>𝒂</m:t>
                        </m:r>
                      </m:e>
                      <m:sub>
                        <m:r>
                          <a:rPr lang="en-US" altLang="hu-HU" i="1">
                            <a:latin typeface="Cambria Math"/>
                            <a:cs typeface="Times New Roman" panose="02020603050405020304" pitchFamily="18" charset="0"/>
                            <a:sym typeface="Symbol" pitchFamily="18" charset="2"/>
                          </a:rPr>
                          <m:t>1</m:t>
                        </m:r>
                      </m:sub>
                    </m:sSub>
                  </m:oMath>
                </a14:m>
                <a:r>
                  <a:rPr lang="en-US" b="1" i="1" kern="0" dirty="0" smtClean="0">
                    <a:cs typeface="Times New Roman" panose="02020603050405020304" pitchFamily="18" charset="0"/>
                  </a:rPr>
                  <a:t>	</a:t>
                </a:r>
              </a:p>
              <a:p>
                <a:pPr algn="l"/>
                <a:endParaRPr lang="en-US" altLang="hu-HU" sz="2000" b="1" i="1" dirty="0" smtClean="0">
                  <a:latin typeface="Cambria Math"/>
                  <a:cs typeface="Times New Roman" panose="02020603050405020304" pitchFamily="18" charset="0"/>
                  <a:sym typeface="Symbol" pitchFamily="18" charset="2"/>
                </a:endParaRPr>
              </a:p>
              <a:p>
                <a:pPr algn="l">
                  <a:spcBef>
                    <a:spcPts val="1200"/>
                  </a:spcBef>
                  <a:buClr>
                    <a:schemeClr val="accent2"/>
                  </a:buClr>
                  <a:buSzPct val="75000"/>
                  <a:defRPr/>
                </a:pPr>
                <a:r>
                  <a:rPr lang="en-US" sz="2000" kern="0" baseline="-25000" dirty="0">
                    <a:cs typeface="Times New Roman" panose="02020603050405020304" pitchFamily="18" charset="0"/>
                  </a:rPr>
                  <a:t>		</a:t>
                </a:r>
              </a:p>
            </p:txBody>
          </p:sp>
        </mc:Choice>
        <mc:Fallback xmlns="">
          <p:sp>
            <p:nvSpPr>
              <p:cNvPr id="63" name="Rectangle 3"/>
              <p:cNvSpPr txBox="1">
                <a:spLocks noRot="1" noChangeAspect="1" noMove="1" noResize="1" noEditPoints="1" noAdjustHandles="1" noChangeArrowheads="1" noChangeShapeType="1" noTextEdit="1"/>
              </p:cNvSpPr>
              <p:nvPr/>
            </p:nvSpPr>
            <p:spPr>
              <a:xfrm>
                <a:off x="118806" y="2785944"/>
                <a:ext cx="8798024" cy="981707"/>
              </a:xfrm>
              <a:prstGeom prst="rect">
                <a:avLst/>
              </a:prstGeom>
              <a:blipFill rotWithShape="1">
                <a:blip r:embed="rId3"/>
                <a:stretch>
                  <a:fillRect l="-900" t="-2484"/>
                </a:stretch>
              </a:blipFill>
            </p:spPr>
            <p:txBody>
              <a:bodyPr/>
              <a:lstStyle/>
              <a:p>
                <a:r>
                  <a:rPr lang="en-US">
                    <a:noFill/>
                  </a:rPr>
                  <a:t> </a:t>
                </a:r>
              </a:p>
            </p:txBody>
          </p:sp>
        </mc:Fallback>
      </mc:AlternateContent>
      <p:sp>
        <p:nvSpPr>
          <p:cNvPr id="64" name="Freeform 4"/>
          <p:cNvSpPr>
            <a:spLocks/>
          </p:cNvSpPr>
          <p:nvPr/>
        </p:nvSpPr>
        <p:spPr bwMode="auto">
          <a:xfrm>
            <a:off x="725810" y="1240375"/>
            <a:ext cx="1352527" cy="915600"/>
          </a:xfrm>
          <a:custGeom>
            <a:avLst/>
            <a:gdLst>
              <a:gd name="T0" fmla="*/ 0 w 816"/>
              <a:gd name="T1" fmla="*/ 2147483647 h 736"/>
              <a:gd name="T2" fmla="*/ 2147483647 w 816"/>
              <a:gd name="T3" fmla="*/ 2147483647 h 736"/>
              <a:gd name="T4" fmla="*/ 2147483647 w 816"/>
              <a:gd name="T5" fmla="*/ 2147483647 h 736"/>
              <a:gd name="T6" fmla="*/ 2147483647 w 816"/>
              <a:gd name="T7" fmla="*/ 2147483647 h 736"/>
              <a:gd name="T8" fmla="*/ 0 60000 65536"/>
              <a:gd name="T9" fmla="*/ 0 60000 65536"/>
              <a:gd name="T10" fmla="*/ 0 60000 65536"/>
              <a:gd name="T11" fmla="*/ 0 60000 65536"/>
              <a:gd name="T12" fmla="*/ 0 w 816"/>
              <a:gd name="T13" fmla="*/ 0 h 736"/>
              <a:gd name="T14" fmla="*/ 816 w 816"/>
              <a:gd name="T15" fmla="*/ 736 h 736"/>
              <a:gd name="connsiteX0" fmla="*/ 0 w 10000"/>
              <a:gd name="connsiteY0" fmla="*/ 9203 h 9203"/>
              <a:gd name="connsiteX1" fmla="*/ 2058 w 10000"/>
              <a:gd name="connsiteY1" fmla="*/ 2763 h 9203"/>
              <a:gd name="connsiteX2" fmla="*/ 5882 w 10000"/>
              <a:gd name="connsiteY2" fmla="*/ 73 h 9203"/>
              <a:gd name="connsiteX3" fmla="*/ 10000 w 10000"/>
              <a:gd name="connsiteY3" fmla="*/ 3333 h 9203"/>
              <a:gd name="connsiteX0" fmla="*/ 0 w 10000"/>
              <a:gd name="connsiteY0" fmla="*/ 8515 h 8515"/>
              <a:gd name="connsiteX1" fmla="*/ 2058 w 10000"/>
              <a:gd name="connsiteY1" fmla="*/ 1517 h 8515"/>
              <a:gd name="connsiteX2" fmla="*/ 6250 w 10000"/>
              <a:gd name="connsiteY2" fmla="*/ 188 h 8515"/>
              <a:gd name="connsiteX3" fmla="*/ 10000 w 10000"/>
              <a:gd name="connsiteY3" fmla="*/ 2137 h 8515"/>
              <a:gd name="connsiteX0" fmla="*/ 0 w 10000"/>
              <a:gd name="connsiteY0" fmla="*/ 10000 h 10000"/>
              <a:gd name="connsiteX1" fmla="*/ 2058 w 10000"/>
              <a:gd name="connsiteY1" fmla="*/ 1782 h 10000"/>
              <a:gd name="connsiteX2" fmla="*/ 6250 w 10000"/>
              <a:gd name="connsiteY2" fmla="*/ 221 h 10000"/>
              <a:gd name="connsiteX3" fmla="*/ 10000 w 10000"/>
              <a:gd name="connsiteY3" fmla="*/ 2510 h 10000"/>
              <a:gd name="connsiteX0" fmla="*/ 0 w 10441"/>
              <a:gd name="connsiteY0" fmla="*/ 10000 h 10000"/>
              <a:gd name="connsiteX1" fmla="*/ 2058 w 10441"/>
              <a:gd name="connsiteY1" fmla="*/ 1782 h 10000"/>
              <a:gd name="connsiteX2" fmla="*/ 6250 w 10441"/>
              <a:gd name="connsiteY2" fmla="*/ 221 h 10000"/>
              <a:gd name="connsiteX3" fmla="*/ 10441 w 10441"/>
              <a:gd name="connsiteY3" fmla="*/ 3758 h 10000"/>
            </a:gdLst>
            <a:ahLst/>
            <a:cxnLst>
              <a:cxn ang="0">
                <a:pos x="connsiteX0" y="connsiteY0"/>
              </a:cxn>
              <a:cxn ang="0">
                <a:pos x="connsiteX1" y="connsiteY1"/>
              </a:cxn>
              <a:cxn ang="0">
                <a:pos x="connsiteX2" y="connsiteY2"/>
              </a:cxn>
              <a:cxn ang="0">
                <a:pos x="connsiteX3" y="connsiteY3"/>
              </a:cxn>
            </a:cxnLst>
            <a:rect l="l" t="t" r="r" b="b"/>
            <a:pathLst>
              <a:path w="10441" h="10000">
                <a:moveTo>
                  <a:pt x="0" y="10000"/>
                </a:moveTo>
                <a:cubicBezTo>
                  <a:pt x="98" y="5562"/>
                  <a:pt x="1016" y="3412"/>
                  <a:pt x="2058" y="1782"/>
                </a:cubicBezTo>
                <a:cubicBezTo>
                  <a:pt x="3100" y="151"/>
                  <a:pt x="4780" y="-334"/>
                  <a:pt x="6250" y="221"/>
                </a:cubicBezTo>
                <a:cubicBezTo>
                  <a:pt x="7721" y="775"/>
                  <a:pt x="8676" y="1850"/>
                  <a:pt x="10441" y="375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65" name="Rectangle 5"/>
              <p:cNvSpPr>
                <a:spLocks noChangeArrowheads="1"/>
              </p:cNvSpPr>
              <p:nvPr/>
            </p:nvSpPr>
            <p:spPr bwMode="auto">
              <a:xfrm>
                <a:off x="160661" y="2133862"/>
                <a:ext cx="56515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a:solidFill>
                                <a:srgbClr val="7030A0"/>
                              </a:solidFill>
                              <a:latin typeface="Cambria Math"/>
                              <a:cs typeface="Times New Roman" panose="02020603050405020304" pitchFamily="18" charset="0"/>
                              <a:sym typeface="Symbol" pitchFamily="18" charset="2"/>
                            </a:rPr>
                          </m:ctrlPr>
                        </m:sSubPr>
                        <m:e>
                          <m:r>
                            <a:rPr lang="en-US" altLang="hu-HU" b="1" i="1">
                              <a:solidFill>
                                <a:srgbClr val="7030A0"/>
                              </a:solidFill>
                              <a:latin typeface="Cambria Math"/>
                              <a:cs typeface="Times New Roman" panose="02020603050405020304" pitchFamily="18" charset="0"/>
                              <a:sym typeface="Symbol" pitchFamily="18" charset="2"/>
                            </a:rPr>
                            <m:t>𝒑</m:t>
                          </m:r>
                        </m:e>
                        <m:sub>
                          <m:r>
                            <a:rPr lang="en-US" altLang="hu-HU" i="1">
                              <a:solidFill>
                                <a:srgbClr val="7030A0"/>
                              </a:solidFill>
                              <a:latin typeface="Cambria Math"/>
                              <a:cs typeface="Times New Roman" panose="02020603050405020304" pitchFamily="18" charset="0"/>
                              <a:sym typeface="Symbol" pitchFamily="18" charset="2"/>
                            </a:rPr>
                            <m:t>𝑖</m:t>
                          </m:r>
                        </m:sub>
                      </m:sSub>
                    </m:oMath>
                  </m:oMathPara>
                </a14:m>
                <a:endParaRPr lang="hu-HU" altLang="hu-HU" i="1" dirty="0">
                  <a:solidFill>
                    <a:srgbClr val="7030A0"/>
                  </a:solidFill>
                </a:endParaRPr>
              </a:p>
            </p:txBody>
          </p:sp>
        </mc:Choice>
        <mc:Fallback xmlns="">
          <p:sp>
            <p:nvSpPr>
              <p:cNvPr id="65" name="Rectangle 5"/>
              <p:cNvSpPr>
                <a:spLocks noRot="1" noChangeAspect="1" noMove="1" noResize="1" noEditPoints="1" noAdjustHandles="1" noChangeArrowheads="1" noChangeShapeType="1" noTextEdit="1"/>
              </p:cNvSpPr>
              <p:nvPr/>
            </p:nvSpPr>
            <p:spPr bwMode="auto">
              <a:xfrm>
                <a:off x="160661" y="2133862"/>
                <a:ext cx="565150" cy="461665"/>
              </a:xfrm>
              <a:prstGeom prst="rect">
                <a:avLst/>
              </a:prstGeom>
              <a:blipFill rotWithShape="1">
                <a:blip r:embed="rId4"/>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66" name="Oval 9"/>
          <p:cNvSpPr>
            <a:spLocks noChangeArrowheads="1"/>
          </p:cNvSpPr>
          <p:nvPr/>
        </p:nvSpPr>
        <p:spPr bwMode="auto">
          <a:xfrm>
            <a:off x="649610" y="2054374"/>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7" name="Oval 10"/>
          <p:cNvSpPr>
            <a:spLocks noChangeArrowheads="1"/>
          </p:cNvSpPr>
          <p:nvPr/>
        </p:nvSpPr>
        <p:spPr bwMode="auto">
          <a:xfrm>
            <a:off x="1945010" y="1444774"/>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8" name="Rectangle 16"/>
          <p:cNvSpPr>
            <a:spLocks noChangeArrowheads="1"/>
          </p:cNvSpPr>
          <p:nvPr/>
        </p:nvSpPr>
        <p:spPr bwMode="auto">
          <a:xfrm>
            <a:off x="160660" y="926066"/>
            <a:ext cx="3887017" cy="17176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69" name="Rectangle 13"/>
              <p:cNvSpPr>
                <a:spLocks noChangeArrowheads="1"/>
              </p:cNvSpPr>
              <p:nvPr/>
            </p:nvSpPr>
            <p:spPr bwMode="auto">
              <a:xfrm>
                <a:off x="813123" y="1677437"/>
                <a:ext cx="452303"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oMath>
                  </m:oMathPara>
                </a14:m>
                <a:endParaRPr lang="hu-HU" altLang="hu-HU" i="1" baseline="-25000" dirty="0"/>
              </a:p>
            </p:txBody>
          </p:sp>
        </mc:Choice>
        <mc:Fallback xmlns="">
          <p:sp>
            <p:nvSpPr>
              <p:cNvPr id="69" name="Rectangle 13"/>
              <p:cNvSpPr>
                <a:spLocks noRot="1" noChangeAspect="1" noMove="1" noResize="1" noEditPoints="1" noAdjustHandles="1" noChangeArrowheads="1" noChangeShapeType="1" noTextEdit="1"/>
              </p:cNvSpPr>
              <p:nvPr/>
            </p:nvSpPr>
            <p:spPr bwMode="auto">
              <a:xfrm>
                <a:off x="813123" y="1677437"/>
                <a:ext cx="452303" cy="453137"/>
              </a:xfrm>
              <a:prstGeom prst="rect">
                <a:avLst/>
              </a:prstGeom>
              <a:blipFill rotWithShape="1">
                <a:blip r:embed="rId5"/>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cxnSp>
        <p:nvCxnSpPr>
          <p:cNvPr id="70" name="Egyenes összekötő nyíllal 15"/>
          <p:cNvCxnSpPr>
            <a:cxnSpLocks noChangeShapeType="1"/>
            <a:stCxn id="66" idx="0"/>
          </p:cNvCxnSpPr>
          <p:nvPr/>
        </p:nvCxnSpPr>
        <p:spPr bwMode="auto">
          <a:xfrm flipH="1" flipV="1">
            <a:off x="695647" y="987574"/>
            <a:ext cx="30163" cy="10668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 name="Egyenes összekötő nyíllal 16"/>
          <p:cNvCxnSpPr>
            <a:cxnSpLocks noChangeShapeType="1"/>
            <a:stCxn id="67" idx="5"/>
          </p:cNvCxnSpPr>
          <p:nvPr/>
        </p:nvCxnSpPr>
        <p:spPr bwMode="auto">
          <a:xfrm>
            <a:off x="2075092" y="1574856"/>
            <a:ext cx="629083" cy="581119"/>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2" name="Egyenes összekötő 32"/>
          <p:cNvCxnSpPr>
            <a:cxnSpLocks noChangeShapeType="1"/>
          </p:cNvCxnSpPr>
          <p:nvPr/>
        </p:nvCxnSpPr>
        <p:spPr bwMode="auto">
          <a:xfrm>
            <a:off x="178475" y="3618000"/>
            <a:ext cx="8318127"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7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2613"/>
            <a:ext cx="1152128" cy="1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4" name="Téglalap 73"/>
              <p:cNvSpPr/>
              <p:nvPr/>
            </p:nvSpPr>
            <p:spPr>
              <a:xfrm>
                <a:off x="707355" y="843558"/>
                <a:ext cx="544957" cy="461665"/>
              </a:xfrm>
              <a:prstGeom prst="rect">
                <a:avLst/>
              </a:prstGeom>
            </p:spPr>
            <p:txBody>
              <a:bodyPr wrap="none">
                <a:spAutoFit/>
              </a:bodyPr>
              <a:lstStyle/>
              <a:p>
                <a:pPr algn="l">
                  <a:spcBef>
                    <a:spcPts val="1200"/>
                  </a:spcBef>
                  <a:buClr>
                    <a:schemeClr val="accent2"/>
                  </a:buClr>
                  <a:buSzPct val="75000"/>
                  <a:defRPr/>
                </a:pPr>
                <a14:m>
                  <m:oMath xmlns:m="http://schemas.openxmlformats.org/officeDocument/2006/math">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b="1" i="1">
                            <a:solidFill>
                              <a:srgbClr val="FF0000"/>
                            </a:solidFill>
                            <a:latin typeface="Cambria Math"/>
                            <a:cs typeface="Times New Roman" panose="02020603050405020304" pitchFamily="18" charset="0"/>
                            <a:sym typeface="Symbol" pitchFamily="18" charset="2"/>
                          </a:rPr>
                          <m:t>𝒗</m:t>
                        </m:r>
                      </m:e>
                      <m:sub>
                        <m:r>
                          <a:rPr lang="en-US" altLang="hu-HU" i="1">
                            <a:solidFill>
                              <a:srgbClr val="FF0000"/>
                            </a:solidFill>
                            <a:latin typeface="Cambria Math"/>
                            <a:cs typeface="Times New Roman" panose="02020603050405020304" pitchFamily="18" charset="0"/>
                            <a:sym typeface="Symbol" pitchFamily="18" charset="2"/>
                          </a:rPr>
                          <m:t>𝑖</m:t>
                        </m:r>
                      </m:sub>
                    </m:sSub>
                  </m:oMath>
                </a14:m>
                <a:r>
                  <a:rPr lang="en-US" dirty="0" smtClean="0"/>
                  <a:t> </a:t>
                </a:r>
                <a:endParaRPr lang="en-US" dirty="0"/>
              </a:p>
            </p:txBody>
          </p:sp>
        </mc:Choice>
        <mc:Fallback xmlns="">
          <p:sp>
            <p:nvSpPr>
              <p:cNvPr id="74" name="Téglalap 73"/>
              <p:cNvSpPr>
                <a:spLocks noRot="1" noChangeAspect="1" noMove="1" noResize="1" noEditPoints="1" noAdjustHandles="1" noChangeArrowheads="1" noChangeShapeType="1" noTextEdit="1"/>
              </p:cNvSpPr>
              <p:nvPr/>
            </p:nvSpPr>
            <p:spPr>
              <a:xfrm>
                <a:off x="707355" y="843558"/>
                <a:ext cx="544957" cy="461665"/>
              </a:xfrm>
              <a:prstGeom prst="rect">
                <a:avLst/>
              </a:prstGeom>
              <a:blipFill rotWithShape="1">
                <a:blip r:embed="rId7"/>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églalap 74"/>
              <p:cNvSpPr/>
              <p:nvPr/>
            </p:nvSpPr>
            <p:spPr>
              <a:xfrm>
                <a:off x="2027684" y="2211710"/>
                <a:ext cx="838306" cy="461665"/>
              </a:xfrm>
              <a:prstGeom prst="rect">
                <a:avLst/>
              </a:prstGeom>
            </p:spPr>
            <p:txBody>
              <a:bodyPr wrap="none">
                <a:spAutoFit/>
              </a:bodyPr>
              <a:lstStyle/>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i="1" smtClean="0">
                              <a:solidFill>
                                <a:srgbClr val="FF0000"/>
                              </a:solidFill>
                              <a:latin typeface="Cambria Math"/>
                              <a:cs typeface="Times New Roman" panose="02020603050405020304" pitchFamily="18" charset="0"/>
                              <a:sym typeface="Symbol" pitchFamily="18" charset="2"/>
                            </a:rPr>
                          </m:ctrlPr>
                        </m:sSubPr>
                        <m:e>
                          <m:r>
                            <a:rPr lang="en-US" altLang="hu-HU" b="1" i="1">
                              <a:solidFill>
                                <a:srgbClr val="FF0000"/>
                              </a:solidFill>
                              <a:latin typeface="Cambria Math"/>
                              <a:cs typeface="Times New Roman" panose="02020603050405020304" pitchFamily="18" charset="0"/>
                              <a:sym typeface="Symbol" pitchFamily="18" charset="2"/>
                            </a:rPr>
                            <m:t>𝒗</m:t>
                          </m:r>
                        </m:e>
                        <m:sub>
                          <m:r>
                            <a:rPr lang="en-US" altLang="hu-HU" i="1">
                              <a:solidFill>
                                <a:srgbClr val="FF0000"/>
                              </a:solidFill>
                              <a:latin typeface="Cambria Math"/>
                              <a:cs typeface="Times New Roman" panose="02020603050405020304" pitchFamily="18" charset="0"/>
                              <a:sym typeface="Symbol" pitchFamily="18" charset="2"/>
                            </a:rPr>
                            <m:t>𝑖</m:t>
                          </m:r>
                          <m:r>
                            <a:rPr lang="en-US" altLang="hu-HU" b="0" i="1" smtClean="0">
                              <a:solidFill>
                                <a:srgbClr val="FF0000"/>
                              </a:solidFill>
                              <a:latin typeface="Cambria Math"/>
                              <a:cs typeface="Times New Roman" panose="02020603050405020304" pitchFamily="18" charset="0"/>
                              <a:sym typeface="Symbol" pitchFamily="18" charset="2"/>
                            </a:rPr>
                            <m:t>+1</m:t>
                          </m:r>
                        </m:sub>
                      </m:sSub>
                    </m:oMath>
                  </m:oMathPara>
                </a14:m>
                <a:endParaRPr lang="en-US" dirty="0"/>
              </a:p>
            </p:txBody>
          </p:sp>
        </mc:Choice>
        <mc:Fallback xmlns="">
          <p:sp>
            <p:nvSpPr>
              <p:cNvPr id="75" name="Téglalap 74"/>
              <p:cNvSpPr>
                <a:spLocks noRot="1" noChangeAspect="1" noMove="1" noResize="1" noEditPoints="1" noAdjustHandles="1" noChangeArrowheads="1" noChangeShapeType="1" noTextEdit="1"/>
              </p:cNvSpPr>
              <p:nvPr/>
            </p:nvSpPr>
            <p:spPr>
              <a:xfrm>
                <a:off x="2027684" y="2211710"/>
                <a:ext cx="838306" cy="461665"/>
              </a:xfrm>
              <a:prstGeom prst="rect">
                <a:avLst/>
              </a:prstGeom>
              <a:blipFill rotWithShape="1">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5"/>
              <p:cNvSpPr>
                <a:spLocks noChangeArrowheads="1"/>
              </p:cNvSpPr>
              <p:nvPr/>
            </p:nvSpPr>
            <p:spPr bwMode="auto">
              <a:xfrm>
                <a:off x="2139025" y="1128722"/>
                <a:ext cx="56515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solidFill>
                                <a:srgbClr val="7030A0"/>
                              </a:solidFill>
                              <a:latin typeface="Cambria Math"/>
                              <a:cs typeface="Times New Roman" panose="02020603050405020304" pitchFamily="18" charset="0"/>
                              <a:sym typeface="Symbol" pitchFamily="18" charset="2"/>
                            </a:rPr>
                          </m:ctrlPr>
                        </m:sSubPr>
                        <m:e>
                          <m:r>
                            <a:rPr lang="en-US" altLang="hu-HU" b="1" i="1">
                              <a:solidFill>
                                <a:srgbClr val="7030A0"/>
                              </a:solidFill>
                              <a:latin typeface="Cambria Math"/>
                              <a:cs typeface="Times New Roman" panose="02020603050405020304" pitchFamily="18" charset="0"/>
                              <a:sym typeface="Symbol" pitchFamily="18" charset="2"/>
                            </a:rPr>
                            <m:t>𝒑</m:t>
                          </m:r>
                        </m:e>
                        <m:sub>
                          <m:r>
                            <a:rPr lang="en-US" altLang="hu-HU" i="1">
                              <a:solidFill>
                                <a:srgbClr val="7030A0"/>
                              </a:solidFill>
                              <a:latin typeface="Cambria Math"/>
                              <a:cs typeface="Times New Roman" panose="02020603050405020304" pitchFamily="18" charset="0"/>
                              <a:sym typeface="Symbol" pitchFamily="18" charset="2"/>
                            </a:rPr>
                            <m:t>𝑖</m:t>
                          </m:r>
                          <m:r>
                            <a:rPr lang="en-US" altLang="hu-HU" b="0" i="1" smtClean="0">
                              <a:solidFill>
                                <a:srgbClr val="7030A0"/>
                              </a:solidFill>
                              <a:latin typeface="Cambria Math"/>
                              <a:cs typeface="Times New Roman" panose="02020603050405020304" pitchFamily="18" charset="0"/>
                              <a:sym typeface="Symbol" pitchFamily="18" charset="2"/>
                            </a:rPr>
                            <m:t>+1</m:t>
                          </m:r>
                        </m:sub>
                      </m:sSub>
                    </m:oMath>
                  </m:oMathPara>
                </a14:m>
                <a:endParaRPr lang="hu-HU" altLang="hu-HU" i="1" dirty="0">
                  <a:solidFill>
                    <a:srgbClr val="7030A0"/>
                  </a:solidFill>
                </a:endParaRPr>
              </a:p>
            </p:txBody>
          </p:sp>
        </mc:Choice>
        <mc:Fallback xmlns="">
          <p:sp>
            <p:nvSpPr>
              <p:cNvPr id="76" name="Rectangle 5"/>
              <p:cNvSpPr>
                <a:spLocks noRot="1" noChangeAspect="1" noMove="1" noResize="1" noEditPoints="1" noAdjustHandles="1" noChangeArrowheads="1" noChangeShapeType="1" noTextEdit="1"/>
              </p:cNvSpPr>
              <p:nvPr/>
            </p:nvSpPr>
            <p:spPr bwMode="auto">
              <a:xfrm>
                <a:off x="2139025" y="1128722"/>
                <a:ext cx="565150" cy="461665"/>
              </a:xfrm>
              <a:prstGeom prst="rect">
                <a:avLst/>
              </a:prstGeom>
              <a:blipFill rotWithShape="1">
                <a:blip r:embed="rId9"/>
                <a:stretch>
                  <a:fillRect l="-4301" r="-29032"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13"/>
              <p:cNvSpPr>
                <a:spLocks noChangeArrowheads="1"/>
              </p:cNvSpPr>
              <p:nvPr/>
            </p:nvSpPr>
            <p:spPr bwMode="auto">
              <a:xfrm>
                <a:off x="1509125" y="1546023"/>
                <a:ext cx="745653"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r>
                            <a:rPr lang="en-US" altLang="hu-HU" b="0" i="1" smtClean="0">
                              <a:latin typeface="Cambria Math"/>
                              <a:cs typeface="Times New Roman" panose="02020603050405020304" pitchFamily="18" charset="0"/>
                              <a:sym typeface="Symbol" pitchFamily="18" charset="2"/>
                            </a:rPr>
                            <m:t>+1</m:t>
                          </m:r>
                        </m:sub>
                      </m:sSub>
                    </m:oMath>
                  </m:oMathPara>
                </a14:m>
                <a:endParaRPr lang="hu-HU" altLang="hu-HU" i="1" baseline="-25000" dirty="0"/>
              </a:p>
            </p:txBody>
          </p:sp>
        </mc:Choice>
        <mc:Fallback xmlns="">
          <p:sp>
            <p:nvSpPr>
              <p:cNvPr id="77" name="Rectangle 13"/>
              <p:cNvSpPr>
                <a:spLocks noRot="1" noChangeAspect="1" noMove="1" noResize="1" noEditPoints="1" noAdjustHandles="1" noChangeArrowheads="1" noChangeShapeType="1" noTextEdit="1"/>
              </p:cNvSpPr>
              <p:nvPr/>
            </p:nvSpPr>
            <p:spPr bwMode="auto">
              <a:xfrm>
                <a:off x="1509125" y="1546023"/>
                <a:ext cx="745653" cy="453137"/>
              </a:xfrm>
              <a:prstGeom prst="rect">
                <a:avLst/>
              </a:prstGeom>
              <a:blipFill rotWithShape="1">
                <a:blip r:embed="rId10"/>
                <a:stretch>
                  <a:fillRect b="-54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Szövegdoboz 77"/>
              <p:cNvSpPr txBox="1"/>
              <p:nvPr/>
            </p:nvSpPr>
            <p:spPr>
              <a:xfrm>
                <a:off x="4155157" y="843558"/>
                <a:ext cx="3930948" cy="2006447"/>
              </a:xfrm>
              <a:prstGeom prst="rect">
                <a:avLst/>
              </a:prstGeom>
              <a:solidFill>
                <a:schemeClr val="bg1">
                  <a:lumMod val="95000"/>
                </a:schemeClr>
              </a:solidFill>
              <a:ln>
                <a:solidFill>
                  <a:schemeClr val="tx1"/>
                </a:solidFill>
              </a:ln>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n-US" altLang="hu-HU" sz="2000" i="1" smtClean="0">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i="1">
                              <a:latin typeface="Cambria Math"/>
                              <a:cs typeface="Times New Roman" panose="02020603050405020304" pitchFamily="18" charset="0"/>
                              <a:sym typeface="Symbol" pitchFamily="18" charset="2"/>
                            </a:rPr>
                            <m:t>0</m:t>
                          </m:r>
                        </m:sub>
                      </m:sSub>
                      <m:r>
                        <a:rPr lang="en-US" altLang="hu-HU" sz="2000" i="1">
                          <a:latin typeface="Cambria Math"/>
                          <a:cs typeface="Times New Roman" panose="02020603050405020304" pitchFamily="18" charset="0"/>
                          <a:sym typeface="Symbol" pitchFamily="18" charset="2"/>
                        </a:rPr>
                        <m:t>=</m:t>
                      </m:r>
                      <m:sSub>
                        <m:sSubPr>
                          <m:ctrlPr>
                            <a:rPr lang="en-US" altLang="hu-HU" sz="2000" i="1" smtClean="0">
                              <a:solidFill>
                                <a:schemeClr val="tx1"/>
                              </a:solidFill>
                              <a:latin typeface="Cambria Math"/>
                              <a:cs typeface="Times New Roman" panose="02020603050405020304" pitchFamily="18" charset="0"/>
                              <a:sym typeface="Symbol" pitchFamily="18" charset="2"/>
                            </a:rPr>
                          </m:ctrlPr>
                        </m:sSubPr>
                        <m:e>
                          <m:r>
                            <a:rPr lang="en-US" altLang="hu-HU" sz="2000" b="1" i="1">
                              <a:solidFill>
                                <a:schemeClr val="tx1"/>
                              </a:solidFill>
                              <a:latin typeface="Cambria Math"/>
                              <a:cs typeface="Times New Roman" panose="02020603050405020304" pitchFamily="18" charset="0"/>
                              <a:sym typeface="Symbol" pitchFamily="18" charset="2"/>
                            </a:rPr>
                            <m:t>𝒑</m:t>
                          </m:r>
                        </m:e>
                        <m:sub>
                          <m:r>
                            <a:rPr lang="en-US" altLang="hu-HU" sz="2000" i="1">
                              <a:solidFill>
                                <a:schemeClr val="tx1"/>
                              </a:solidFill>
                              <a:latin typeface="Cambria Math"/>
                              <a:cs typeface="Times New Roman" panose="02020603050405020304" pitchFamily="18" charset="0"/>
                              <a:sym typeface="Symbol" pitchFamily="18" charset="2"/>
                            </a:rPr>
                            <m:t>𝑖</m:t>
                          </m:r>
                        </m:sub>
                      </m:sSub>
                    </m:oMath>
                  </m:oMathPara>
                </a14:m>
                <a:endParaRPr lang="en-US" sz="2000" dirty="0" smtClean="0"/>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2000" i="1" smtClean="0">
                              <a:solidFill>
                                <a:schemeClr val="tx1"/>
                              </a:solidFill>
                              <a:latin typeface="Cambria Math"/>
                              <a:cs typeface="Times New Roman" panose="02020603050405020304" pitchFamily="18" charset="0"/>
                              <a:sym typeface="Symbol" pitchFamily="18" charset="2"/>
                            </a:rPr>
                          </m:ctrlPr>
                        </m:sSubPr>
                        <m:e>
                          <m:r>
                            <a:rPr lang="en-US" altLang="hu-HU" sz="2000" b="1" i="1">
                              <a:solidFill>
                                <a:schemeClr val="tx1"/>
                              </a:solidFill>
                              <a:latin typeface="Cambria Math"/>
                              <a:cs typeface="Times New Roman" panose="02020603050405020304" pitchFamily="18" charset="0"/>
                              <a:sym typeface="Symbol" pitchFamily="18" charset="2"/>
                            </a:rPr>
                            <m:t>𝒂</m:t>
                          </m:r>
                        </m:e>
                        <m:sub>
                          <m:r>
                            <a:rPr lang="en-US" altLang="hu-HU" sz="2000" i="1">
                              <a:solidFill>
                                <a:schemeClr val="tx1"/>
                              </a:solidFill>
                              <a:latin typeface="Cambria Math"/>
                              <a:cs typeface="Times New Roman" panose="02020603050405020304" pitchFamily="18" charset="0"/>
                              <a:sym typeface="Symbol" pitchFamily="18" charset="2"/>
                            </a:rPr>
                            <m:t>1</m:t>
                          </m:r>
                        </m:sub>
                      </m:sSub>
                      <m:r>
                        <a:rPr lang="en-US" altLang="hu-HU" sz="2000" i="1">
                          <a:solidFill>
                            <a:schemeClr val="tx1"/>
                          </a:solidFill>
                          <a:latin typeface="Cambria Math"/>
                          <a:cs typeface="Times New Roman" panose="02020603050405020304" pitchFamily="18" charset="0"/>
                          <a:sym typeface="Symbol" pitchFamily="18" charset="2"/>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b="1" i="1">
                              <a:solidFill>
                                <a:schemeClr val="tx1"/>
                              </a:solidFill>
                              <a:latin typeface="Cambria Math"/>
                              <a:cs typeface="Times New Roman" panose="02020603050405020304" pitchFamily="18" charset="0"/>
                              <a:sym typeface="Symbol" pitchFamily="18" charset="2"/>
                            </a:rPr>
                            <m:t>𝒗</m:t>
                          </m:r>
                        </m:e>
                        <m:sub>
                          <m:r>
                            <a:rPr lang="en-US" altLang="hu-HU" sz="2000" i="1">
                              <a:solidFill>
                                <a:schemeClr val="tx1"/>
                              </a:solidFill>
                              <a:latin typeface="Cambria Math"/>
                              <a:cs typeface="Times New Roman" panose="02020603050405020304" pitchFamily="18" charset="0"/>
                              <a:sym typeface="Symbol" pitchFamily="18" charset="2"/>
                            </a:rPr>
                            <m:t>𝑖</m:t>
                          </m:r>
                        </m:sub>
                      </m:sSub>
                    </m:oMath>
                  </m:oMathPara>
                </a14:m>
                <a:endParaRPr lang="en-US" sz="2000" dirty="0"/>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b="0" i="1" smtClean="0">
                              <a:latin typeface="Cambria Math"/>
                              <a:cs typeface="Times New Roman" panose="02020603050405020304" pitchFamily="18" charset="0"/>
                              <a:sym typeface="Symbol" pitchFamily="18" charset="2"/>
                            </a:rPr>
                            <m:t>2</m:t>
                          </m:r>
                        </m:sub>
                      </m:sSub>
                      <m:r>
                        <a:rPr lang="en-US" altLang="hu-HU" sz="2000" i="1">
                          <a:latin typeface="Cambria Math"/>
                          <a:cs typeface="Times New Roman" panose="02020603050405020304" pitchFamily="18" charset="0"/>
                          <a:sym typeface="Symbol" pitchFamily="18" charset="2"/>
                        </a:rPr>
                        <m:t>=</m:t>
                      </m:r>
                      <m:f>
                        <m:fPr>
                          <m:ctrlPr>
                            <a:rPr lang="en-US" altLang="hu-HU" sz="2000" i="1" smtClean="0">
                              <a:solidFill>
                                <a:schemeClr val="tx1"/>
                              </a:solidFill>
                              <a:latin typeface="Cambria Math"/>
                              <a:cs typeface="Times New Roman" panose="02020603050405020304" pitchFamily="18" charset="0"/>
                              <a:sym typeface="Symbol" pitchFamily="18" charset="2"/>
                            </a:rPr>
                          </m:ctrlPr>
                        </m:fPr>
                        <m:num>
                          <m:r>
                            <a:rPr lang="en-US" altLang="hu-HU" sz="2000" b="0" i="1" smtClean="0">
                              <a:solidFill>
                                <a:schemeClr val="tx1"/>
                              </a:solidFill>
                              <a:latin typeface="Cambria Math"/>
                              <a:cs typeface="Times New Roman" panose="02020603050405020304" pitchFamily="18" charset="0"/>
                              <a:sym typeface="Symbol" pitchFamily="18" charset="2"/>
                            </a:rPr>
                            <m:t>3</m:t>
                          </m:r>
                          <m:d>
                            <m:dPr>
                              <m:ctrlPr>
                                <a:rPr lang="en-US" altLang="hu-HU" sz="2000" b="0" i="1" smtClean="0">
                                  <a:solidFill>
                                    <a:schemeClr val="tx1"/>
                                  </a:solidFill>
                                  <a:latin typeface="Cambria Math"/>
                                  <a:cs typeface="Times New Roman" panose="02020603050405020304" pitchFamily="18" charset="0"/>
                                  <a:sym typeface="Symbol" pitchFamily="18" charset="2"/>
                                </a:rPr>
                              </m:ctrlPr>
                            </m:dPr>
                            <m:e>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b="1" i="1">
                                      <a:solidFill>
                                        <a:schemeClr val="tx1"/>
                                      </a:solidFill>
                                      <a:latin typeface="Cambria Math"/>
                                      <a:cs typeface="Times New Roman" panose="02020603050405020304" pitchFamily="18" charset="0"/>
                                      <a:sym typeface="Symbol" pitchFamily="18" charset="2"/>
                                    </a:rPr>
                                    <m:t>𝒑</m:t>
                                  </m:r>
                                </m:e>
                                <m:sub>
                                  <m:r>
                                    <a:rPr lang="en-US" altLang="hu-HU" sz="2000" i="1">
                                      <a:solidFill>
                                        <a:schemeClr val="tx1"/>
                                      </a:solidFill>
                                      <a:latin typeface="Cambria Math"/>
                                      <a:cs typeface="Times New Roman" panose="02020603050405020304" pitchFamily="18" charset="0"/>
                                      <a:sym typeface="Symbol" pitchFamily="18" charset="2"/>
                                    </a:rPr>
                                    <m:t>𝑖</m:t>
                                  </m:r>
                                  <m:r>
                                    <a:rPr lang="en-US" altLang="hu-HU" sz="2000" i="1">
                                      <a:solidFill>
                                        <a:schemeClr val="tx1"/>
                                      </a:solidFill>
                                      <a:latin typeface="Cambria Math"/>
                                      <a:cs typeface="Times New Roman" panose="02020603050405020304" pitchFamily="18" charset="0"/>
                                      <a:sym typeface="Symbol" pitchFamily="18" charset="2"/>
                                    </a:rPr>
                                    <m:t>+1</m:t>
                                  </m:r>
                                </m:sub>
                              </m:sSub>
                              <m:r>
                                <a:rPr lang="en-US" altLang="hu-HU" sz="2000" b="0" i="1" smtClean="0">
                                  <a:solidFill>
                                    <a:schemeClr val="tx1"/>
                                  </a:solidFill>
                                  <a:latin typeface="Cambria Math"/>
                                  <a:cs typeface="Times New Roman" panose="02020603050405020304" pitchFamily="18" charset="0"/>
                                  <a:sym typeface="Symbol" pitchFamily="18" charset="2"/>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b="1" i="1">
                                      <a:solidFill>
                                        <a:schemeClr val="tx1"/>
                                      </a:solidFill>
                                      <a:latin typeface="Cambria Math"/>
                                      <a:cs typeface="Times New Roman" panose="02020603050405020304" pitchFamily="18" charset="0"/>
                                      <a:sym typeface="Symbol" pitchFamily="18" charset="2"/>
                                    </a:rPr>
                                    <m:t>𝒑</m:t>
                                  </m:r>
                                </m:e>
                                <m:sub>
                                  <m:r>
                                    <a:rPr lang="en-US" altLang="hu-HU" sz="2000" i="1">
                                      <a:solidFill>
                                        <a:schemeClr val="tx1"/>
                                      </a:solidFill>
                                      <a:latin typeface="Cambria Math"/>
                                      <a:cs typeface="Times New Roman" panose="02020603050405020304" pitchFamily="18" charset="0"/>
                                      <a:sym typeface="Symbol" pitchFamily="18" charset="2"/>
                                    </a:rPr>
                                    <m:t>𝑖</m:t>
                                  </m:r>
                                </m:sub>
                              </m:sSub>
                            </m:e>
                          </m:d>
                        </m:num>
                        <m:den>
                          <m:sSup>
                            <m:sSupPr>
                              <m:ctrlPr>
                                <a:rPr lang="en-US" altLang="hu-HU" sz="2000" i="1" smtClean="0">
                                  <a:solidFill>
                                    <a:schemeClr val="tx1"/>
                                  </a:solidFill>
                                  <a:latin typeface="Cambria Math"/>
                                  <a:cs typeface="Times New Roman" panose="02020603050405020304" pitchFamily="18" charset="0"/>
                                  <a:sym typeface="Symbol" pitchFamily="18" charset="2"/>
                                </a:rPr>
                              </m:ctrlPr>
                            </m:sSupPr>
                            <m:e>
                              <m:d>
                                <m:dPr>
                                  <m:ctrlPr>
                                    <a:rPr lang="en-US" altLang="hu-HU" sz="2000" i="1">
                                      <a:solidFill>
                                        <a:schemeClr val="tx1"/>
                                      </a:solidFill>
                                      <a:latin typeface="Cambria Math"/>
                                      <a:cs typeface="Times New Roman" panose="02020603050405020304" pitchFamily="18" charset="0"/>
                                      <a:sym typeface="Symbol" pitchFamily="18" charset="2"/>
                                    </a:rPr>
                                  </m:ctrlPr>
                                </m:dPr>
                                <m:e>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b="0" i="1" smtClean="0">
                                          <a:solidFill>
                                            <a:schemeClr val="tx1"/>
                                          </a:solidFill>
                                          <a:latin typeface="Cambria Math"/>
                                          <a:cs typeface="Times New Roman" panose="02020603050405020304" pitchFamily="18" charset="0"/>
                                          <a:sym typeface="Symbol" pitchFamily="18" charset="2"/>
                                        </a:rPr>
                                        <m:t>𝑡</m:t>
                                      </m:r>
                                    </m:e>
                                    <m:sub>
                                      <m:r>
                                        <a:rPr lang="en-US" altLang="hu-HU" sz="2000" b="0" i="1">
                                          <a:solidFill>
                                            <a:schemeClr val="tx1"/>
                                          </a:solidFill>
                                          <a:latin typeface="Cambria Math"/>
                                          <a:cs typeface="Times New Roman" panose="02020603050405020304" pitchFamily="18" charset="0"/>
                                          <a:sym typeface="Symbol" pitchFamily="18" charset="2"/>
                                        </a:rPr>
                                        <m:t>𝑖</m:t>
                                      </m:r>
                                      <m:r>
                                        <a:rPr lang="en-US" altLang="hu-HU" sz="2000" b="0" i="1">
                                          <a:solidFill>
                                            <a:schemeClr val="tx1"/>
                                          </a:solidFill>
                                          <a:latin typeface="Cambria Math"/>
                                          <a:cs typeface="Times New Roman" panose="02020603050405020304" pitchFamily="18" charset="0"/>
                                          <a:sym typeface="Symbol" pitchFamily="18" charset="2"/>
                                        </a:rPr>
                                        <m:t>+1</m:t>
                                      </m:r>
                                    </m:sub>
                                  </m:sSub>
                                  <m:r>
                                    <a:rPr lang="en-US" altLang="hu-HU" sz="2000" b="0" i="1">
                                      <a:solidFill>
                                        <a:schemeClr val="tx1"/>
                                      </a:solidFill>
                                      <a:latin typeface="Cambria Math"/>
                                      <a:cs typeface="Times New Roman" panose="02020603050405020304" pitchFamily="18" charset="0"/>
                                      <a:sym typeface="Symbol" pitchFamily="18" charset="2"/>
                                    </a:rPr>
                                    <m:t>−</m:t>
                                  </m:r>
                                  <m:sSub>
                                    <m:sSubPr>
                                      <m:ctrlPr>
                                        <a:rPr lang="en-US" altLang="hu-HU" sz="2000" i="1">
                                          <a:solidFill>
                                            <a:schemeClr val="tx1"/>
                                          </a:solidFill>
                                          <a:latin typeface="Cambria Math"/>
                                          <a:cs typeface="Times New Roman" panose="02020603050405020304" pitchFamily="18" charset="0"/>
                                          <a:sym typeface="Symbol" pitchFamily="18" charset="2"/>
                                        </a:rPr>
                                      </m:ctrlPr>
                                    </m:sSubPr>
                                    <m:e>
                                      <m:r>
                                        <a:rPr lang="en-US" altLang="hu-HU" sz="2000" b="0" i="1" smtClean="0">
                                          <a:solidFill>
                                            <a:schemeClr val="tx1"/>
                                          </a:solidFill>
                                          <a:latin typeface="Cambria Math"/>
                                          <a:cs typeface="Times New Roman" panose="02020603050405020304" pitchFamily="18" charset="0"/>
                                          <a:sym typeface="Symbol" pitchFamily="18" charset="2"/>
                                        </a:rPr>
                                        <m:t>𝑡</m:t>
                                      </m:r>
                                    </m:e>
                                    <m:sub>
                                      <m:r>
                                        <a:rPr lang="en-US" altLang="hu-HU" sz="2000" b="0" i="1">
                                          <a:solidFill>
                                            <a:schemeClr val="tx1"/>
                                          </a:solidFill>
                                          <a:latin typeface="Cambria Math"/>
                                          <a:cs typeface="Times New Roman" panose="02020603050405020304" pitchFamily="18" charset="0"/>
                                          <a:sym typeface="Symbol" pitchFamily="18" charset="2"/>
                                        </a:rPr>
                                        <m:t>𝑖</m:t>
                                      </m:r>
                                    </m:sub>
                                  </m:sSub>
                                </m:e>
                              </m:d>
                            </m:e>
                            <m:sup>
                              <m:r>
                                <a:rPr lang="en-US" altLang="hu-HU" sz="2000" i="1" smtClean="0">
                                  <a:solidFill>
                                    <a:schemeClr val="tx1"/>
                                  </a:solidFill>
                                  <a:latin typeface="Cambria Math"/>
                                  <a:cs typeface="Times New Roman" panose="02020603050405020304" pitchFamily="18" charset="0"/>
                                  <a:sym typeface="Symbol" pitchFamily="18" charset="2"/>
                                </a:rPr>
                                <m:t>2</m:t>
                              </m:r>
                            </m:sup>
                          </m:sSup>
                        </m:den>
                      </m:f>
                      <m:r>
                        <a:rPr lang="en-US" altLang="hu-HU" sz="2000" b="0" i="1" smtClean="0">
                          <a:solidFill>
                            <a:schemeClr val="tx1"/>
                          </a:solidFill>
                          <a:latin typeface="Cambria Math"/>
                          <a:cs typeface="Times New Roman" panose="02020603050405020304" pitchFamily="18" charset="0"/>
                          <a:sym typeface="Symbol" pitchFamily="18" charset="2"/>
                        </a:rPr>
                        <m:t>−</m:t>
                      </m:r>
                      <m:f>
                        <m:fPr>
                          <m:ctrlPr>
                            <a:rPr lang="en-US" altLang="hu-HU" sz="2000" i="1">
                              <a:latin typeface="Cambria Math"/>
                              <a:cs typeface="Times New Roman" panose="02020603050405020304" pitchFamily="18" charset="0"/>
                              <a:sym typeface="Symbol" pitchFamily="18" charset="2"/>
                            </a:rPr>
                          </m:ctrlPr>
                        </m:fPr>
                        <m:num>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b="1" i="1" smtClean="0">
                                      <a:latin typeface="Cambria Math"/>
                                      <a:cs typeface="Times New Roman" panose="02020603050405020304" pitchFamily="18" charset="0"/>
                                      <a:sym typeface="Symbol" pitchFamily="18" charset="2"/>
                                    </a:rPr>
                                    <m:t>𝒗</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+1</m:t>
                                  </m:r>
                                </m:sub>
                              </m:sSub>
                              <m:r>
                                <a:rPr lang="en-US" altLang="hu-HU" sz="2000" b="0" i="1" smtClean="0">
                                  <a:latin typeface="Cambria Math"/>
                                  <a:cs typeface="Times New Roman" panose="02020603050405020304" pitchFamily="18" charset="0"/>
                                  <a:sym typeface="Symbol" pitchFamily="18" charset="2"/>
                                </a:rPr>
                                <m:t>+2</m:t>
                              </m:r>
                              <m:sSub>
                                <m:sSubPr>
                                  <m:ctrlPr>
                                    <a:rPr lang="en-US" altLang="hu-HU" sz="2000" i="1">
                                      <a:latin typeface="Cambria Math"/>
                                      <a:cs typeface="Times New Roman" panose="02020603050405020304" pitchFamily="18" charset="0"/>
                                      <a:sym typeface="Symbol" pitchFamily="18" charset="2"/>
                                    </a:rPr>
                                  </m:ctrlPr>
                                </m:sSubPr>
                                <m:e>
                                  <m:r>
                                    <a:rPr lang="en-US" altLang="hu-HU" sz="2000" b="1" i="1" smtClean="0">
                                      <a:latin typeface="Cambria Math"/>
                                      <a:cs typeface="Times New Roman" panose="02020603050405020304" pitchFamily="18" charset="0"/>
                                      <a:sym typeface="Symbol" pitchFamily="18" charset="2"/>
                                    </a:rPr>
                                    <m:t>𝒗</m:t>
                                  </m:r>
                                </m:e>
                                <m:sub>
                                  <m:r>
                                    <a:rPr lang="en-US" altLang="hu-HU" sz="2000" i="1">
                                      <a:latin typeface="Cambria Math"/>
                                      <a:cs typeface="Times New Roman" panose="02020603050405020304" pitchFamily="18" charset="0"/>
                                      <a:sym typeface="Symbol" pitchFamily="18" charset="2"/>
                                    </a:rPr>
                                    <m:t>𝑖</m:t>
                                  </m:r>
                                </m:sub>
                              </m:sSub>
                            </m:e>
                          </m:d>
                        </m:num>
                        <m:den>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den>
                      </m:f>
                    </m:oMath>
                  </m:oMathPara>
                </a14:m>
                <a:endParaRPr lang="en-US" altLang="hu-HU" sz="2000" i="1" dirty="0" smtClean="0">
                  <a:latin typeface="Cambria Math"/>
                  <a:cs typeface="Times New Roman" panose="02020603050405020304" pitchFamily="18" charset="0"/>
                  <a:sym typeface="Symbol" pitchFamily="18" charset="2"/>
                </a:endParaRPr>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𝒂</m:t>
                          </m:r>
                        </m:e>
                        <m:sub>
                          <m:r>
                            <a:rPr lang="en-US" altLang="hu-HU" sz="2000" b="0" i="1" smtClean="0">
                              <a:latin typeface="Cambria Math"/>
                              <a:cs typeface="Times New Roman" panose="02020603050405020304" pitchFamily="18" charset="0"/>
                              <a:sym typeface="Symbol" pitchFamily="18" charset="2"/>
                            </a:rPr>
                            <m:t>3</m:t>
                          </m:r>
                        </m:sub>
                      </m:sSub>
                      <m:r>
                        <a:rPr lang="en-US" altLang="hu-HU" sz="2000" i="1">
                          <a:latin typeface="Cambria Math"/>
                          <a:cs typeface="Times New Roman" panose="02020603050405020304" pitchFamily="18" charset="0"/>
                          <a:sym typeface="Symbol" pitchFamily="18" charset="2"/>
                        </a:rPr>
                        <m:t>=</m:t>
                      </m:r>
                      <m:f>
                        <m:fPr>
                          <m:ctrlPr>
                            <a:rPr lang="en-US" altLang="hu-HU" sz="2000" i="1">
                              <a:latin typeface="Cambria Math"/>
                              <a:cs typeface="Times New Roman" panose="02020603050405020304" pitchFamily="18" charset="0"/>
                              <a:sym typeface="Symbol" pitchFamily="18" charset="2"/>
                            </a:rPr>
                          </m:ctrlPr>
                        </m:fPr>
                        <m:num>
                          <m:r>
                            <a:rPr lang="en-US" altLang="hu-HU" sz="2000" b="0" i="1" smtClean="0">
                              <a:latin typeface="Cambria Math"/>
                              <a:cs typeface="Times New Roman" panose="02020603050405020304" pitchFamily="18" charset="0"/>
                              <a:sym typeface="Symbol" pitchFamily="18" charset="2"/>
                            </a:rPr>
                            <m:t>2</m:t>
                          </m:r>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𝒑</m:t>
                                  </m:r>
                                </m:e>
                                <m:sub>
                                  <m:r>
                                    <a:rPr lang="en-US" altLang="hu-HU" sz="2000" b="0" i="1" smtClean="0">
                                      <a:latin typeface="Cambria Math"/>
                                      <a:cs typeface="Times New Roman" panose="02020603050405020304" pitchFamily="18" charset="0"/>
                                      <a:sym typeface="Symbol" pitchFamily="18" charset="2"/>
                                    </a:rPr>
                                    <m:t>𝑖</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𝒑</m:t>
                                  </m:r>
                                </m:e>
                                <m:sub>
                                  <m:r>
                                    <a:rPr lang="en-US" altLang="hu-HU" sz="2000" i="1">
                                      <a:latin typeface="Cambria Math"/>
                                      <a:cs typeface="Times New Roman" panose="02020603050405020304" pitchFamily="18" charset="0"/>
                                      <a:sym typeface="Symbol" pitchFamily="18" charset="2"/>
                                    </a:rPr>
                                    <m:t>𝑖</m:t>
                                  </m:r>
                                  <m:r>
                                    <a:rPr lang="en-US" altLang="hu-HU" sz="2000" b="0" i="1" smtClean="0">
                                      <a:latin typeface="Cambria Math"/>
                                      <a:cs typeface="Times New Roman" panose="02020603050405020304" pitchFamily="18" charset="0"/>
                                      <a:sym typeface="Symbol" pitchFamily="18" charset="2"/>
                                    </a:rPr>
                                    <m:t>+1</m:t>
                                  </m:r>
                                </m:sub>
                              </m:sSub>
                            </m:e>
                          </m:d>
                        </m:num>
                        <m:den>
                          <m:sSup>
                            <m:sSupPr>
                              <m:ctrlPr>
                                <a:rPr lang="en-US" altLang="hu-HU" sz="2000" i="1">
                                  <a:latin typeface="Cambria Math"/>
                                  <a:cs typeface="Times New Roman" panose="02020603050405020304" pitchFamily="18" charset="0"/>
                                  <a:sym typeface="Symbol" pitchFamily="18" charset="2"/>
                                </a:rPr>
                              </m:ctrlPr>
                            </m:sSupPr>
                            <m:e>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e>
                            <m:sup>
                              <m:r>
                                <a:rPr lang="en-US" altLang="hu-HU" sz="2000" b="0" i="1" smtClean="0">
                                  <a:latin typeface="Cambria Math"/>
                                  <a:cs typeface="Times New Roman" panose="02020603050405020304" pitchFamily="18" charset="0"/>
                                  <a:sym typeface="Symbol" pitchFamily="18" charset="2"/>
                                </a:rPr>
                                <m:t>3</m:t>
                              </m:r>
                            </m:sup>
                          </m:sSup>
                        </m:den>
                      </m:f>
                      <m:r>
                        <a:rPr lang="en-US" altLang="hu-HU" sz="2000" b="0" i="1" smtClean="0">
                          <a:latin typeface="Cambria Math"/>
                          <a:cs typeface="Times New Roman" panose="02020603050405020304" pitchFamily="18" charset="0"/>
                          <a:sym typeface="Symbol" pitchFamily="18" charset="2"/>
                        </a:rPr>
                        <m:t>+</m:t>
                      </m:r>
                      <m:f>
                        <m:fPr>
                          <m:ctrlPr>
                            <a:rPr lang="en-US" altLang="hu-HU" sz="2000" i="1">
                              <a:latin typeface="Cambria Math"/>
                              <a:cs typeface="Times New Roman" panose="02020603050405020304" pitchFamily="18" charset="0"/>
                              <a:sym typeface="Symbol" pitchFamily="18" charset="2"/>
                            </a:rPr>
                          </m:ctrlPr>
                        </m:fPr>
                        <m:num>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𝒗</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1" i="1">
                                      <a:latin typeface="Cambria Math"/>
                                      <a:cs typeface="Times New Roman" panose="02020603050405020304" pitchFamily="18" charset="0"/>
                                      <a:sym typeface="Symbol" pitchFamily="18" charset="2"/>
                                    </a:rPr>
                                    <m:t>𝒗</m:t>
                                  </m:r>
                                </m:e>
                                <m:sub>
                                  <m:r>
                                    <a:rPr lang="en-US" altLang="hu-HU" sz="2000" i="1">
                                      <a:latin typeface="Cambria Math"/>
                                      <a:cs typeface="Times New Roman" panose="02020603050405020304" pitchFamily="18" charset="0"/>
                                      <a:sym typeface="Symbol" pitchFamily="18" charset="2"/>
                                    </a:rPr>
                                    <m:t>𝑖</m:t>
                                  </m:r>
                                </m:sub>
                              </m:sSub>
                            </m:e>
                          </m:d>
                        </m:num>
                        <m:den>
                          <m:sSup>
                            <m:sSupPr>
                              <m:ctrlPr>
                                <a:rPr lang="en-US" altLang="hu-HU" sz="2000" i="1">
                                  <a:latin typeface="Cambria Math"/>
                                  <a:cs typeface="Times New Roman" panose="02020603050405020304" pitchFamily="18" charset="0"/>
                                  <a:sym typeface="Symbol" pitchFamily="18" charset="2"/>
                                </a:rPr>
                              </m:ctrlPr>
                            </m:sSupPr>
                            <m:e>
                              <m:d>
                                <m:dPr>
                                  <m:ctrlPr>
                                    <a:rPr lang="en-US" altLang="hu-HU" sz="2000" i="1">
                                      <a:latin typeface="Cambria Math"/>
                                      <a:cs typeface="Times New Roman" panose="02020603050405020304" pitchFamily="18" charset="0"/>
                                      <a:sym typeface="Symbol" pitchFamily="18" charset="2"/>
                                    </a:rPr>
                                  </m:ctrlPr>
                                </m:dPr>
                                <m:e>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r>
                                        <a:rPr lang="en-US" altLang="hu-HU" sz="2000" i="1">
                                          <a:latin typeface="Cambria Math"/>
                                          <a:cs typeface="Times New Roman" panose="02020603050405020304" pitchFamily="18" charset="0"/>
                                          <a:sym typeface="Symbol" pitchFamily="18" charset="2"/>
                                        </a:rPr>
                                        <m:t>+1</m:t>
                                      </m:r>
                                    </m:sub>
                                  </m:sSub>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𝑡</m:t>
                                      </m:r>
                                    </m:e>
                                    <m:sub>
                                      <m:r>
                                        <a:rPr lang="en-US" altLang="hu-HU" sz="2000" i="1">
                                          <a:latin typeface="Cambria Math"/>
                                          <a:cs typeface="Times New Roman" panose="02020603050405020304" pitchFamily="18" charset="0"/>
                                          <a:sym typeface="Symbol" pitchFamily="18" charset="2"/>
                                        </a:rPr>
                                        <m:t>𝑖</m:t>
                                      </m:r>
                                    </m:sub>
                                  </m:sSub>
                                </m:e>
                              </m:d>
                            </m:e>
                            <m:sup>
                              <m:r>
                                <a:rPr lang="en-US" altLang="hu-HU" sz="2000" i="1">
                                  <a:latin typeface="Cambria Math"/>
                                  <a:cs typeface="Times New Roman" panose="02020603050405020304" pitchFamily="18" charset="0"/>
                                  <a:sym typeface="Symbol" pitchFamily="18" charset="2"/>
                                </a:rPr>
                                <m:t>2</m:t>
                              </m:r>
                            </m:sup>
                          </m:sSup>
                        </m:den>
                      </m:f>
                    </m:oMath>
                  </m:oMathPara>
                </a14:m>
                <a:endParaRPr lang="en-US" altLang="hu-HU" sz="2000" i="1" dirty="0" smtClean="0">
                  <a:latin typeface="Cambria Math"/>
                  <a:cs typeface="Times New Roman" panose="02020603050405020304" pitchFamily="18" charset="0"/>
                  <a:sym typeface="Symbol" pitchFamily="18" charset="2"/>
                </a:endParaRPr>
              </a:p>
            </p:txBody>
          </p:sp>
        </mc:Choice>
        <mc:Fallback xmlns="">
          <p:sp>
            <p:nvSpPr>
              <p:cNvPr id="78" name="Szövegdoboz 77"/>
              <p:cNvSpPr txBox="1">
                <a:spLocks noRot="1" noChangeAspect="1" noMove="1" noResize="1" noEditPoints="1" noAdjustHandles="1" noChangeArrowheads="1" noChangeShapeType="1" noTextEdit="1"/>
              </p:cNvSpPr>
              <p:nvPr/>
            </p:nvSpPr>
            <p:spPr>
              <a:xfrm>
                <a:off x="4155157" y="843558"/>
                <a:ext cx="3930948" cy="2006447"/>
              </a:xfrm>
              <a:prstGeom prst="rect">
                <a:avLst/>
              </a:prstGeom>
              <a:blipFill rotWithShape="1">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églalap 78"/>
              <p:cNvSpPr/>
              <p:nvPr/>
            </p:nvSpPr>
            <p:spPr>
              <a:xfrm>
                <a:off x="1041562" y="855316"/>
                <a:ext cx="121321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m:t>
                      </m:r>
                      <m:acc>
                        <m:accPr>
                          <m:chr m:val="̇"/>
                          <m:ctrlPr>
                            <a:rPr lang="en-US" altLang="hu-HU" b="1" i="1">
                              <a:latin typeface="Cambria Math"/>
                              <a:cs typeface="Times New Roman" panose="02020603050405020304" pitchFamily="18" charset="0"/>
                              <a:sym typeface="Symbol" pitchFamily="18" charset="2"/>
                            </a:rPr>
                          </m:ctrlPr>
                        </m:accPr>
                        <m:e>
                          <m:r>
                            <a:rPr lang="en-US" altLang="hu-HU" b="1" i="1">
                              <a:latin typeface="Cambria Math"/>
                              <a:cs typeface="Times New Roman" panose="02020603050405020304" pitchFamily="18" charset="0"/>
                              <a:sym typeface="Symbol" pitchFamily="18" charset="2"/>
                            </a:rPr>
                            <m:t>𝒓</m:t>
                          </m:r>
                        </m:e>
                      </m:acc>
                      <m:d>
                        <m:dPr>
                          <m:ctrlPr>
                            <a:rPr lang="en-US" altLang="hu-HU" i="1">
                              <a:latin typeface="Cambria Math"/>
                              <a:cs typeface="Times New Roman" panose="02020603050405020304" pitchFamily="18" charset="0"/>
                              <a:sym typeface="Symbol" pitchFamily="18" charset="2"/>
                            </a:rPr>
                          </m:ctrlPr>
                        </m:dPr>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oMath>
                  </m:oMathPara>
                </a14:m>
                <a:endParaRPr lang="en-US" dirty="0"/>
              </a:p>
            </p:txBody>
          </p:sp>
        </mc:Choice>
        <mc:Fallback xmlns="">
          <p:sp>
            <p:nvSpPr>
              <p:cNvPr id="79" name="Téglalap 78"/>
              <p:cNvSpPr>
                <a:spLocks noRot="1" noChangeAspect="1" noMove="1" noResize="1" noEditPoints="1" noAdjustHandles="1" noChangeArrowheads="1" noChangeShapeType="1" noTextEdit="1"/>
              </p:cNvSpPr>
              <p:nvPr/>
            </p:nvSpPr>
            <p:spPr>
              <a:xfrm>
                <a:off x="1041562" y="855316"/>
                <a:ext cx="1213216" cy="461665"/>
              </a:xfrm>
              <a:prstGeom prst="rect">
                <a:avLst/>
              </a:prstGeom>
              <a:blipFill rotWithShape="1">
                <a:blip r:embed="rId12"/>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églalap 79"/>
              <p:cNvSpPr/>
              <p:nvPr/>
            </p:nvSpPr>
            <p:spPr>
              <a:xfrm>
                <a:off x="556828" y="2155974"/>
                <a:ext cx="10716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hu-HU" altLang="hu-HU" dirty="0"/>
                        <m:t>=</m:t>
                      </m:r>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sub>
                          </m:sSub>
                        </m:e>
                      </m:d>
                    </m:oMath>
                  </m:oMathPara>
                </a14:m>
                <a:endParaRPr lang="en-US" dirty="0"/>
              </a:p>
            </p:txBody>
          </p:sp>
        </mc:Choice>
        <mc:Fallback xmlns="">
          <p:sp>
            <p:nvSpPr>
              <p:cNvPr id="80" name="Téglalap 79"/>
              <p:cNvSpPr>
                <a:spLocks noRot="1" noChangeAspect="1" noMove="1" noResize="1" noEditPoints="1" noAdjustHandles="1" noChangeArrowheads="1" noChangeShapeType="1" noTextEdit="1"/>
              </p:cNvSpPr>
              <p:nvPr/>
            </p:nvSpPr>
            <p:spPr>
              <a:xfrm>
                <a:off x="556828" y="2155974"/>
                <a:ext cx="1071639" cy="461665"/>
              </a:xfrm>
              <a:prstGeom prst="rect">
                <a:avLst/>
              </a:prstGeom>
              <a:blipFill rotWithShape="1">
                <a:blip r:embed="rId13"/>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églalap 80"/>
              <p:cNvSpPr/>
              <p:nvPr/>
            </p:nvSpPr>
            <p:spPr>
              <a:xfrm>
                <a:off x="2704175" y="1110109"/>
                <a:ext cx="1364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hu-HU" altLang="hu-HU" dirty="0"/>
                        <m:t>=</m:t>
                      </m:r>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r>
                                <a:rPr lang="en-US" altLang="hu-HU" i="1">
                                  <a:latin typeface="Cambria Math"/>
                                  <a:cs typeface="Times New Roman" panose="02020603050405020304" pitchFamily="18" charset="0"/>
                                  <a:sym typeface="Symbol" pitchFamily="18" charset="2"/>
                                </a:rPr>
                                <m:t>+1</m:t>
                              </m:r>
                            </m:sub>
                          </m:sSub>
                        </m:e>
                      </m:d>
                    </m:oMath>
                  </m:oMathPara>
                </a14:m>
                <a:endParaRPr lang="en-US" dirty="0"/>
              </a:p>
            </p:txBody>
          </p:sp>
        </mc:Choice>
        <mc:Fallback xmlns="">
          <p:sp>
            <p:nvSpPr>
              <p:cNvPr id="81" name="Téglalap 80"/>
              <p:cNvSpPr>
                <a:spLocks noRot="1" noChangeAspect="1" noMove="1" noResize="1" noEditPoints="1" noAdjustHandles="1" noChangeArrowheads="1" noChangeShapeType="1" noTextEdit="1"/>
              </p:cNvSpPr>
              <p:nvPr/>
            </p:nvSpPr>
            <p:spPr>
              <a:xfrm>
                <a:off x="2704175" y="1110109"/>
                <a:ext cx="1364989" cy="461665"/>
              </a:xfrm>
              <a:prstGeom prst="rect">
                <a:avLst/>
              </a:prstGeom>
              <a:blipFill rotWithShape="1">
                <a:blip r:embed="rId1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églalap 81"/>
              <p:cNvSpPr/>
              <p:nvPr/>
            </p:nvSpPr>
            <p:spPr>
              <a:xfrm>
                <a:off x="2633386" y="2220590"/>
                <a:ext cx="15065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m:t>
                      </m:r>
                      <m:acc>
                        <m:accPr>
                          <m:chr m:val="̇"/>
                          <m:ctrlPr>
                            <a:rPr lang="en-US" altLang="hu-HU" b="1" i="1">
                              <a:latin typeface="Cambria Math"/>
                              <a:cs typeface="Times New Roman" panose="02020603050405020304" pitchFamily="18" charset="0"/>
                              <a:sym typeface="Symbol" pitchFamily="18" charset="2"/>
                            </a:rPr>
                          </m:ctrlPr>
                        </m:accPr>
                        <m:e>
                          <m:r>
                            <a:rPr lang="en-US" altLang="hu-HU" b="1" i="1">
                              <a:latin typeface="Cambria Math"/>
                              <a:cs typeface="Times New Roman" panose="02020603050405020304" pitchFamily="18" charset="0"/>
                              <a:sym typeface="Symbol" pitchFamily="18" charset="2"/>
                            </a:rPr>
                            <m:t>𝒓</m:t>
                          </m:r>
                        </m:e>
                      </m:acc>
                      <m:d>
                        <m:dPr>
                          <m:ctrlPr>
                            <a:rPr lang="en-US" altLang="hu-HU" i="1">
                              <a:latin typeface="Cambria Math"/>
                              <a:cs typeface="Times New Roman" panose="02020603050405020304" pitchFamily="18" charset="0"/>
                              <a:sym typeface="Symbol" pitchFamily="18" charset="2"/>
                            </a:rPr>
                          </m:ctrlPr>
                        </m:dPr>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𝑖</m:t>
                              </m:r>
                              <m:r>
                                <a:rPr lang="en-US" altLang="hu-HU" i="1">
                                  <a:latin typeface="Cambria Math"/>
                                  <a:cs typeface="Times New Roman" panose="02020603050405020304" pitchFamily="18" charset="0"/>
                                  <a:sym typeface="Symbol" pitchFamily="18" charset="2"/>
                                </a:rPr>
                                <m:t>+1</m:t>
                              </m:r>
                            </m:sub>
                          </m:sSub>
                        </m:e>
                      </m:d>
                    </m:oMath>
                  </m:oMathPara>
                </a14:m>
                <a:endParaRPr lang="en-US" dirty="0"/>
              </a:p>
            </p:txBody>
          </p:sp>
        </mc:Choice>
        <mc:Fallback xmlns="">
          <p:sp>
            <p:nvSpPr>
              <p:cNvPr id="82" name="Téglalap 81"/>
              <p:cNvSpPr>
                <a:spLocks noRot="1" noChangeAspect="1" noMove="1" noResize="1" noEditPoints="1" noAdjustHandles="1" noChangeArrowheads="1" noChangeShapeType="1" noTextEdit="1"/>
              </p:cNvSpPr>
              <p:nvPr/>
            </p:nvSpPr>
            <p:spPr>
              <a:xfrm>
                <a:off x="2633386" y="2220590"/>
                <a:ext cx="1506566" cy="461665"/>
              </a:xfrm>
              <a:prstGeom prst="rect">
                <a:avLst/>
              </a:prstGeom>
              <a:blipFill rotWithShape="1">
                <a:blip r:embed="rId1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églalap 82"/>
              <p:cNvSpPr/>
              <p:nvPr/>
            </p:nvSpPr>
            <p:spPr>
              <a:xfrm>
                <a:off x="88296" y="3653303"/>
                <a:ext cx="8798024" cy="1438727"/>
              </a:xfrm>
              <a:prstGeom prst="rect">
                <a:avLst/>
              </a:prstGeom>
            </p:spPr>
            <p:txBody>
              <a:bodyPr wrap="square">
                <a:spAutoFit/>
              </a:bodyPr>
              <a:lstStyle/>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r>
                        <a:rPr lang="en-US" altLang="hu-HU" sz="2200" b="1" i="1">
                          <a:latin typeface="Cambria Math"/>
                          <a:cs typeface="Times New Roman" panose="02020603050405020304" pitchFamily="18" charset="0"/>
                          <a:sym typeface="Symbol" pitchFamily="18" charset="2"/>
                        </a:rPr>
                        <m:t>𝒓</m:t>
                      </m:r>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0</m:t>
                          </m:r>
                        </m:sub>
                      </m:sSub>
                      <m:r>
                        <a:rPr lang="en-US" altLang="hu-HU" sz="2200" i="1">
                          <a:latin typeface="Cambria Math"/>
                          <a:cs typeface="Times New Roman" panose="02020603050405020304" pitchFamily="18" charset="0"/>
                          <a:sym typeface="Symbol" pitchFamily="18" charset="2"/>
                        </a:rPr>
                        <m:t>=</m:t>
                      </m:r>
                      <m:sSub>
                        <m:sSubPr>
                          <m:ctrlPr>
                            <a:rPr lang="en-US" altLang="hu-HU" sz="2200" i="1">
                              <a:solidFill>
                                <a:srgbClr val="7030A0"/>
                              </a:solidFill>
                              <a:latin typeface="Cambria Math"/>
                              <a:cs typeface="Times New Roman" panose="02020603050405020304" pitchFamily="18" charset="0"/>
                              <a:sym typeface="Symbol" pitchFamily="18" charset="2"/>
                            </a:rPr>
                          </m:ctrlPr>
                        </m:sSubPr>
                        <m:e>
                          <m:r>
                            <a:rPr lang="en-US" altLang="hu-HU" sz="2200" b="1" i="1">
                              <a:solidFill>
                                <a:srgbClr val="7030A0"/>
                              </a:solidFill>
                              <a:latin typeface="Cambria Math"/>
                              <a:cs typeface="Times New Roman" panose="02020603050405020304" pitchFamily="18" charset="0"/>
                              <a:sym typeface="Symbol" pitchFamily="18" charset="2"/>
                            </a:rPr>
                            <m:t>𝒑</m:t>
                          </m:r>
                        </m:e>
                        <m:sub>
                          <m:r>
                            <a:rPr lang="en-US" altLang="hu-HU" sz="2200" i="1">
                              <a:solidFill>
                                <a:srgbClr val="7030A0"/>
                              </a:solidFill>
                              <a:latin typeface="Cambria Math"/>
                              <a:cs typeface="Times New Roman" panose="02020603050405020304" pitchFamily="18" charset="0"/>
                              <a:sym typeface="Symbol" pitchFamily="18" charset="2"/>
                            </a:rPr>
                            <m:t>𝑖</m:t>
                          </m:r>
                        </m:sub>
                      </m:sSub>
                    </m:oMath>
                  </m:oMathPara>
                </a14:m>
                <a:endParaRPr lang="en-US" sz="2200" kern="0" baseline="-25000" dirty="0">
                  <a:cs typeface="Times New Roman" panose="02020603050405020304" pitchFamily="18" charset="0"/>
                </a:endParaRPr>
              </a:p>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r>
                        <a:rPr lang="en-US" altLang="hu-HU" sz="2200" b="1" i="1">
                          <a:latin typeface="Cambria Math"/>
                          <a:cs typeface="Times New Roman" panose="02020603050405020304" pitchFamily="18" charset="0"/>
                          <a:sym typeface="Symbol" pitchFamily="18" charset="2"/>
                        </a:rPr>
                        <m:t>𝒓</m:t>
                      </m:r>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e>
                      </m:d>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3</m:t>
                          </m:r>
                        </m:sub>
                      </m:sSub>
                      <m:sSup>
                        <m:sSupPr>
                          <m:ctrlPr>
                            <a:rPr lang="en-US" altLang="hu-HU" sz="2200" i="1">
                              <a:latin typeface="Cambria Math"/>
                              <a:cs typeface="Times New Roman" panose="02020603050405020304" pitchFamily="18" charset="0"/>
                              <a:sym typeface="Symbol" pitchFamily="18" charset="2"/>
                            </a:rPr>
                          </m:ctrlPr>
                        </m:sSupPr>
                        <m:e>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e>
                        <m:sup>
                          <m:r>
                            <a:rPr lang="en-US" altLang="hu-HU" sz="2200" i="1">
                              <a:latin typeface="Cambria Math"/>
                              <a:cs typeface="Times New Roman" panose="02020603050405020304" pitchFamily="18" charset="0"/>
                              <a:sym typeface="Symbol" pitchFamily="18" charset="2"/>
                            </a:rPr>
                            <m:t>3</m:t>
                          </m:r>
                        </m:sup>
                      </m:sSup>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2</m:t>
                          </m:r>
                        </m:sub>
                      </m:sSub>
                      <m:sSup>
                        <m:sSupPr>
                          <m:ctrlPr>
                            <a:rPr lang="en-US" altLang="hu-HU" sz="2200" i="1">
                              <a:latin typeface="Cambria Math"/>
                              <a:cs typeface="Times New Roman" panose="02020603050405020304" pitchFamily="18" charset="0"/>
                              <a:sym typeface="Symbol" pitchFamily="18" charset="2"/>
                            </a:rPr>
                          </m:ctrlPr>
                        </m:sSupPr>
                        <m:e>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e>
                        <m:sup>
                          <m:r>
                            <a:rPr lang="en-US" altLang="hu-HU" sz="2200" i="1">
                              <a:latin typeface="Cambria Math"/>
                              <a:cs typeface="Times New Roman" panose="02020603050405020304" pitchFamily="18" charset="0"/>
                              <a:sym typeface="Symbol" pitchFamily="18" charset="2"/>
                            </a:rPr>
                            <m:t>2</m:t>
                          </m:r>
                        </m:sup>
                      </m:sSup>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1</m:t>
                          </m:r>
                        </m:sub>
                      </m:sSub>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0</m:t>
                          </m:r>
                        </m:sub>
                      </m:sSub>
                      <m:r>
                        <a:rPr lang="en-US" altLang="hu-HU" sz="2200" i="1">
                          <a:latin typeface="Cambria Math"/>
                          <a:cs typeface="Times New Roman" panose="02020603050405020304" pitchFamily="18" charset="0"/>
                          <a:sym typeface="Symbol" pitchFamily="18" charset="2"/>
                        </a:rPr>
                        <m:t>=</m:t>
                      </m:r>
                      <m:sSub>
                        <m:sSubPr>
                          <m:ctrlPr>
                            <a:rPr lang="en-US" altLang="hu-HU" sz="2200" i="1">
                              <a:solidFill>
                                <a:srgbClr val="7030A0"/>
                              </a:solidFill>
                              <a:latin typeface="Cambria Math"/>
                              <a:cs typeface="Times New Roman" panose="02020603050405020304" pitchFamily="18" charset="0"/>
                              <a:sym typeface="Symbol" pitchFamily="18" charset="2"/>
                            </a:rPr>
                          </m:ctrlPr>
                        </m:sSubPr>
                        <m:e>
                          <m:r>
                            <a:rPr lang="en-US" altLang="hu-HU" sz="2200" b="1" i="1">
                              <a:solidFill>
                                <a:srgbClr val="7030A0"/>
                              </a:solidFill>
                              <a:latin typeface="Cambria Math"/>
                              <a:cs typeface="Times New Roman" panose="02020603050405020304" pitchFamily="18" charset="0"/>
                              <a:sym typeface="Symbol" pitchFamily="18" charset="2"/>
                            </a:rPr>
                            <m:t>𝒑</m:t>
                          </m:r>
                        </m:e>
                        <m:sub>
                          <m:r>
                            <a:rPr lang="en-US" altLang="hu-HU" sz="2200" i="1">
                              <a:solidFill>
                                <a:srgbClr val="7030A0"/>
                              </a:solidFill>
                              <a:latin typeface="Cambria Math"/>
                              <a:cs typeface="Times New Roman" panose="02020603050405020304" pitchFamily="18" charset="0"/>
                              <a:sym typeface="Symbol" pitchFamily="18" charset="2"/>
                            </a:rPr>
                            <m:t>𝑖</m:t>
                          </m:r>
                          <m:r>
                            <a:rPr lang="en-US" altLang="hu-HU" sz="2200" i="1">
                              <a:solidFill>
                                <a:srgbClr val="7030A0"/>
                              </a:solidFill>
                              <a:latin typeface="Cambria Math"/>
                              <a:cs typeface="Times New Roman" panose="02020603050405020304" pitchFamily="18" charset="0"/>
                              <a:sym typeface="Symbol" pitchFamily="18" charset="2"/>
                            </a:rPr>
                            <m:t>+1</m:t>
                          </m:r>
                        </m:sub>
                      </m:sSub>
                    </m:oMath>
                  </m:oMathPara>
                </a14:m>
                <a:endParaRPr lang="en-US" sz="2200" dirty="0"/>
              </a:p>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acc>
                        <m:accPr>
                          <m:chr m:val="̇"/>
                          <m:ctrlPr>
                            <a:rPr lang="en-US" altLang="hu-HU" sz="2200" b="1" i="1">
                              <a:latin typeface="Cambria Math"/>
                              <a:cs typeface="Times New Roman" panose="02020603050405020304" pitchFamily="18" charset="0"/>
                              <a:sym typeface="Symbol" pitchFamily="18" charset="2"/>
                            </a:rPr>
                          </m:ctrlPr>
                        </m:accPr>
                        <m:e>
                          <m:r>
                            <a:rPr lang="en-US" altLang="hu-HU" sz="2200" b="1" i="1">
                              <a:latin typeface="Cambria Math"/>
                              <a:cs typeface="Times New Roman" panose="02020603050405020304" pitchFamily="18" charset="0"/>
                              <a:sym typeface="Symbol" pitchFamily="18" charset="2"/>
                            </a:rPr>
                            <m:t>𝒓</m:t>
                          </m:r>
                        </m:e>
                      </m:acc>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solidFill>
                                <a:srgbClr val="FF0000"/>
                              </a:solidFill>
                              <a:latin typeface="Cambria Math"/>
                              <a:cs typeface="Times New Roman" panose="02020603050405020304" pitchFamily="18" charset="0"/>
                              <a:sym typeface="Symbol" pitchFamily="18" charset="2"/>
                            </a:rPr>
                          </m:ctrlPr>
                        </m:sSubPr>
                        <m:e>
                          <m:r>
                            <a:rPr lang="en-US" altLang="hu-HU" sz="2200" b="1" i="1">
                              <a:solidFill>
                                <a:srgbClr val="FF0000"/>
                              </a:solidFill>
                              <a:latin typeface="Cambria Math"/>
                              <a:cs typeface="Times New Roman" panose="02020603050405020304" pitchFamily="18" charset="0"/>
                              <a:sym typeface="Symbol" pitchFamily="18" charset="2"/>
                            </a:rPr>
                            <m:t>𝒗</m:t>
                          </m:r>
                        </m:e>
                        <m:sub>
                          <m:r>
                            <a:rPr lang="en-US" altLang="hu-HU" sz="2200" i="1">
                              <a:solidFill>
                                <a:srgbClr val="FF0000"/>
                              </a:solidFill>
                              <a:latin typeface="Cambria Math"/>
                              <a:cs typeface="Times New Roman" panose="02020603050405020304" pitchFamily="18" charset="0"/>
                              <a:sym typeface="Symbol" pitchFamily="18" charset="2"/>
                            </a:rPr>
                            <m:t>𝑖</m:t>
                          </m:r>
                        </m:sub>
                      </m:sSub>
                    </m:oMath>
                  </m:oMathPara>
                </a14:m>
                <a:endParaRPr lang="en-US" sz="2200" dirty="0"/>
              </a:p>
              <a:p>
                <a:pPr marL="266700"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acc>
                        <m:accPr>
                          <m:chr m:val="̇"/>
                          <m:ctrlPr>
                            <a:rPr lang="en-US" altLang="hu-HU" sz="2200" b="1" i="1">
                              <a:latin typeface="Cambria Math"/>
                              <a:cs typeface="Times New Roman" panose="02020603050405020304" pitchFamily="18" charset="0"/>
                              <a:sym typeface="Symbol" pitchFamily="18" charset="2"/>
                            </a:rPr>
                          </m:ctrlPr>
                        </m:accPr>
                        <m:e>
                          <m:r>
                            <a:rPr lang="en-US" altLang="hu-HU" sz="2200" b="1" i="1">
                              <a:latin typeface="Cambria Math"/>
                              <a:cs typeface="Times New Roman" panose="02020603050405020304" pitchFamily="18" charset="0"/>
                              <a:sym typeface="Symbol" pitchFamily="18" charset="2"/>
                            </a:rPr>
                            <m:t>𝒓</m:t>
                          </m:r>
                        </m:e>
                      </m:acc>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e>
                      </m:d>
                      <m:r>
                        <a:rPr lang="en-US" altLang="hu-HU" sz="2200" i="1">
                          <a:latin typeface="Cambria Math"/>
                          <a:cs typeface="Times New Roman" panose="02020603050405020304" pitchFamily="18" charset="0"/>
                          <a:sym typeface="Symbol" pitchFamily="18" charset="2"/>
                        </a:rPr>
                        <m:t>=3</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3</m:t>
                          </m:r>
                        </m:sub>
                      </m:sSub>
                      <m:sSup>
                        <m:sSupPr>
                          <m:ctrlPr>
                            <a:rPr lang="en-US" altLang="hu-HU" sz="2200" i="1">
                              <a:latin typeface="Cambria Math"/>
                              <a:cs typeface="Times New Roman" panose="02020603050405020304" pitchFamily="18" charset="0"/>
                              <a:sym typeface="Symbol" pitchFamily="18" charset="2"/>
                            </a:rPr>
                          </m:ctrlPr>
                        </m:sSupPr>
                        <m:e>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e>
                        <m:sup>
                          <m:r>
                            <a:rPr lang="en-US" altLang="hu-HU" sz="2200" i="1">
                              <a:latin typeface="Cambria Math"/>
                              <a:cs typeface="Times New Roman" panose="02020603050405020304" pitchFamily="18" charset="0"/>
                              <a:sym typeface="Symbol" pitchFamily="18" charset="2"/>
                            </a:rPr>
                            <m:t>2</m:t>
                          </m:r>
                        </m:sup>
                      </m:sSup>
                      <m:r>
                        <a:rPr lang="en-US" altLang="hu-HU" sz="2200" i="1">
                          <a:latin typeface="Cambria Math"/>
                          <a:cs typeface="Times New Roman" panose="02020603050405020304" pitchFamily="18" charset="0"/>
                          <a:sym typeface="Symbol" pitchFamily="18" charset="2"/>
                        </a:rPr>
                        <m:t>+2</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2</m:t>
                          </m:r>
                        </m:sub>
                      </m:sSub>
                      <m:d>
                        <m:dPr>
                          <m:ctrlPr>
                            <a:rPr lang="en-US" altLang="hu-HU" sz="2200" i="1">
                              <a:latin typeface="Cambria Math"/>
                              <a:cs typeface="Times New Roman" panose="02020603050405020304" pitchFamily="18" charset="0"/>
                              <a:sym typeface="Symbol" pitchFamily="18" charset="2"/>
                            </a:rPr>
                          </m:ctrlPr>
                        </m:dPr>
                        <m:e>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i="1">
                                  <a:latin typeface="Cambria Math"/>
                                  <a:cs typeface="Times New Roman" panose="02020603050405020304" pitchFamily="18" charset="0"/>
                                  <a:sym typeface="Symbol" pitchFamily="18" charset="2"/>
                                </a:rPr>
                                <m:t>𝑡</m:t>
                              </m:r>
                            </m:e>
                            <m:sub>
                              <m:r>
                                <a:rPr lang="en-US" altLang="hu-HU" sz="2200" i="1">
                                  <a:latin typeface="Cambria Math"/>
                                  <a:cs typeface="Times New Roman" panose="02020603050405020304" pitchFamily="18" charset="0"/>
                                  <a:sym typeface="Symbol" pitchFamily="18" charset="2"/>
                                </a:rPr>
                                <m:t>𝑖</m:t>
                              </m:r>
                            </m:sub>
                          </m:sSub>
                        </m:e>
                      </m:d>
                      <m:r>
                        <a:rPr lang="en-US" altLang="hu-HU" sz="2200" i="1">
                          <a:latin typeface="Cambria Math"/>
                          <a:cs typeface="Times New Roman" panose="02020603050405020304" pitchFamily="18" charset="0"/>
                          <a:sym typeface="Symbol" pitchFamily="18" charset="2"/>
                        </a:rPr>
                        <m:t>+</m:t>
                      </m:r>
                      <m:sSub>
                        <m:sSubPr>
                          <m:ctrlPr>
                            <a:rPr lang="en-US" altLang="hu-HU" sz="2200" i="1">
                              <a:latin typeface="Cambria Math"/>
                              <a:cs typeface="Times New Roman" panose="02020603050405020304" pitchFamily="18" charset="0"/>
                              <a:sym typeface="Symbol" pitchFamily="18" charset="2"/>
                            </a:rPr>
                          </m:ctrlPr>
                        </m:sSubPr>
                        <m:e>
                          <m:r>
                            <a:rPr lang="en-US" altLang="hu-HU" sz="2200" b="1" i="1">
                              <a:latin typeface="Cambria Math"/>
                              <a:cs typeface="Times New Roman" panose="02020603050405020304" pitchFamily="18" charset="0"/>
                              <a:sym typeface="Symbol" pitchFamily="18" charset="2"/>
                            </a:rPr>
                            <m:t>𝒂</m:t>
                          </m:r>
                        </m:e>
                        <m:sub>
                          <m:r>
                            <a:rPr lang="en-US" altLang="hu-HU" sz="2200" i="1">
                              <a:latin typeface="Cambria Math"/>
                              <a:cs typeface="Times New Roman" panose="02020603050405020304" pitchFamily="18" charset="0"/>
                              <a:sym typeface="Symbol" pitchFamily="18" charset="2"/>
                            </a:rPr>
                            <m:t>1</m:t>
                          </m:r>
                        </m:sub>
                      </m:sSub>
                      <m:r>
                        <a:rPr lang="en-US" altLang="hu-HU" sz="2200" i="1">
                          <a:latin typeface="Cambria Math"/>
                          <a:cs typeface="Times New Roman" panose="02020603050405020304" pitchFamily="18" charset="0"/>
                          <a:sym typeface="Symbol" pitchFamily="18" charset="2"/>
                        </a:rPr>
                        <m:t>=</m:t>
                      </m:r>
                      <m:sSub>
                        <m:sSubPr>
                          <m:ctrlPr>
                            <a:rPr lang="en-US" altLang="hu-HU" sz="2200" i="1">
                              <a:solidFill>
                                <a:srgbClr val="FF0000"/>
                              </a:solidFill>
                              <a:latin typeface="Cambria Math"/>
                              <a:cs typeface="Times New Roman" panose="02020603050405020304" pitchFamily="18" charset="0"/>
                              <a:sym typeface="Symbol" pitchFamily="18" charset="2"/>
                            </a:rPr>
                          </m:ctrlPr>
                        </m:sSubPr>
                        <m:e>
                          <m:r>
                            <a:rPr lang="en-US" altLang="hu-HU" sz="2200" b="1" i="1">
                              <a:solidFill>
                                <a:srgbClr val="FF0000"/>
                              </a:solidFill>
                              <a:latin typeface="Cambria Math"/>
                              <a:cs typeface="Times New Roman" panose="02020603050405020304" pitchFamily="18" charset="0"/>
                              <a:sym typeface="Symbol" pitchFamily="18" charset="2"/>
                            </a:rPr>
                            <m:t>𝒗</m:t>
                          </m:r>
                        </m:e>
                        <m:sub>
                          <m:r>
                            <a:rPr lang="en-US" altLang="hu-HU" sz="2200" i="1">
                              <a:solidFill>
                                <a:srgbClr val="FF0000"/>
                              </a:solidFill>
                              <a:latin typeface="Cambria Math"/>
                              <a:cs typeface="Times New Roman" panose="02020603050405020304" pitchFamily="18" charset="0"/>
                              <a:sym typeface="Symbol" pitchFamily="18" charset="2"/>
                            </a:rPr>
                            <m:t>𝑖</m:t>
                          </m:r>
                          <m:r>
                            <a:rPr lang="en-US" altLang="hu-HU" sz="2200" i="1">
                              <a:solidFill>
                                <a:srgbClr val="FF0000"/>
                              </a:solidFill>
                              <a:latin typeface="Cambria Math"/>
                              <a:cs typeface="Times New Roman" panose="02020603050405020304" pitchFamily="18" charset="0"/>
                              <a:sym typeface="Symbol" pitchFamily="18" charset="2"/>
                            </a:rPr>
                            <m:t>+1</m:t>
                          </m:r>
                        </m:sub>
                      </m:sSub>
                    </m:oMath>
                  </m:oMathPara>
                </a14:m>
                <a:endParaRPr lang="en-US" sz="2200" dirty="0"/>
              </a:p>
            </p:txBody>
          </p:sp>
        </mc:Choice>
        <mc:Fallback xmlns="">
          <p:sp>
            <p:nvSpPr>
              <p:cNvPr id="83" name="Téglalap 82"/>
              <p:cNvSpPr>
                <a:spLocks noRot="1" noChangeAspect="1" noMove="1" noResize="1" noEditPoints="1" noAdjustHandles="1" noChangeArrowheads="1" noChangeShapeType="1" noTextEdit="1"/>
              </p:cNvSpPr>
              <p:nvPr/>
            </p:nvSpPr>
            <p:spPr>
              <a:xfrm>
                <a:off x="88296" y="3653303"/>
                <a:ext cx="8798024" cy="1438727"/>
              </a:xfrm>
              <a:prstGeom prst="rect">
                <a:avLst/>
              </a:prstGeom>
              <a:blipFill rotWithShape="1">
                <a:blip r:embed="rId16"/>
                <a:stretch>
                  <a:fillRect b="-424"/>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barn(inVertical)">
                                      <p:cBhvr>
                                        <p:cTn id="2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78" grpId="0" animBg="1"/>
      <p:bldP spid="79" grpId="0"/>
      <p:bldP spid="80" grpId="0"/>
      <p:bldP spid="81" grpId="0"/>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reeform 2056"/>
          <p:cNvSpPr>
            <a:spLocks/>
          </p:cNvSpPr>
          <p:nvPr/>
        </p:nvSpPr>
        <p:spPr bwMode="auto">
          <a:xfrm>
            <a:off x="1447800" y="4329757"/>
            <a:ext cx="320675" cy="3810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27" name="Freeform 2057"/>
          <p:cNvSpPr>
            <a:spLocks/>
          </p:cNvSpPr>
          <p:nvPr/>
        </p:nvSpPr>
        <p:spPr bwMode="auto">
          <a:xfrm>
            <a:off x="4800600" y="3643957"/>
            <a:ext cx="304800" cy="457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28" name="Freeform 2058"/>
          <p:cNvSpPr>
            <a:spLocks/>
          </p:cNvSpPr>
          <p:nvPr/>
        </p:nvSpPr>
        <p:spPr bwMode="auto">
          <a:xfrm>
            <a:off x="2743200" y="3720157"/>
            <a:ext cx="646113" cy="838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29" name="Freeform 2064"/>
          <p:cNvSpPr>
            <a:spLocks/>
          </p:cNvSpPr>
          <p:nvPr/>
        </p:nvSpPr>
        <p:spPr bwMode="auto">
          <a:xfrm>
            <a:off x="6172200" y="4177357"/>
            <a:ext cx="152400" cy="3048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chemeClr val="accent1"/>
          </a:solidFill>
          <a:ln w="12700">
            <a:solidFill>
              <a:schemeClr val="hlink"/>
            </a:solidFill>
            <a:round/>
            <a:headEnd/>
            <a:tailEnd/>
          </a:ln>
        </p:spPr>
        <p:txBody>
          <a:bodyPr wrap="none" anchor="ctr"/>
          <a:lstStyle/>
          <a:p>
            <a:endParaRPr lang="hu-HU"/>
          </a:p>
        </p:txBody>
      </p:sp>
      <p:sp>
        <p:nvSpPr>
          <p:cNvPr id="30" name="Rectangle 2050"/>
          <p:cNvSpPr>
            <a:spLocks noGrp="1" noChangeArrowheads="1"/>
          </p:cNvSpPr>
          <p:nvPr>
            <p:ph type="title"/>
          </p:nvPr>
        </p:nvSpPr>
        <p:spPr>
          <a:xfrm>
            <a:off x="-1" y="19844"/>
            <a:ext cx="7791935" cy="1143000"/>
          </a:xfrm>
        </p:spPr>
        <p:txBody>
          <a:bodyPr>
            <a:normAutofit/>
          </a:bodyPr>
          <a:lstStyle/>
          <a:p>
            <a:pPr>
              <a:defRPr/>
            </a:pPr>
            <a:r>
              <a:rPr lang="hu-HU" sz="3600" dirty="0" smtClean="0">
                <a:solidFill>
                  <a:srgbClr val="FF0000"/>
                </a:solidFill>
              </a:rPr>
              <a:t>(Pierre) </a:t>
            </a:r>
            <a:r>
              <a:rPr lang="hu-HU" dirty="0" err="1" smtClean="0">
                <a:solidFill>
                  <a:srgbClr val="FF0000"/>
                </a:solidFill>
              </a:rPr>
              <a:t>B</a:t>
            </a:r>
            <a:r>
              <a:rPr lang="hu-HU" dirty="0" err="1">
                <a:solidFill>
                  <a:srgbClr val="FF0000"/>
                </a:solidFill>
              </a:rPr>
              <a:t>é</a:t>
            </a:r>
            <a:r>
              <a:rPr lang="hu-HU" dirty="0" err="1" smtClean="0">
                <a:solidFill>
                  <a:srgbClr val="FF0000"/>
                </a:solidFill>
              </a:rPr>
              <a:t>zier</a:t>
            </a:r>
            <a:r>
              <a:rPr lang="hu-HU" dirty="0" smtClean="0">
                <a:solidFill>
                  <a:srgbClr val="FF0000"/>
                </a:solidFill>
              </a:rPr>
              <a:t> </a:t>
            </a:r>
            <a:r>
              <a:rPr lang="hu-HU" dirty="0" err="1" smtClean="0">
                <a:solidFill>
                  <a:srgbClr val="FF0000"/>
                </a:solidFill>
              </a:rPr>
              <a:t>approxi</a:t>
            </a:r>
            <a:r>
              <a:rPr lang="en-US" dirty="0" err="1" smtClean="0">
                <a:solidFill>
                  <a:srgbClr val="FF0000"/>
                </a:solidFill>
              </a:rPr>
              <a:t>mation</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31" name="Rectangle 2051"/>
              <p:cNvSpPr>
                <a:spLocks noGrp="1" noChangeArrowheads="1"/>
              </p:cNvSpPr>
              <p:nvPr>
                <p:ph idx="1"/>
              </p:nvPr>
            </p:nvSpPr>
            <p:spPr>
              <a:xfrm>
                <a:off x="266161" y="1057175"/>
                <a:ext cx="8229600" cy="3940473"/>
              </a:xfrm>
            </p:spPr>
            <p:txBody>
              <a:bodyPr/>
              <a:lstStyle/>
              <a:p>
                <a:pPr marL="0" indent="0">
                  <a:buNone/>
                </a:pPr>
                <a:r>
                  <a:rPr lang="en-US" altLang="hu-HU" dirty="0" smtClean="0"/>
                  <a:t>Find</a:t>
                </a:r>
                <a:r>
                  <a:rPr lang="hu-HU" altLang="hu-HU" dirty="0" smtClean="0"/>
                  <a:t>:</a:t>
                </a:r>
                <a:r>
                  <a:rPr lang="hu-HU" altLang="hu-HU" b="1" dirty="0" smtClean="0"/>
                  <a:t> </a:t>
                </a:r>
                <a14:m>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e>
                    </m:nary>
                  </m:oMath>
                </a14:m>
                <a:endParaRPr lang="hu-HU" altLang="hu-HU" baseline="-25000" dirty="0" smtClean="0">
                  <a:latin typeface="Times New Roman" panose="02020603050405020304" pitchFamily="18" charset="0"/>
                  <a:cs typeface="Times New Roman" panose="02020603050405020304" pitchFamily="18" charset="0"/>
                </a:endParaRPr>
              </a:p>
              <a:p>
                <a:pPr lvl="1"/>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a14:m>
                <a:r>
                  <a:rPr lang="hu-HU" altLang="hu-HU" dirty="0" smtClean="0">
                    <a:latin typeface="Times New Roman" panose="02020603050405020304" pitchFamily="18" charset="0"/>
                    <a:cs typeface="Times New Roman" panose="02020603050405020304" pitchFamily="18" charset="0"/>
                  </a:rPr>
                  <a:t>: </a:t>
                </a:r>
                <a:r>
                  <a:rPr lang="en-US" altLang="hu-HU" dirty="0" smtClean="0"/>
                  <a:t>no oscillation</a:t>
                </a:r>
                <a:endParaRPr lang="hu-HU" altLang="hu-HU" dirty="0" smtClean="0"/>
              </a:p>
              <a:p>
                <a:pPr lvl="1"/>
                <a:r>
                  <a:rPr lang="en-US" altLang="hu-HU" dirty="0"/>
                  <a:t>i</a:t>
                </a:r>
                <a:r>
                  <a:rPr lang="en-US" altLang="hu-HU" dirty="0" smtClean="0"/>
                  <a:t>nside the convex hull</a:t>
                </a:r>
                <a:endParaRPr lang="hu-HU" altLang="hu-HU" baseline="-25000" dirty="0" smtClean="0"/>
              </a:p>
              <a:p>
                <a:pPr lvl="1"/>
                <a14:m>
                  <m:oMath xmlns:m="http://schemas.openxmlformats.org/officeDocument/2006/math">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)≥0</m:t>
                    </m:r>
                  </m:oMath>
                </a14:m>
                <a:r>
                  <a:rPr lang="hu-HU" altLang="hu-HU" dirty="0" smtClean="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=1</m:t>
                        </m:r>
                        <m:r>
                          <a:rPr lang="en-US" altLang="hu-HU" b="1" i="1" smtClean="0">
                            <a:latin typeface="Cambria Math"/>
                          </a:rPr>
                          <m:t> </m:t>
                        </m:r>
                      </m:e>
                    </m:nary>
                  </m:oMath>
                </a14:m>
                <a:endParaRPr lang="hu-HU" altLang="hu-HU" dirty="0" smtClean="0">
                  <a:latin typeface="Times New Roman" panose="02020603050405020304" pitchFamily="18" charset="0"/>
                  <a:cs typeface="Times New Roman" panose="02020603050405020304" pitchFamily="18" charset="0"/>
                </a:endParaRPr>
              </a:p>
            </p:txBody>
          </p:sp>
        </mc:Choice>
        <mc:Fallback xmlns="">
          <p:sp>
            <p:nvSpPr>
              <p:cNvPr id="31" name="Rectangle 2051"/>
              <p:cNvSpPr>
                <a:spLocks noGrp="1" noRot="1" noChangeAspect="1" noMove="1" noResize="1" noEditPoints="1" noAdjustHandles="1" noChangeArrowheads="1" noChangeShapeType="1" noTextEdit="1"/>
              </p:cNvSpPr>
              <p:nvPr>
                <p:ph idx="1"/>
              </p:nvPr>
            </p:nvSpPr>
            <p:spPr>
              <a:xfrm>
                <a:off x="266161" y="1057175"/>
                <a:ext cx="8229600" cy="3940473"/>
              </a:xfrm>
              <a:blipFill rotWithShape="1">
                <a:blip r:embed="rId3"/>
                <a:stretch>
                  <a:fillRect l="-1926" t="-1855"/>
                </a:stretch>
              </a:blipFill>
            </p:spPr>
            <p:txBody>
              <a:bodyPr/>
              <a:lstStyle/>
              <a:p>
                <a:r>
                  <a:rPr lang="en-US">
                    <a:noFill/>
                  </a:rPr>
                  <a:t> </a:t>
                </a:r>
              </a:p>
            </p:txBody>
          </p:sp>
        </mc:Fallback>
      </mc:AlternateContent>
      <p:sp>
        <p:nvSpPr>
          <p:cNvPr id="32" name="Oval 2052"/>
          <p:cNvSpPr>
            <a:spLocks noChangeArrowheads="1"/>
          </p:cNvSpPr>
          <p:nvPr/>
        </p:nvSpPr>
        <p:spPr bwMode="auto">
          <a:xfrm>
            <a:off x="3581400" y="379635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33" name="Rectangle 2068"/>
              <p:cNvSpPr>
                <a:spLocks noChangeArrowheads="1"/>
              </p:cNvSpPr>
              <p:nvPr/>
            </p:nvSpPr>
            <p:spPr bwMode="auto">
              <a:xfrm>
                <a:off x="1676400" y="4558357"/>
                <a:ext cx="9784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0</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33" name="Rectangle 2068"/>
              <p:cNvSpPr>
                <a:spLocks noRot="1" noChangeAspect="1" noMove="1" noResize="1" noEditPoints="1" noAdjustHandles="1" noChangeArrowheads="1" noChangeShapeType="1" noTextEdit="1"/>
              </p:cNvSpPr>
              <p:nvPr/>
            </p:nvSpPr>
            <p:spPr bwMode="auto">
              <a:xfrm>
                <a:off x="1676400" y="4558357"/>
                <a:ext cx="978473" cy="461665"/>
              </a:xfrm>
              <a:prstGeom prst="rect">
                <a:avLst/>
              </a:prstGeom>
              <a:blipFill rotWithShape="1">
                <a:blip r:embed="rId4"/>
                <a:stretch>
                  <a:fillRect r="-621"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2069"/>
              <p:cNvSpPr>
                <a:spLocks noChangeArrowheads="1"/>
              </p:cNvSpPr>
              <p:nvPr/>
            </p:nvSpPr>
            <p:spPr bwMode="auto">
              <a:xfrm>
                <a:off x="2819400" y="4482157"/>
                <a:ext cx="97135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1</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34" name="Rectangle 2069"/>
              <p:cNvSpPr>
                <a:spLocks noRot="1" noChangeAspect="1" noMove="1" noResize="1" noEditPoints="1" noAdjustHandles="1" noChangeArrowheads="1" noChangeShapeType="1" noTextEdit="1"/>
              </p:cNvSpPr>
              <p:nvPr/>
            </p:nvSpPr>
            <p:spPr bwMode="auto">
              <a:xfrm>
                <a:off x="2819400" y="4482157"/>
                <a:ext cx="971356" cy="461665"/>
              </a:xfrm>
              <a:prstGeom prst="rect">
                <a:avLst/>
              </a:prstGeom>
              <a:blipFill rotWithShape="1">
                <a:blip r:embed="rId5"/>
                <a:stretch>
                  <a:fillRect r="-629"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2070"/>
              <p:cNvSpPr>
                <a:spLocks noChangeArrowheads="1"/>
              </p:cNvSpPr>
              <p:nvPr/>
            </p:nvSpPr>
            <p:spPr bwMode="auto">
              <a:xfrm>
                <a:off x="4724400" y="4101157"/>
                <a:ext cx="9784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2</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35" name="Rectangle 2070"/>
              <p:cNvSpPr>
                <a:spLocks noRot="1" noChangeAspect="1" noMove="1" noResize="1" noEditPoints="1" noAdjustHandles="1" noChangeArrowheads="1" noChangeShapeType="1" noTextEdit="1"/>
              </p:cNvSpPr>
              <p:nvPr/>
            </p:nvSpPr>
            <p:spPr bwMode="auto">
              <a:xfrm>
                <a:off x="4724400" y="4101157"/>
                <a:ext cx="978473" cy="461665"/>
              </a:xfrm>
              <a:prstGeom prst="rect">
                <a:avLst/>
              </a:prstGeom>
              <a:blipFill rotWithShape="1">
                <a:blip r:embed="rId6"/>
                <a:stretch>
                  <a:fillRect r="-621"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2071"/>
              <p:cNvSpPr>
                <a:spLocks noChangeArrowheads="1"/>
              </p:cNvSpPr>
              <p:nvPr/>
            </p:nvSpPr>
            <p:spPr bwMode="auto">
              <a:xfrm>
                <a:off x="6019800" y="4405957"/>
                <a:ext cx="9784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b="0" i="1" smtClean="0">
                              <a:latin typeface="Cambria Math"/>
                              <a:cs typeface="Times New Roman" panose="02020603050405020304" pitchFamily="18" charset="0"/>
                              <a:sym typeface="Symbol" pitchFamily="18" charset="2"/>
                            </a:rPr>
                            <m:t>3</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oMath>
                  </m:oMathPara>
                </a14:m>
                <a:endParaRPr lang="hu-HU" altLang="hu-HU" dirty="0"/>
              </a:p>
            </p:txBody>
          </p:sp>
        </mc:Choice>
        <mc:Fallback xmlns="">
          <p:sp>
            <p:nvSpPr>
              <p:cNvPr id="36" name="Rectangle 2071"/>
              <p:cNvSpPr>
                <a:spLocks noRot="1" noChangeAspect="1" noMove="1" noResize="1" noEditPoints="1" noAdjustHandles="1" noChangeArrowheads="1" noChangeShapeType="1" noTextEdit="1"/>
              </p:cNvSpPr>
              <p:nvPr/>
            </p:nvSpPr>
            <p:spPr bwMode="auto">
              <a:xfrm>
                <a:off x="6019800" y="4405957"/>
                <a:ext cx="978473" cy="461665"/>
              </a:xfrm>
              <a:prstGeom prst="rect">
                <a:avLst/>
              </a:prstGeom>
              <a:blipFill rotWithShape="1">
                <a:blip r:embed="rId7"/>
                <a:stretch>
                  <a:fillRect r="-125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7" name="Freeform 2074"/>
          <p:cNvSpPr>
            <a:spLocks/>
          </p:cNvSpPr>
          <p:nvPr/>
        </p:nvSpPr>
        <p:spPr bwMode="auto">
          <a:xfrm>
            <a:off x="1600200" y="3643957"/>
            <a:ext cx="4648200" cy="685800"/>
          </a:xfrm>
          <a:custGeom>
            <a:avLst/>
            <a:gdLst>
              <a:gd name="T0" fmla="*/ 2147483647 w 2928"/>
              <a:gd name="T1" fmla="*/ 2147483647 h 432"/>
              <a:gd name="T2" fmla="*/ 2147483647 w 2928"/>
              <a:gd name="T3" fmla="*/ 2147483647 h 432"/>
              <a:gd name="T4" fmla="*/ 2147483647 w 2928"/>
              <a:gd name="T5" fmla="*/ 0 h 432"/>
              <a:gd name="T6" fmla="*/ 2147483647 w 2928"/>
              <a:gd name="T7" fmla="*/ 2147483647 h 432"/>
              <a:gd name="T8" fmla="*/ 0 w 2928"/>
              <a:gd name="T9" fmla="*/ 2147483647 h 432"/>
              <a:gd name="T10" fmla="*/ 2147483647 w 2928"/>
              <a:gd name="T11" fmla="*/ 2147483647 h 432"/>
              <a:gd name="T12" fmla="*/ 0 60000 65536"/>
              <a:gd name="T13" fmla="*/ 0 60000 65536"/>
              <a:gd name="T14" fmla="*/ 0 60000 65536"/>
              <a:gd name="T15" fmla="*/ 0 60000 65536"/>
              <a:gd name="T16" fmla="*/ 0 60000 65536"/>
              <a:gd name="T17" fmla="*/ 0 60000 65536"/>
              <a:gd name="T18" fmla="*/ 0 w 2928"/>
              <a:gd name="T19" fmla="*/ 0 h 432"/>
              <a:gd name="T20" fmla="*/ 2928 w 2928"/>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2928" h="432">
                <a:moveTo>
                  <a:pt x="924" y="42"/>
                </a:moveTo>
                <a:cubicBezTo>
                  <a:pt x="937" y="42"/>
                  <a:pt x="949" y="42"/>
                  <a:pt x="962" y="42"/>
                </a:cubicBezTo>
                <a:lnTo>
                  <a:pt x="2112" y="0"/>
                </a:lnTo>
                <a:lnTo>
                  <a:pt x="2928" y="288"/>
                </a:lnTo>
                <a:lnTo>
                  <a:pt x="0" y="432"/>
                </a:lnTo>
                <a:lnTo>
                  <a:pt x="924" y="42"/>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38" name="Rectangle 2075"/>
              <p:cNvSpPr>
                <a:spLocks noChangeArrowheads="1"/>
              </p:cNvSpPr>
              <p:nvPr/>
            </p:nvSpPr>
            <p:spPr bwMode="auto">
              <a:xfrm>
                <a:off x="3733800" y="3643957"/>
                <a:ext cx="81150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oMath>
                  </m:oMathPara>
                </a14:m>
                <a:endParaRPr lang="hu-HU" altLang="hu-HU" dirty="0"/>
              </a:p>
            </p:txBody>
          </p:sp>
        </mc:Choice>
        <mc:Fallback xmlns="">
          <p:sp>
            <p:nvSpPr>
              <p:cNvPr id="38" name="Rectangle 2075"/>
              <p:cNvSpPr>
                <a:spLocks noRot="1" noChangeAspect="1" noMove="1" noResize="1" noEditPoints="1" noAdjustHandles="1" noChangeArrowheads="1" noChangeShapeType="1" noTextEdit="1"/>
              </p:cNvSpPr>
              <p:nvPr/>
            </p:nvSpPr>
            <p:spPr bwMode="auto">
              <a:xfrm>
                <a:off x="3733800" y="3643957"/>
                <a:ext cx="811504" cy="461665"/>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pic>
        <p:nvPicPr>
          <p:cNvPr id="42" name="Picture 8" descr="bezier-award-p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1935" y="-15213"/>
            <a:ext cx="1407652" cy="16508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3" name="Rectangle 25"/>
              <p:cNvSpPr>
                <a:spLocks noChangeArrowheads="1"/>
              </p:cNvSpPr>
              <p:nvPr/>
            </p:nvSpPr>
            <p:spPr bwMode="auto">
              <a:xfrm>
                <a:off x="1252263" y="3800420"/>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0</m:t>
                          </m:r>
                        </m:sub>
                      </m:sSub>
                    </m:oMath>
                  </m:oMathPara>
                </a14:m>
                <a:endParaRPr lang="hu-HU" altLang="hu-HU" sz="2800" baseline="-25000" dirty="0"/>
              </a:p>
            </p:txBody>
          </p:sp>
        </mc:Choice>
        <mc:Fallback xmlns="">
          <p:sp>
            <p:nvSpPr>
              <p:cNvPr id="43" name="Rectangle 25"/>
              <p:cNvSpPr>
                <a:spLocks noRot="1" noChangeAspect="1" noMove="1" noResize="1" noEditPoints="1" noAdjustHandles="1" noChangeArrowheads="1" noChangeShapeType="1" noTextEdit="1"/>
              </p:cNvSpPr>
              <p:nvPr/>
            </p:nvSpPr>
            <p:spPr bwMode="auto">
              <a:xfrm>
                <a:off x="1252263" y="3800420"/>
                <a:ext cx="543675" cy="453137"/>
              </a:xfrm>
              <a:prstGeom prst="rect">
                <a:avLst/>
              </a:prstGeom>
              <a:blipFill rotWithShape="1">
                <a:blip r:embed="rId10"/>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25"/>
              <p:cNvSpPr>
                <a:spLocks noChangeArrowheads="1"/>
              </p:cNvSpPr>
              <p:nvPr/>
            </p:nvSpPr>
            <p:spPr bwMode="auto">
              <a:xfrm>
                <a:off x="2699962" y="3210633"/>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1</m:t>
                          </m:r>
                        </m:sub>
                      </m:sSub>
                    </m:oMath>
                  </m:oMathPara>
                </a14:m>
                <a:endParaRPr lang="hu-HU" altLang="hu-HU" sz="2800" baseline="-25000" dirty="0"/>
              </a:p>
            </p:txBody>
          </p:sp>
        </mc:Choice>
        <mc:Fallback xmlns="">
          <p:sp>
            <p:nvSpPr>
              <p:cNvPr id="44" name="Rectangle 25"/>
              <p:cNvSpPr>
                <a:spLocks noRot="1" noChangeAspect="1" noMove="1" noResize="1" noEditPoints="1" noAdjustHandles="1" noChangeArrowheads="1" noChangeShapeType="1" noTextEdit="1"/>
              </p:cNvSpPr>
              <p:nvPr/>
            </p:nvSpPr>
            <p:spPr bwMode="auto">
              <a:xfrm>
                <a:off x="2699962" y="3210633"/>
                <a:ext cx="543675" cy="453137"/>
              </a:xfrm>
              <a:prstGeom prst="rect">
                <a:avLst/>
              </a:prstGeom>
              <a:blipFill rotWithShape="1">
                <a:blip r:embed="rId11"/>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25"/>
              <p:cNvSpPr>
                <a:spLocks noChangeArrowheads="1"/>
              </p:cNvSpPr>
              <p:nvPr/>
            </p:nvSpPr>
            <p:spPr bwMode="auto">
              <a:xfrm>
                <a:off x="4681162" y="3114620"/>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2</m:t>
                          </m:r>
                        </m:sub>
                      </m:sSub>
                    </m:oMath>
                  </m:oMathPara>
                </a14:m>
                <a:endParaRPr lang="hu-HU" altLang="hu-HU" sz="2800" baseline="-25000" dirty="0"/>
              </a:p>
            </p:txBody>
          </p:sp>
        </mc:Choice>
        <mc:Fallback xmlns="">
          <p:sp>
            <p:nvSpPr>
              <p:cNvPr id="45" name="Rectangle 25"/>
              <p:cNvSpPr>
                <a:spLocks noRot="1" noChangeAspect="1" noMove="1" noResize="1" noEditPoints="1" noAdjustHandles="1" noChangeArrowheads="1" noChangeShapeType="1" noTextEdit="1"/>
              </p:cNvSpPr>
              <p:nvPr/>
            </p:nvSpPr>
            <p:spPr bwMode="auto">
              <a:xfrm>
                <a:off x="4681162" y="3114620"/>
                <a:ext cx="543675" cy="453137"/>
              </a:xfrm>
              <a:prstGeom prst="rect">
                <a:avLst/>
              </a:prstGeom>
              <a:blipFill rotWithShape="1">
                <a:blip r:embed="rId12"/>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25"/>
              <p:cNvSpPr>
                <a:spLocks noChangeArrowheads="1"/>
              </p:cNvSpPr>
              <p:nvPr/>
            </p:nvSpPr>
            <p:spPr bwMode="auto">
              <a:xfrm>
                <a:off x="6117708" y="3520629"/>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b="1" i="1" smtClean="0">
                              <a:latin typeface="Cambria Math"/>
                            </a:rPr>
                          </m:ctrlPr>
                        </m:sSubPr>
                        <m:e>
                          <m:r>
                            <a:rPr lang="en-US" altLang="hu-HU" b="1" i="1" smtClean="0">
                              <a:latin typeface="Cambria Math"/>
                            </a:rPr>
                            <m:t>𝒓</m:t>
                          </m:r>
                        </m:e>
                        <m:sub>
                          <m:r>
                            <a:rPr lang="en-US" altLang="hu-HU" b="0" i="1" smtClean="0">
                              <a:latin typeface="Cambria Math"/>
                            </a:rPr>
                            <m:t>3</m:t>
                          </m:r>
                        </m:sub>
                      </m:sSub>
                    </m:oMath>
                  </m:oMathPara>
                </a14:m>
                <a:endParaRPr lang="hu-HU" altLang="hu-HU" sz="2800" baseline="-25000" dirty="0"/>
              </a:p>
            </p:txBody>
          </p:sp>
        </mc:Choice>
        <mc:Fallback xmlns="">
          <p:sp>
            <p:nvSpPr>
              <p:cNvPr id="46" name="Rectangle 25"/>
              <p:cNvSpPr>
                <a:spLocks noRot="1" noChangeAspect="1" noMove="1" noResize="1" noEditPoints="1" noAdjustHandles="1" noChangeArrowheads="1" noChangeShapeType="1" noTextEdit="1"/>
              </p:cNvSpPr>
              <p:nvPr/>
            </p:nvSpPr>
            <p:spPr bwMode="auto">
              <a:xfrm>
                <a:off x="6117708" y="3520629"/>
                <a:ext cx="543675" cy="453137"/>
              </a:xfrm>
              <a:prstGeom prst="rect">
                <a:avLst/>
              </a:prstGeom>
              <a:blipFill rotWithShape="1">
                <a:blip r:embed="rId13"/>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47" name="Oval 2053"/>
          <p:cNvSpPr>
            <a:spLocks noChangeArrowheads="1"/>
          </p:cNvSpPr>
          <p:nvPr/>
        </p:nvSpPr>
        <p:spPr bwMode="auto">
          <a:xfrm>
            <a:off x="2971800" y="3643957"/>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8" name="Oval 2054"/>
          <p:cNvSpPr>
            <a:spLocks noChangeArrowheads="1"/>
          </p:cNvSpPr>
          <p:nvPr/>
        </p:nvSpPr>
        <p:spPr bwMode="auto">
          <a:xfrm>
            <a:off x="4876800" y="3567757"/>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9" name="Oval 2055"/>
          <p:cNvSpPr>
            <a:spLocks noChangeArrowheads="1"/>
          </p:cNvSpPr>
          <p:nvPr/>
        </p:nvSpPr>
        <p:spPr bwMode="auto">
          <a:xfrm>
            <a:off x="1524000" y="4253557"/>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0" name="Oval 2063"/>
          <p:cNvSpPr>
            <a:spLocks noChangeArrowheads="1"/>
          </p:cNvSpPr>
          <p:nvPr/>
        </p:nvSpPr>
        <p:spPr bwMode="auto">
          <a:xfrm>
            <a:off x="6172200" y="4024957"/>
            <a:ext cx="152400" cy="1524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AutoShape 8"/>
          <p:cNvSpPr>
            <a:spLocks noChangeArrowheads="1"/>
          </p:cNvSpPr>
          <p:nvPr/>
        </p:nvSpPr>
        <p:spPr bwMode="auto">
          <a:xfrm>
            <a:off x="4732669" y="1818264"/>
            <a:ext cx="2474033" cy="936625"/>
          </a:xfrm>
          <a:prstGeom prst="wedgeRectCallout">
            <a:avLst>
              <a:gd name="adj1" fmla="val -42773"/>
              <a:gd name="adj2" fmla="val 11237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17" name="Rectangle 10"/>
              <p:cNvSpPr>
                <a:spLocks noChangeArrowheads="1"/>
              </p:cNvSpPr>
              <p:nvPr/>
            </p:nvSpPr>
            <p:spPr bwMode="auto">
              <a:xfrm>
                <a:off x="4234880" y="3258126"/>
                <a:ext cx="1183401"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3200" i="1">
                              <a:latin typeface="Cambria Math"/>
                              <a:cs typeface="Times New Roman" panose="02020603050405020304" pitchFamily="18" charset="0"/>
                              <a:sym typeface="Symbol" pitchFamily="18" charset="2"/>
                            </a:rPr>
                          </m:ctrlPr>
                        </m:sSubPr>
                        <m:e>
                          <m:r>
                            <a:rPr lang="en-US" altLang="hu-HU" sz="3200" i="1">
                              <a:latin typeface="Cambria Math"/>
                              <a:cs typeface="Times New Roman" panose="02020603050405020304" pitchFamily="18" charset="0"/>
                              <a:sym typeface="Symbol" pitchFamily="18" charset="2"/>
                            </a:rPr>
                            <m:t>𝐵</m:t>
                          </m:r>
                        </m:e>
                        <m:sub>
                          <m:r>
                            <a:rPr lang="en-US" altLang="hu-HU" sz="3200" i="1">
                              <a:latin typeface="Cambria Math"/>
                              <a:cs typeface="Times New Roman" panose="02020603050405020304" pitchFamily="18" charset="0"/>
                              <a:sym typeface="Symbol" pitchFamily="18" charset="2"/>
                            </a:rPr>
                            <m:t>𝑖</m:t>
                          </m:r>
                        </m:sub>
                      </m:sSub>
                      <m:r>
                        <a:rPr lang="en-US" altLang="hu-HU" sz="3200" i="1">
                          <a:latin typeface="Cambria Math"/>
                          <a:cs typeface="Times New Roman" panose="02020603050405020304" pitchFamily="18" charset="0"/>
                          <a:sym typeface="Symbol" pitchFamily="18" charset="2"/>
                        </a:rPr>
                        <m:t>(</m:t>
                      </m:r>
                      <m:r>
                        <a:rPr lang="en-US" altLang="hu-HU" sz="3200" i="1">
                          <a:latin typeface="Cambria Math"/>
                          <a:cs typeface="Times New Roman" panose="02020603050405020304" pitchFamily="18" charset="0"/>
                          <a:sym typeface="Symbol" pitchFamily="18" charset="2"/>
                        </a:rPr>
                        <m:t>𝑡</m:t>
                      </m:r>
                      <m:r>
                        <a:rPr lang="en-US" altLang="hu-HU" sz="3200" i="1">
                          <a:latin typeface="Cambria Math"/>
                          <a:cs typeface="Times New Roman" panose="02020603050405020304" pitchFamily="18" charset="0"/>
                          <a:sym typeface="Symbol" pitchFamily="18" charset="2"/>
                        </a:rPr>
                        <m:t>)</m:t>
                      </m:r>
                    </m:oMath>
                  </m:oMathPara>
                </a14:m>
                <a:endParaRPr lang="hu-HU" altLang="hu-HU" sz="3200" dirty="0"/>
              </a:p>
            </p:txBody>
          </p:sp>
        </mc:Choice>
        <mc:Fallback xmlns="">
          <p:sp>
            <p:nvSpPr>
              <p:cNvPr id="17" name="Rectangle 10"/>
              <p:cNvSpPr>
                <a:spLocks noRot="1" noChangeAspect="1" noMove="1" noResize="1" noEditPoints="1" noAdjustHandles="1" noChangeArrowheads="1" noChangeShapeType="1" noTextEdit="1"/>
              </p:cNvSpPr>
              <p:nvPr/>
            </p:nvSpPr>
            <p:spPr bwMode="auto">
              <a:xfrm>
                <a:off x="4234880" y="3258126"/>
                <a:ext cx="1183401" cy="58477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18" name="Rectangle 11"/>
          <p:cNvSpPr>
            <a:spLocks noGrp="1" noChangeArrowheads="1"/>
          </p:cNvSpPr>
          <p:nvPr>
            <p:ph type="title"/>
          </p:nvPr>
        </p:nvSpPr>
        <p:spPr>
          <a:xfrm>
            <a:off x="0" y="3739"/>
            <a:ext cx="7956376" cy="1143000"/>
          </a:xfrm>
        </p:spPr>
        <p:txBody>
          <a:bodyPr>
            <a:normAutofit fontScale="90000"/>
          </a:bodyPr>
          <a:lstStyle/>
          <a:p>
            <a:pPr>
              <a:defRPr/>
            </a:pPr>
            <a:r>
              <a:rPr lang="en-US" sz="2700" dirty="0" smtClean="0">
                <a:solidFill>
                  <a:srgbClr val="FF0000"/>
                </a:solidFill>
              </a:rPr>
              <a:t>(</a:t>
            </a:r>
            <a:r>
              <a:rPr lang="ru-RU" sz="2700" dirty="0" smtClean="0">
                <a:solidFill>
                  <a:srgbClr val="FF0000"/>
                </a:solidFill>
              </a:rPr>
              <a:t>Серге́й Ната́нович</a:t>
            </a:r>
            <a:r>
              <a:rPr lang="hu-HU" sz="2700" dirty="0" smtClean="0">
                <a:solidFill>
                  <a:srgbClr val="FF0000"/>
                </a:solidFill>
              </a:rPr>
              <a:t>) </a:t>
            </a:r>
            <a:r>
              <a:rPr lang="en-US" dirty="0" smtClean="0">
                <a:solidFill>
                  <a:srgbClr val="FF0000"/>
                </a:solidFill>
              </a:rPr>
              <a:t>Bernstein poly</a:t>
            </a:r>
            <a:r>
              <a:rPr lang="hu-HU" dirty="0" err="1" smtClean="0">
                <a:solidFill>
                  <a:srgbClr val="FF0000"/>
                </a:solidFill>
              </a:rPr>
              <a:t>nom</a:t>
            </a:r>
            <a:r>
              <a:rPr lang="en-US" dirty="0" err="1" smtClean="0">
                <a:solidFill>
                  <a:srgbClr val="FF0000"/>
                </a:solidFill>
              </a:rPr>
              <a:t>ials</a:t>
            </a:r>
            <a:endParaRPr lang="en-US" dirty="0" smtClean="0">
              <a:solidFill>
                <a:srgbClr val="FF0000"/>
              </a:solidFill>
            </a:endParaRPr>
          </a:p>
        </p:txBody>
      </p:sp>
      <mc:AlternateContent xmlns:mc="http://schemas.openxmlformats.org/markup-compatibility/2006" xmlns:a14="http://schemas.microsoft.com/office/drawing/2010/main">
        <mc:Choice Requires="a14">
          <p:sp>
            <p:nvSpPr>
              <p:cNvPr id="19" name="Rectangle 15"/>
              <p:cNvSpPr>
                <a:spLocks noChangeArrowheads="1"/>
              </p:cNvSpPr>
              <p:nvPr/>
            </p:nvSpPr>
            <p:spPr bwMode="auto">
              <a:xfrm>
                <a:off x="1547103" y="4227934"/>
                <a:ext cx="5185137" cy="52354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lgn="l">
                  <a:spcBef>
                    <a:spcPct val="20000"/>
                  </a:spcBef>
                  <a:buClr>
                    <a:schemeClr val="tx1"/>
                  </a:buClr>
                  <a:buSzPct val="100000"/>
                </a:pPr>
                <a14:m>
                  <m:oMath xmlns:m="http://schemas.openxmlformats.org/officeDocument/2006/math">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𝑡</m:t>
                    </m:r>
                    <m:r>
                      <a:rPr lang="en-US" altLang="hu-HU" sz="2800" i="1">
                        <a:latin typeface="Cambria Math"/>
                        <a:cs typeface="Times New Roman" panose="02020603050405020304" pitchFamily="18" charset="0"/>
                        <a:sym typeface="Symbol" pitchFamily="18" charset="2"/>
                      </a:rPr>
                      <m:t>)≥0</m:t>
                    </m:r>
                  </m:oMath>
                </a14:m>
                <a:r>
                  <a:rPr lang="hu-HU" altLang="hu-HU" sz="2800" dirty="0" smtClean="0">
                    <a:cs typeface="Times New Roman" panose="02020603050405020304" pitchFamily="18" charset="0"/>
                    <a:sym typeface="Symbol" pitchFamily="18" charset="2"/>
                  </a:rPr>
                  <a:t>,  </a:t>
                </a:r>
                <a14:m>
                  <m:oMath xmlns:m="http://schemas.openxmlformats.org/officeDocument/2006/math">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=1</m:t>
                        </m:r>
                        <m:r>
                          <a:rPr lang="en-US" altLang="hu-HU" sz="2800" b="1" i="1">
                            <a:latin typeface="Cambria Math"/>
                          </a:rPr>
                          <m:t> </m:t>
                        </m:r>
                      </m:e>
                    </m:nary>
                    <m:r>
                      <a:rPr lang="en-US" altLang="hu-HU" sz="2800" b="1" i="1">
                        <a:latin typeface="Cambria Math"/>
                      </a:rPr>
                      <m:t> </m:t>
                    </m:r>
                  </m:oMath>
                </a14:m>
                <a:r>
                  <a:rPr lang="hu-HU" altLang="hu-HU" sz="2800" dirty="0"/>
                  <a:t>: </a:t>
                </a:r>
                <a:r>
                  <a:rPr lang="en-US" altLang="hu-HU" sz="2800" dirty="0"/>
                  <a:t> </a:t>
                </a:r>
                <a:r>
                  <a:rPr lang="en-US" altLang="hu-HU" sz="2800" dirty="0">
                    <a:latin typeface="+mn-lt"/>
                  </a:rPr>
                  <a:t>OK</a:t>
                </a:r>
                <a:endParaRPr lang="hu-HU" altLang="hu-HU" sz="2800" dirty="0">
                  <a:latin typeface="+mn-lt"/>
                </a:endParaRPr>
              </a:p>
            </p:txBody>
          </p:sp>
        </mc:Choice>
        <mc:Fallback xmlns="">
          <p:sp>
            <p:nvSpPr>
              <p:cNvPr id="19" name="Rectangle 15"/>
              <p:cNvSpPr>
                <a:spLocks noRot="1" noChangeAspect="1" noMove="1" noResize="1" noEditPoints="1" noAdjustHandles="1" noChangeArrowheads="1" noChangeShapeType="1" noTextEdit="1"/>
              </p:cNvSpPr>
              <p:nvPr/>
            </p:nvSpPr>
            <p:spPr bwMode="auto">
              <a:xfrm>
                <a:off x="1547103" y="4227934"/>
                <a:ext cx="5185137" cy="523541"/>
              </a:xfrm>
              <a:prstGeom prst="rect">
                <a:avLst/>
              </a:prstGeom>
              <a:blipFill rotWithShape="1">
                <a:blip r:embed="rId4"/>
                <a:stretch>
                  <a:fillRect t="-12941" b="-34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0" name="Szövegdoboz 11"/>
          <p:cNvSpPr txBox="1">
            <a:spLocks noChangeArrowheads="1"/>
          </p:cNvSpPr>
          <p:nvPr/>
        </p:nvSpPr>
        <p:spPr bwMode="auto">
          <a:xfrm>
            <a:off x="1893420" y="1060032"/>
            <a:ext cx="4250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dirty="0" smtClean="0">
                <a:latin typeface="+mn-lt"/>
              </a:rPr>
              <a:t>Newton</a:t>
            </a:r>
            <a:r>
              <a:rPr lang="en-US" altLang="hu-HU" sz="2800" dirty="0" smtClean="0">
                <a:latin typeface="+mn-lt"/>
              </a:rPr>
              <a:t>’s binomial theorem</a:t>
            </a:r>
            <a:endParaRPr lang="hu-HU" altLang="hu-HU" sz="2800" dirty="0">
              <a:latin typeface="+mn-lt"/>
            </a:endParaRPr>
          </a:p>
        </p:txBody>
      </p:sp>
      <p:pic>
        <p:nvPicPr>
          <p:cNvPr id="21" name="Picture 2" descr="Snbernste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1"/>
            <a:ext cx="1187624" cy="15854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Szövegdoboz 21"/>
              <p:cNvSpPr txBox="1"/>
              <p:nvPr/>
            </p:nvSpPr>
            <p:spPr>
              <a:xfrm>
                <a:off x="653975" y="1652107"/>
                <a:ext cx="6729599" cy="1268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pt-BR" sz="2800" i="1" smtClean="0">
                              <a:latin typeface="Cambria Math"/>
                            </a:rPr>
                          </m:ctrlPr>
                        </m:sSupPr>
                        <m:e>
                          <m:r>
                            <a:rPr lang="hu-HU" sz="2800" b="0" i="1" smtClean="0">
                              <a:latin typeface="Cambria Math"/>
                            </a:rPr>
                            <m:t>1</m:t>
                          </m:r>
                        </m:e>
                        <m:sup>
                          <m:r>
                            <a:rPr lang="pt-BR" sz="2800" i="1">
                              <a:latin typeface="Cambria Math"/>
                            </a:rPr>
                            <m:t>𝑛</m:t>
                          </m:r>
                        </m:sup>
                      </m:sSup>
                      <m:r>
                        <a:rPr lang="pt-BR" sz="2800" i="1">
                          <a:latin typeface="Cambria Math"/>
                        </a:rPr>
                        <m:t>=</m:t>
                      </m:r>
                      <m:sSup>
                        <m:sSupPr>
                          <m:ctrlPr>
                            <a:rPr lang="pt-BR" sz="2800" i="1" smtClean="0">
                              <a:latin typeface="Cambria Math"/>
                            </a:rPr>
                          </m:ctrlPr>
                        </m:sSupPr>
                        <m:e>
                          <m:d>
                            <m:dPr>
                              <m:ctrlPr>
                                <a:rPr lang="pt-BR" sz="2800" i="1" smtClean="0">
                                  <a:latin typeface="Cambria Math"/>
                                </a:rPr>
                              </m:ctrlPr>
                            </m:dPr>
                            <m:e>
                              <m:r>
                                <a:rPr lang="hu-HU" sz="2800" b="0" i="1" smtClean="0">
                                  <a:latin typeface="Cambria Math"/>
                                </a:rPr>
                                <m:t>𝑡</m:t>
                              </m:r>
                              <m:r>
                                <a:rPr lang="pt-BR" sz="2800" i="1" smtClean="0">
                                  <a:latin typeface="Cambria Math"/>
                                </a:rPr>
                                <m:t>+</m:t>
                              </m:r>
                              <m:r>
                                <a:rPr lang="hu-HU" sz="2800" b="0" i="1" smtClean="0">
                                  <a:latin typeface="Cambria Math"/>
                                </a:rPr>
                                <m:t>(1−</m:t>
                              </m:r>
                              <m:r>
                                <a:rPr lang="hu-HU" sz="2800" b="0" i="1" smtClean="0">
                                  <a:latin typeface="Cambria Math"/>
                                </a:rPr>
                                <m:t>𝑡</m:t>
                              </m:r>
                              <m:r>
                                <a:rPr lang="hu-HU" sz="2800" b="0" i="1" smtClean="0">
                                  <a:latin typeface="Cambria Math"/>
                                </a:rPr>
                                <m:t>)</m:t>
                              </m:r>
                            </m:e>
                          </m:d>
                        </m:e>
                        <m:sup>
                          <m:r>
                            <a:rPr lang="pt-BR" sz="2800" i="1" smtClean="0">
                              <a:latin typeface="Cambria Math"/>
                            </a:rPr>
                            <m:t>𝑛</m:t>
                          </m:r>
                        </m:sup>
                      </m:sSup>
                      <m:r>
                        <a:rPr lang="pt-BR" sz="2800" i="1" smtClean="0">
                          <a:latin typeface="Cambria Math"/>
                        </a:rPr>
                        <m:t>=</m:t>
                      </m:r>
                      <m:nary>
                        <m:naryPr>
                          <m:chr m:val="∑"/>
                          <m:ctrlPr>
                            <a:rPr lang="pt-BR" sz="2800" i="1" smtClean="0">
                              <a:latin typeface="Cambria Math"/>
                            </a:rPr>
                          </m:ctrlPr>
                        </m:naryPr>
                        <m:sub>
                          <m:r>
                            <m:rPr>
                              <m:brk m:alnAt="23"/>
                            </m:rPr>
                            <a:rPr lang="hu-HU" sz="2800" b="0" i="1" smtClean="0">
                              <a:latin typeface="Cambria Math"/>
                            </a:rPr>
                            <m:t>𝑖</m:t>
                          </m:r>
                          <m:r>
                            <a:rPr lang="pt-BR" sz="2800" i="1" smtClean="0">
                              <a:latin typeface="Cambria Math"/>
                            </a:rPr>
                            <m:t>=0</m:t>
                          </m:r>
                        </m:sub>
                        <m:sup>
                          <m:r>
                            <a:rPr lang="pt-BR" sz="2800" i="1" smtClean="0">
                              <a:latin typeface="Cambria Math"/>
                            </a:rPr>
                            <m:t>𝑛</m:t>
                          </m:r>
                        </m:sup>
                        <m:e>
                          <m:d>
                            <m:dPr>
                              <m:ctrlPr>
                                <a:rPr lang="pt-BR" sz="2800" i="1" smtClean="0">
                                  <a:latin typeface="Cambria Math"/>
                                </a:rPr>
                              </m:ctrlPr>
                            </m:dPr>
                            <m:e>
                              <m:f>
                                <m:fPr>
                                  <m:type m:val="noBar"/>
                                  <m:ctrlPr>
                                    <a:rPr lang="pt-BR" sz="2800" i="1" smtClean="0">
                                      <a:latin typeface="Cambria Math"/>
                                    </a:rPr>
                                  </m:ctrlPr>
                                </m:fPr>
                                <m:num>
                                  <m:r>
                                    <a:rPr lang="pt-BR" sz="2800" i="1" smtClean="0">
                                      <a:latin typeface="Cambria Math"/>
                                    </a:rPr>
                                    <m:t>𝑛</m:t>
                                  </m:r>
                                </m:num>
                                <m:den>
                                  <m:r>
                                    <a:rPr lang="hu-HU" sz="2800" b="0" i="1" smtClean="0">
                                      <a:latin typeface="Cambria Math"/>
                                    </a:rPr>
                                    <m:t>𝑖</m:t>
                                  </m:r>
                                </m:den>
                              </m:f>
                            </m:e>
                          </m:d>
                          <m:sSup>
                            <m:sSupPr>
                              <m:ctrlPr>
                                <a:rPr lang="pt-BR" sz="2800" i="1" smtClean="0">
                                  <a:latin typeface="Cambria Math"/>
                                </a:rPr>
                              </m:ctrlPr>
                            </m:sSupPr>
                            <m:e>
                              <m:r>
                                <a:rPr lang="hu-HU" sz="2800" b="0" i="1" smtClean="0">
                                  <a:latin typeface="Cambria Math"/>
                                </a:rPr>
                                <m:t>𝑡</m:t>
                              </m:r>
                            </m:e>
                            <m:sup>
                              <m:r>
                                <a:rPr lang="hu-HU" sz="2800" b="0" i="1" smtClean="0">
                                  <a:latin typeface="Cambria Math"/>
                                </a:rPr>
                                <m:t>𝑖</m:t>
                              </m:r>
                            </m:sup>
                          </m:sSup>
                          <m:sSup>
                            <m:sSupPr>
                              <m:ctrlPr>
                                <a:rPr lang="pt-BR" sz="2800" i="1" smtClean="0">
                                  <a:latin typeface="Cambria Math"/>
                                </a:rPr>
                              </m:ctrlPr>
                            </m:sSupPr>
                            <m:e>
                              <m:r>
                                <a:rPr lang="hu-HU" sz="2800" b="0" i="1" smtClean="0">
                                  <a:latin typeface="Cambria Math"/>
                                </a:rPr>
                                <m:t>(1−</m:t>
                              </m:r>
                              <m:r>
                                <a:rPr lang="hu-HU" sz="2800" b="0" i="1" smtClean="0">
                                  <a:latin typeface="Cambria Math"/>
                                </a:rPr>
                                <m:t>𝑡</m:t>
                              </m:r>
                              <m:r>
                                <a:rPr lang="hu-HU" sz="2800" b="0" i="1" smtClean="0">
                                  <a:latin typeface="Cambria Math"/>
                                </a:rPr>
                                <m:t>)</m:t>
                              </m:r>
                            </m:e>
                            <m:sup>
                              <m:r>
                                <a:rPr lang="pt-BR" sz="2800" i="1" smtClean="0">
                                  <a:latin typeface="Cambria Math"/>
                                </a:rPr>
                                <m:t>𝑛</m:t>
                              </m:r>
                              <m:r>
                                <a:rPr lang="pt-BR" sz="2800" i="1" smtClean="0">
                                  <a:latin typeface="Cambria Math"/>
                                </a:rPr>
                                <m:t>−</m:t>
                              </m:r>
                              <m:r>
                                <a:rPr lang="hu-HU" sz="2800" b="0" i="1" smtClean="0">
                                  <a:latin typeface="Cambria Math"/>
                                </a:rPr>
                                <m:t>𝑖</m:t>
                              </m:r>
                            </m:sup>
                          </m:sSup>
                        </m:e>
                      </m:nary>
                    </m:oMath>
                  </m:oMathPara>
                </a14:m>
                <a:endParaRPr lang="en-US" sz="2800" dirty="0"/>
              </a:p>
            </p:txBody>
          </p:sp>
        </mc:Choice>
        <mc:Fallback xmlns="">
          <p:sp>
            <p:nvSpPr>
              <p:cNvPr id="22" name="Szövegdoboz 21"/>
              <p:cNvSpPr txBox="1">
                <a:spLocks noRot="1" noChangeAspect="1" noMove="1" noResize="1" noEditPoints="1" noAdjustHandles="1" noChangeArrowheads="1" noChangeShapeType="1" noTextEdit="1"/>
              </p:cNvSpPr>
              <p:nvPr/>
            </p:nvSpPr>
            <p:spPr>
              <a:xfrm>
                <a:off x="653975" y="1652107"/>
                <a:ext cx="6729599" cy="1268937"/>
              </a:xfrm>
              <a:prstGeom prst="rect">
                <a:avLst/>
              </a:prstGeom>
              <a:blipFill rotWithShape="1">
                <a:blip r:embed="rId6"/>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8426" y="-7590"/>
            <a:ext cx="9172425" cy="5293757"/>
          </a:xfrm>
          <a:prstGeom prst="rect">
            <a:avLst/>
          </a:prstGeom>
          <a:solidFill>
            <a:schemeClr val="accent6">
              <a:lumMod val="20000"/>
              <a:lumOff val="80000"/>
            </a:schemeClr>
          </a:solidFill>
          <a:ln>
            <a:solidFill>
              <a:schemeClr val="accent6">
                <a:lumMod val="50000"/>
              </a:schemeClr>
            </a:solidFill>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800" b="1" u="sng" dirty="0" err="1">
                <a:latin typeface="Courier New" pitchFamily="49" charset="0"/>
              </a:rPr>
              <a:t>class</a:t>
            </a:r>
            <a:r>
              <a:rPr lang="hu-HU" altLang="hu-HU" sz="1800" b="1" u="sng" dirty="0">
                <a:latin typeface="Courier New" pitchFamily="49" charset="0"/>
              </a:rPr>
              <a:t> </a:t>
            </a:r>
            <a:r>
              <a:rPr lang="hu-HU" altLang="hu-HU" sz="1800" b="1" u="sng" dirty="0" err="1">
                <a:latin typeface="Courier New" pitchFamily="49" charset="0"/>
              </a:rPr>
              <a:t>BezierCurve</a:t>
            </a:r>
            <a:r>
              <a:rPr lang="hu-HU" altLang="hu-HU" sz="1800" b="1" u="sng" dirty="0">
                <a:latin typeface="Courier New" pitchFamily="49" charset="0"/>
              </a:rPr>
              <a:t> {</a:t>
            </a:r>
          </a:p>
          <a:p>
            <a:pPr algn="l"/>
            <a:r>
              <a:rPr lang="en-US" altLang="hu-HU" sz="1800" b="1" dirty="0">
                <a:latin typeface="Courier New" pitchFamily="49" charset="0"/>
              </a:rPr>
              <a:t>   </a:t>
            </a:r>
            <a:r>
              <a:rPr lang="hu-HU" altLang="hu-HU" sz="1800" b="1" dirty="0" err="1">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3</a:t>
            </a:r>
            <a:r>
              <a:rPr lang="en-US" altLang="hu-HU" sz="1800" b="1" dirty="0">
                <a:latin typeface="Courier New" pitchFamily="49" charset="0"/>
              </a:rPr>
              <a:t>&gt;</a:t>
            </a:r>
            <a:r>
              <a:rPr lang="hu-HU" altLang="hu-HU" sz="1800" b="1" dirty="0">
                <a:latin typeface="Courier New" pitchFamily="49" charset="0"/>
              </a:rPr>
              <a:t> </a:t>
            </a:r>
            <a:r>
              <a:rPr lang="en-US" altLang="hu-HU" sz="1800" b="1" dirty="0">
                <a:latin typeface="Courier New" pitchFamily="49" charset="0"/>
              </a:rPr>
              <a:t>c</a:t>
            </a:r>
            <a:r>
              <a:rPr lang="hu-HU" altLang="hu-HU" sz="1800" b="1" dirty="0">
                <a:latin typeface="Courier New" pitchFamily="49" charset="0"/>
              </a:rPr>
              <a:t>p</a:t>
            </a:r>
            <a:r>
              <a:rPr lang="en-US" altLang="hu-HU" sz="1800" b="1" dirty="0">
                <a:latin typeface="Courier New" pitchFamily="49" charset="0"/>
              </a:rPr>
              <a:t>s</a:t>
            </a:r>
            <a:r>
              <a:rPr lang="hu-HU" altLang="hu-HU" sz="1800" b="1" dirty="0">
                <a:latin typeface="Courier New" pitchFamily="49" charset="0"/>
              </a:rPr>
              <a:t>;</a:t>
            </a:r>
            <a:r>
              <a:rPr lang="en-US" altLang="hu-HU" sz="1800" b="1" dirty="0">
                <a:latin typeface="Courier New" pitchFamily="49" charset="0"/>
              </a:rPr>
              <a:t>	// control </a:t>
            </a:r>
            <a:r>
              <a:rPr lang="en-US" altLang="hu-HU" sz="1800" b="1" dirty="0" smtClean="0">
                <a:latin typeface="Courier New" pitchFamily="49" charset="0"/>
              </a:rPr>
              <a:t>pts </a:t>
            </a:r>
            <a:endParaRPr lang="hu-HU" altLang="hu-HU" sz="1800" b="1" dirty="0">
              <a:latin typeface="Courier New" pitchFamily="49" charset="0"/>
            </a:endParaRPr>
          </a:p>
          <a:p>
            <a:pPr algn="l"/>
            <a:endParaRPr lang="hu-HU" altLang="hu-HU" sz="7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float</a:t>
            </a:r>
            <a:r>
              <a:rPr lang="hu-HU" altLang="hu-HU" sz="1800" b="1" dirty="0">
                <a:latin typeface="Courier New" pitchFamily="49" charset="0"/>
              </a:rPr>
              <a:t> B(int i, </a:t>
            </a:r>
            <a:r>
              <a:rPr lang="en-US" altLang="hu-HU" sz="1800" b="1" dirty="0">
                <a:latin typeface="Courier New" pitchFamily="49" charset="0"/>
              </a:rPr>
              <a:t>float</a:t>
            </a:r>
            <a:r>
              <a:rPr lang="hu-HU" altLang="hu-HU" sz="1800" b="1" dirty="0">
                <a:latin typeface="Courier New" pitchFamily="49" charset="0"/>
              </a:rPr>
              <a:t> t) {</a:t>
            </a:r>
            <a:endParaRPr lang="en-US" altLang="hu-HU" sz="1800" b="1" dirty="0">
              <a:latin typeface="Courier New" pitchFamily="49" charset="0"/>
            </a:endParaRPr>
          </a:p>
          <a:p>
            <a:pPr algn="l"/>
            <a:r>
              <a:rPr lang="en-US" altLang="hu-HU" sz="1800" b="1" dirty="0">
                <a:latin typeface="Courier New" pitchFamily="49" charset="0"/>
              </a:rPr>
              <a:t>	</a:t>
            </a:r>
            <a:r>
              <a:rPr lang="en-US" altLang="hu-HU" sz="1800" b="1" dirty="0" err="1">
                <a:latin typeface="Courier New" pitchFamily="49" charset="0"/>
              </a:rPr>
              <a:t>int</a:t>
            </a:r>
            <a:r>
              <a:rPr lang="en-US" altLang="hu-HU" sz="1800" b="1" dirty="0">
                <a:latin typeface="Courier New" pitchFamily="49" charset="0"/>
              </a:rPr>
              <a:t> n = </a:t>
            </a:r>
            <a:r>
              <a:rPr lang="hu-HU" altLang="hu-HU" sz="1800" b="1" dirty="0" smtClean="0">
                <a:latin typeface="Courier New" pitchFamily="49" charset="0"/>
              </a:rPr>
              <a:t>c</a:t>
            </a:r>
            <a:r>
              <a:rPr lang="en-US" altLang="hu-HU" sz="1800" b="1" dirty="0" smtClean="0">
                <a:latin typeface="Courier New" pitchFamily="49" charset="0"/>
              </a:rPr>
              <a:t>p</a:t>
            </a:r>
            <a:r>
              <a:rPr lang="hu-HU" altLang="hu-HU" sz="1800" b="1" dirty="0" smtClean="0">
                <a:latin typeface="Courier New" pitchFamily="49" charset="0"/>
              </a:rPr>
              <a:t>s</a:t>
            </a:r>
            <a:r>
              <a:rPr lang="en-US" altLang="hu-HU" sz="1800" b="1" dirty="0" smtClean="0">
                <a:latin typeface="Courier New" pitchFamily="49" charset="0"/>
              </a:rPr>
              <a:t>.size</a:t>
            </a:r>
            <a:r>
              <a:rPr lang="en-US" altLang="hu-HU" sz="1800" b="1" dirty="0">
                <a:latin typeface="Courier New" pitchFamily="49" charset="0"/>
              </a:rPr>
              <a:t>()-1; </a:t>
            </a:r>
            <a:r>
              <a:rPr lang="hu-HU" altLang="hu-HU" sz="1800" b="1" dirty="0">
                <a:latin typeface="Courier New" pitchFamily="49" charset="0"/>
              </a:rPr>
              <a:t>// n </a:t>
            </a:r>
            <a:r>
              <a:rPr lang="hu-HU" altLang="hu-HU" sz="1800" b="1" dirty="0" err="1">
                <a:latin typeface="Courier New" pitchFamily="49" charset="0"/>
              </a:rPr>
              <a:t>deg</a:t>
            </a:r>
            <a:r>
              <a:rPr lang="hu-HU" altLang="hu-HU" sz="1800" b="1" dirty="0">
                <a:latin typeface="Courier New" pitchFamily="49" charset="0"/>
              </a:rPr>
              <a:t> </a:t>
            </a:r>
            <a:r>
              <a:rPr lang="hu-HU" altLang="hu-HU" sz="1800" b="1" dirty="0" err="1">
                <a:latin typeface="Courier New" pitchFamily="49" charset="0"/>
              </a:rPr>
              <a:t>poly</a:t>
            </a:r>
            <a:r>
              <a:rPr lang="en-US" altLang="hu-HU" sz="1800" b="1" dirty="0" err="1">
                <a:latin typeface="Courier New" pitchFamily="49" charset="0"/>
              </a:rPr>
              <a:t>nomial</a:t>
            </a:r>
            <a:r>
              <a:rPr lang="en-US" altLang="hu-HU" sz="1800" b="1" dirty="0">
                <a:latin typeface="Courier New" pitchFamily="49" charset="0"/>
              </a:rPr>
              <a:t> = n+1 pts!</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float</a:t>
            </a:r>
            <a:r>
              <a:rPr lang="hu-HU" altLang="hu-HU" sz="1800" b="1" dirty="0">
                <a:latin typeface="Courier New" pitchFamily="49" charset="0"/>
              </a:rPr>
              <a:t> </a:t>
            </a:r>
            <a:r>
              <a:rPr lang="en-GB" altLang="hu-HU" sz="1800" b="1" dirty="0">
                <a:latin typeface="Courier New" pitchFamily="49" charset="0"/>
              </a:rPr>
              <a:t>choose = 1;</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j = 1; j &lt;= i; j++) </a:t>
            </a:r>
            <a:r>
              <a:rPr lang="en-GB" altLang="hu-HU" sz="1800" b="1" dirty="0">
                <a:latin typeface="Courier New" pitchFamily="49" charset="0"/>
              </a:rPr>
              <a:t>choose</a:t>
            </a:r>
            <a:r>
              <a:rPr lang="hu-HU" altLang="hu-HU" sz="1800" b="1" dirty="0">
                <a:latin typeface="Courier New" pitchFamily="49" charset="0"/>
              </a:rPr>
              <a:t> *= </a:t>
            </a:r>
            <a:r>
              <a:rPr lang="en-GB" altLang="hu-HU" sz="1800" b="1" dirty="0">
                <a:latin typeface="Courier New" pitchFamily="49" charset="0"/>
              </a:rPr>
              <a:t>(float)</a:t>
            </a:r>
            <a:r>
              <a:rPr lang="hu-HU" altLang="hu-HU" sz="1800" b="1" dirty="0">
                <a:latin typeface="Courier New" pitchFamily="49" charset="0"/>
              </a:rPr>
              <a:t>(</a:t>
            </a:r>
            <a:r>
              <a:rPr lang="en-US" altLang="hu-HU" sz="1800" b="1" dirty="0">
                <a:latin typeface="Courier New" pitchFamily="49" charset="0"/>
              </a:rPr>
              <a:t>n</a:t>
            </a:r>
            <a:r>
              <a:rPr lang="hu-HU" altLang="hu-HU" sz="1800" b="1" dirty="0" err="1">
                <a:latin typeface="Courier New" pitchFamily="49" charset="0"/>
              </a:rPr>
              <a:t>-j</a:t>
            </a:r>
            <a:r>
              <a:rPr lang="en-GB" altLang="hu-HU" sz="1800" b="1" dirty="0">
                <a:latin typeface="Courier New" pitchFamily="49" charset="0"/>
              </a:rPr>
              <a:t>+1</a:t>
            </a:r>
            <a:r>
              <a:rPr lang="hu-HU" altLang="hu-HU" sz="1800" b="1" dirty="0">
                <a:latin typeface="Courier New" pitchFamily="49" charset="0"/>
              </a:rPr>
              <a:t>)/j;</a:t>
            </a:r>
          </a:p>
          <a:p>
            <a:pPr algn="l"/>
            <a:r>
              <a:rPr lang="hu-HU" altLang="hu-HU" sz="1800" b="1" dirty="0">
                <a:latin typeface="Courier New" pitchFamily="49" charset="0"/>
              </a:rPr>
              <a:t>      </a:t>
            </a:r>
            <a:r>
              <a:rPr lang="en-US" altLang="hu-HU" sz="1800" b="1" dirty="0">
                <a:latin typeface="Courier New" pitchFamily="49" charset="0"/>
              </a:rPr>
              <a:t>	</a:t>
            </a:r>
            <a:r>
              <a:rPr lang="en-GB" altLang="hu-HU" sz="1800" b="1" dirty="0">
                <a:latin typeface="Courier New" pitchFamily="49" charset="0"/>
              </a:rPr>
              <a:t>return choose * pow(t, </a:t>
            </a:r>
            <a:r>
              <a:rPr lang="en-GB" altLang="hu-HU" sz="1800" b="1" dirty="0" err="1">
                <a:latin typeface="Courier New" pitchFamily="49" charset="0"/>
              </a:rPr>
              <a:t>i</a:t>
            </a:r>
            <a:r>
              <a:rPr lang="en-GB" altLang="hu-HU" sz="1800" b="1" dirty="0">
                <a:latin typeface="Courier New" pitchFamily="49" charset="0"/>
              </a:rPr>
              <a:t>) * pow(1-t,</a:t>
            </a:r>
            <a:r>
              <a:rPr lang="hu-HU" altLang="hu-HU" sz="1800" b="1" dirty="0">
                <a:latin typeface="Courier New" pitchFamily="49" charset="0"/>
              </a:rPr>
              <a:t> </a:t>
            </a:r>
            <a:r>
              <a:rPr lang="en-GB" altLang="hu-HU" sz="1800" b="1" dirty="0" smtClean="0">
                <a:latin typeface="Courier New" pitchFamily="49" charset="0"/>
              </a:rPr>
              <a:t>n-</a:t>
            </a:r>
            <a:r>
              <a:rPr lang="en-GB" altLang="hu-HU" sz="1800" b="1" dirty="0" err="1" smtClean="0">
                <a:latin typeface="Courier New" pitchFamily="49" charset="0"/>
              </a:rPr>
              <a:t>i</a:t>
            </a:r>
            <a:r>
              <a:rPr lang="en-GB" altLang="hu-HU" sz="1800" b="1" dirty="0">
                <a:latin typeface="Courier New" pitchFamily="49" charset="0"/>
              </a:rPr>
              <a:t>);</a:t>
            </a:r>
          </a:p>
          <a:p>
            <a:pPr algn="l"/>
            <a:r>
              <a:rPr lang="en-GB" altLang="hu-HU" sz="1800" b="1" dirty="0">
                <a:latin typeface="Courier New" pitchFamily="49" charset="0"/>
              </a:rPr>
              <a:t>  </a:t>
            </a:r>
            <a:r>
              <a:rPr lang="hu-HU" altLang="hu-HU" sz="1800" b="1" dirty="0">
                <a:latin typeface="Courier New" pitchFamily="49" charset="0"/>
              </a:rPr>
              <a:t> }</a:t>
            </a:r>
            <a:endParaRPr lang="en-US" altLang="hu-HU" sz="1800" b="1" dirty="0">
              <a:latin typeface="Courier New" pitchFamily="49" charset="0"/>
            </a:endParaRPr>
          </a:p>
          <a:p>
            <a:pPr algn="l"/>
            <a:r>
              <a:rPr lang="hu-HU" altLang="hu-HU" sz="1800" b="1" dirty="0" err="1">
                <a:latin typeface="Courier New" pitchFamily="49" charset="0"/>
              </a:rPr>
              <a:t>public</a:t>
            </a:r>
            <a:r>
              <a:rPr lang="hu-HU" altLang="hu-HU" sz="1800" b="1" dirty="0">
                <a:latin typeface="Courier New" pitchFamily="49" charset="0"/>
              </a:rPr>
              <a:t>:</a:t>
            </a:r>
          </a:p>
          <a:p>
            <a:pPr algn="l"/>
            <a:r>
              <a:rPr lang="en-US" altLang="hu-HU" sz="1800" b="1" dirty="0">
                <a:latin typeface="Courier New" pitchFamily="49" charset="0"/>
              </a:rPr>
              <a:t>   void </a:t>
            </a:r>
            <a:r>
              <a:rPr lang="en-US" altLang="hu-HU" sz="1800" b="1" dirty="0" err="1" smtClean="0">
                <a:latin typeface="Courier New" pitchFamily="49" charset="0"/>
              </a:rPr>
              <a:t>AddControlPoint</a:t>
            </a:r>
            <a:r>
              <a:rPr lang="en-US" altLang="hu-HU" sz="1800" b="1" dirty="0" smtClean="0">
                <a:latin typeface="Courier New" pitchFamily="49" charset="0"/>
              </a:rPr>
              <a:t>(</a:t>
            </a:r>
            <a:r>
              <a:rPr lang="hu-HU" altLang="hu-HU" sz="1800" b="1" dirty="0" err="1" smtClean="0">
                <a:latin typeface="Courier New" pitchFamily="49" charset="0"/>
              </a:rPr>
              <a:t>vec</a:t>
            </a:r>
            <a:r>
              <a:rPr lang="en-US" altLang="hu-HU" sz="1800" b="1" dirty="0" smtClean="0">
                <a:latin typeface="Courier New" pitchFamily="49" charset="0"/>
              </a:rPr>
              <a:t>3 </a:t>
            </a:r>
            <a:r>
              <a:rPr lang="en-US" altLang="hu-HU" sz="1800" b="1" dirty="0" err="1">
                <a:latin typeface="Courier New" pitchFamily="49" charset="0"/>
              </a:rPr>
              <a:t>cp</a:t>
            </a:r>
            <a:r>
              <a:rPr lang="en-US" altLang="hu-HU" sz="1800" b="1" dirty="0">
                <a:latin typeface="Courier New" pitchFamily="49" charset="0"/>
              </a:rPr>
              <a:t>) { </a:t>
            </a:r>
            <a:r>
              <a:rPr lang="en-US" altLang="hu-HU" sz="1800" b="1" dirty="0" err="1">
                <a:latin typeface="Courier New" pitchFamily="49" charset="0"/>
              </a:rPr>
              <a:t>cps.push_back</a:t>
            </a:r>
            <a:r>
              <a:rPr lang="en-US" altLang="hu-HU" sz="1800" b="1" dirty="0">
                <a:latin typeface="Courier New" pitchFamily="49" charset="0"/>
              </a:rPr>
              <a:t>(</a:t>
            </a:r>
            <a:r>
              <a:rPr lang="en-US" altLang="hu-HU" sz="1800" b="1" dirty="0" err="1">
                <a:latin typeface="Courier New" pitchFamily="49" charset="0"/>
              </a:rPr>
              <a:t>cp</a:t>
            </a:r>
            <a:r>
              <a:rPr lang="en-US" altLang="hu-HU" sz="1800" b="1" dirty="0">
                <a:latin typeface="Courier New" pitchFamily="49" charset="0"/>
              </a:rPr>
              <a:t>); </a:t>
            </a:r>
            <a:r>
              <a:rPr lang="hu-HU" altLang="hu-HU" sz="1800" b="1" dirty="0">
                <a:latin typeface="Courier New" pitchFamily="49" charset="0"/>
              </a:rPr>
              <a:t>}</a:t>
            </a:r>
            <a:endParaRPr lang="en-US" altLang="hu-HU" sz="1800" b="1" dirty="0">
              <a:latin typeface="Courier New" pitchFamily="49" charset="0"/>
            </a:endParaRPr>
          </a:p>
          <a:p>
            <a:pPr algn="l"/>
            <a:endParaRPr lang="hu-HU" altLang="hu-HU" sz="700" b="1" dirty="0">
              <a:latin typeface="Courier New" pitchFamily="49" charset="0"/>
            </a:endParaRPr>
          </a:p>
          <a:p>
            <a:pPr lvl="1" algn="l"/>
            <a:endParaRPr lang="hu-HU" altLang="hu-HU" sz="1800" b="1" dirty="0" smtClean="0">
              <a:latin typeface="Courier New" pitchFamily="49" charset="0"/>
            </a:endParaRPr>
          </a:p>
          <a:p>
            <a:pPr lvl="1" algn="l"/>
            <a:endParaRPr lang="en-US" altLang="hu-HU" sz="1800" b="1" dirty="0" smtClean="0">
              <a:latin typeface="Courier New" pitchFamily="49" charset="0"/>
            </a:endParaRPr>
          </a:p>
          <a:p>
            <a:pPr lvl="1" algn="l"/>
            <a:r>
              <a:rPr lang="hu-HU" altLang="hu-HU" sz="1800" b="1" dirty="0" err="1" smtClean="0">
                <a:latin typeface="Courier New" pitchFamily="49" charset="0"/>
              </a:rPr>
              <a:t>vec</a:t>
            </a:r>
            <a:r>
              <a:rPr lang="en-US" altLang="hu-HU" sz="1800" b="1" dirty="0" smtClean="0">
                <a:latin typeface="Courier New" pitchFamily="49" charset="0"/>
              </a:rPr>
              <a:t>3 </a:t>
            </a:r>
            <a:r>
              <a:rPr lang="en-US" altLang="hu-HU" sz="1800" b="1" dirty="0">
                <a:latin typeface="Courier New" pitchFamily="49" charset="0"/>
              </a:rPr>
              <a:t>r(float t)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3</a:t>
            </a:r>
            <a:r>
              <a:rPr lang="hu-HU" altLang="hu-HU" sz="1800" b="1" dirty="0" smtClean="0">
                <a:latin typeface="Courier New" pitchFamily="49" charset="0"/>
              </a:rPr>
              <a:t> </a:t>
            </a:r>
            <a:r>
              <a:rPr lang="hu-HU" altLang="hu-HU" sz="1800" b="1" dirty="0" err="1" smtClean="0">
                <a:latin typeface="Courier New" pitchFamily="49" charset="0"/>
              </a:rPr>
              <a:t>rt</a:t>
            </a:r>
            <a:r>
              <a:rPr lang="hu-HU" altLang="hu-HU" sz="1800" b="1" dirty="0" smtClean="0">
                <a:latin typeface="Courier New" pitchFamily="49" charset="0"/>
              </a:rPr>
              <a:t>(0</a:t>
            </a:r>
            <a:r>
              <a:rPr lang="hu-HU" altLang="hu-HU" sz="1800" b="1" dirty="0">
                <a:latin typeface="Courier New" pitchFamily="49" charset="0"/>
              </a:rPr>
              <a:t>, </a:t>
            </a:r>
            <a:r>
              <a:rPr lang="hu-HU" altLang="hu-HU" sz="1800" b="1" dirty="0" err="1" smtClean="0">
                <a:latin typeface="Courier New" pitchFamily="49" charset="0"/>
              </a:rPr>
              <a:t>0</a:t>
            </a:r>
            <a:r>
              <a:rPr lang="hu-HU" altLang="hu-HU" sz="1800" b="1" dirty="0" smtClean="0">
                <a:latin typeface="Courier New" pitchFamily="49" charset="0"/>
              </a:rPr>
              <a:t>, </a:t>
            </a:r>
            <a:r>
              <a:rPr lang="hu-HU" altLang="hu-HU" sz="1800" b="1" dirty="0" err="1" smtClean="0">
                <a:latin typeface="Courier New" pitchFamily="49" charset="0"/>
              </a:rPr>
              <a:t>0</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for</a:t>
            </a:r>
            <a:r>
              <a:rPr lang="hu-HU" altLang="hu-HU" sz="1800" b="1" dirty="0">
                <a:latin typeface="Courier New" pitchFamily="49" charset="0"/>
              </a:rPr>
              <a:t>(int </a:t>
            </a:r>
            <a:r>
              <a:rPr lang="hu-HU" altLang="hu-HU" sz="1800" b="1" dirty="0" smtClean="0">
                <a:latin typeface="Courier New" pitchFamily="49" charset="0"/>
              </a:rPr>
              <a:t>i=0</a:t>
            </a:r>
            <a:r>
              <a:rPr lang="hu-HU" altLang="hu-HU" sz="1800" b="1" dirty="0">
                <a:latin typeface="Courier New" pitchFamily="49" charset="0"/>
              </a:rPr>
              <a:t>; i &lt;</a:t>
            </a:r>
            <a:r>
              <a:rPr lang="en-US" altLang="hu-HU" sz="1800" b="1" dirty="0">
                <a:latin typeface="Courier New" pitchFamily="49" charset="0"/>
              </a:rPr>
              <a:t> </a:t>
            </a:r>
            <a:r>
              <a:rPr lang="en-US" altLang="hu-HU" sz="1800" b="1" dirty="0" err="1">
                <a:latin typeface="Courier New" pitchFamily="49" charset="0"/>
              </a:rPr>
              <a:t>cps.size</a:t>
            </a:r>
            <a:r>
              <a:rPr lang="en-US" altLang="hu-HU" sz="1800" b="1" dirty="0">
                <a:latin typeface="Courier New" pitchFamily="49" charset="0"/>
              </a:rPr>
              <a:t>()</a:t>
            </a:r>
            <a:r>
              <a:rPr lang="hu-HU" altLang="hu-HU" sz="1800" b="1" dirty="0">
                <a:latin typeface="Courier New" pitchFamily="49" charset="0"/>
              </a:rPr>
              <a:t>; i++) </a:t>
            </a:r>
            <a:r>
              <a:rPr lang="hu-HU" altLang="hu-HU" sz="1800" b="1" dirty="0" err="1" smtClean="0">
                <a:latin typeface="Courier New" pitchFamily="49" charset="0"/>
              </a:rPr>
              <a:t>rt</a:t>
            </a:r>
            <a:r>
              <a:rPr lang="hu-HU" altLang="hu-HU" sz="1800" b="1" dirty="0" smtClean="0">
                <a:latin typeface="Courier New" pitchFamily="49" charset="0"/>
              </a:rPr>
              <a:t> </a:t>
            </a:r>
            <a:r>
              <a:rPr lang="hu-HU" altLang="hu-HU" sz="1800" b="1" dirty="0">
                <a:latin typeface="Courier New" pitchFamily="49" charset="0"/>
              </a:rPr>
              <a:t>+= </a:t>
            </a:r>
            <a:r>
              <a:rPr lang="en-US" altLang="hu-HU" sz="1800" b="1" dirty="0">
                <a:latin typeface="Courier New" pitchFamily="49" charset="0"/>
              </a:rPr>
              <a:t>cps[</a:t>
            </a:r>
            <a:r>
              <a:rPr lang="en-US" altLang="hu-HU" sz="1800" b="1" dirty="0" err="1">
                <a:latin typeface="Courier New" pitchFamily="49" charset="0"/>
              </a:rPr>
              <a:t>i</a:t>
            </a:r>
            <a:r>
              <a:rPr lang="en-US" altLang="hu-HU" sz="1800" b="1" dirty="0">
                <a:latin typeface="Courier New" pitchFamily="49" charset="0"/>
              </a:rPr>
              <a:t>]</a:t>
            </a:r>
            <a:r>
              <a:rPr lang="hu-HU" altLang="hu-HU" sz="1800" b="1" dirty="0">
                <a:latin typeface="Courier New" pitchFamily="49" charset="0"/>
              </a:rPr>
              <a:t> * B(i,t);</a:t>
            </a:r>
          </a:p>
          <a:p>
            <a:pPr algn="l"/>
            <a:r>
              <a:rPr lang="hu-HU" altLang="hu-HU" sz="1800" b="1" dirty="0">
                <a:latin typeface="Courier New" pitchFamily="49" charset="0"/>
              </a:rPr>
              <a:t>      </a:t>
            </a:r>
            <a:r>
              <a:rPr lang="en-US" altLang="hu-HU" sz="1800" b="1" dirty="0">
                <a:latin typeface="Courier New" pitchFamily="49" charset="0"/>
              </a:rPr>
              <a:t>	</a:t>
            </a:r>
            <a:r>
              <a:rPr lang="hu-HU" altLang="hu-HU" sz="1800" b="1" dirty="0" err="1">
                <a:latin typeface="Courier New" pitchFamily="49" charset="0"/>
              </a:rPr>
              <a:t>return</a:t>
            </a:r>
            <a:r>
              <a:rPr lang="hu-HU" altLang="hu-HU" sz="1800" b="1" dirty="0">
                <a:latin typeface="Courier New" pitchFamily="49" charset="0"/>
              </a:rPr>
              <a:t> </a:t>
            </a:r>
            <a:r>
              <a:rPr lang="hu-HU" altLang="hu-HU" sz="1800" b="1" dirty="0" err="1" smtClean="0">
                <a:latin typeface="Courier New" pitchFamily="49" charset="0"/>
              </a:rPr>
              <a:t>rt</a:t>
            </a:r>
            <a:r>
              <a:rPr lang="hu-HU" altLang="hu-HU" sz="1800" b="1" dirty="0" smtClean="0">
                <a:latin typeface="Courier New" pitchFamily="49" charset="0"/>
              </a:rPr>
              <a:t>;</a:t>
            </a:r>
            <a:endParaRPr lang="hu-HU" altLang="hu-HU" sz="1800" b="1" dirty="0">
              <a:latin typeface="Courier New" pitchFamily="49" charset="0"/>
            </a:endParaRPr>
          </a:p>
          <a:p>
            <a:pPr algn="l"/>
            <a:r>
              <a:rPr lang="hu-HU" altLang="hu-HU" sz="1800" b="1" dirty="0">
                <a:latin typeface="Courier New" pitchFamily="49" charset="0"/>
              </a:rPr>
              <a:t>   }</a:t>
            </a:r>
          </a:p>
          <a:p>
            <a:pPr algn="l"/>
            <a:r>
              <a:rPr lang="hu-HU" altLang="hu-HU" sz="1800" b="1" dirty="0">
                <a:latin typeface="Courier New" pitchFamily="49" charset="0"/>
              </a:rPr>
              <a:t>};</a:t>
            </a:r>
          </a:p>
        </p:txBody>
      </p:sp>
      <mc:AlternateContent xmlns:mc="http://schemas.openxmlformats.org/markup-compatibility/2006" xmlns:a14="http://schemas.microsoft.com/office/drawing/2010/main">
        <mc:Choice Requires="a14">
          <p:sp>
            <p:nvSpPr>
              <p:cNvPr id="4" name="Rectangle 5"/>
              <p:cNvSpPr>
                <a:spLocks noChangeArrowheads="1"/>
              </p:cNvSpPr>
              <p:nvPr/>
            </p:nvSpPr>
            <p:spPr bwMode="auto">
              <a:xfrm>
                <a:off x="4996161" y="64418"/>
                <a:ext cx="3760389" cy="844205"/>
              </a:xfrm>
              <a:prstGeom prst="rect">
                <a:avLst/>
              </a:prstGeom>
              <a:solidFill>
                <a:schemeClr val="bg1">
                  <a:lumMod val="95000"/>
                </a:schemeClr>
              </a:solidFill>
              <a:ln w="12700">
                <a:solidFill>
                  <a:srgbClr val="000000"/>
                </a:solidFill>
                <a:miter lim="800000"/>
                <a:headEnd/>
                <a:tailEnd/>
              </a:ln>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m:t>
                      </m:r>
                      <m:d>
                        <m:dPr>
                          <m:ctrlPr>
                            <a:rPr lang="pt-BR" sz="2800" i="1">
                              <a:latin typeface="Cambria Math"/>
                            </a:rPr>
                          </m:ctrlPr>
                        </m:dPr>
                        <m:e>
                          <m:f>
                            <m:fPr>
                              <m:type m:val="noBar"/>
                              <m:ctrlPr>
                                <a:rPr lang="pt-BR" sz="2800" i="1">
                                  <a:latin typeface="Cambria Math"/>
                                </a:rPr>
                              </m:ctrlPr>
                            </m:fPr>
                            <m:num>
                              <m:r>
                                <a:rPr lang="pt-BR" sz="2800" i="1">
                                  <a:latin typeface="Cambria Math"/>
                                </a:rPr>
                                <m:t>𝑛</m:t>
                              </m:r>
                            </m:num>
                            <m:den>
                              <m:r>
                                <a:rPr lang="hu-HU" sz="2800" i="1">
                                  <a:latin typeface="Cambria Math"/>
                                </a:rPr>
                                <m:t>𝑖</m:t>
                              </m:r>
                            </m:den>
                          </m:f>
                        </m:e>
                      </m:d>
                      <m:sSup>
                        <m:sSupPr>
                          <m:ctrlPr>
                            <a:rPr lang="pt-BR" sz="2800" i="1">
                              <a:latin typeface="Cambria Math"/>
                            </a:rPr>
                          </m:ctrlPr>
                        </m:sSupPr>
                        <m:e>
                          <m:r>
                            <a:rPr lang="hu-HU" sz="2800" i="1">
                              <a:latin typeface="Cambria Math"/>
                            </a:rPr>
                            <m:t>𝑡</m:t>
                          </m:r>
                        </m:e>
                        <m:sup>
                          <m:r>
                            <a:rPr lang="hu-HU" sz="2800" i="1">
                              <a:latin typeface="Cambria Math"/>
                            </a:rPr>
                            <m:t>𝑖</m:t>
                          </m:r>
                        </m:sup>
                      </m:sSup>
                      <m:sSup>
                        <m:sSupPr>
                          <m:ctrlPr>
                            <a:rPr lang="pt-BR" sz="2800" i="1">
                              <a:latin typeface="Cambria Math"/>
                            </a:rPr>
                          </m:ctrlPr>
                        </m:sSupPr>
                        <m:e>
                          <m:r>
                            <a:rPr lang="hu-HU" sz="2800" i="1">
                              <a:latin typeface="Cambria Math"/>
                            </a:rPr>
                            <m:t>(1−</m:t>
                          </m:r>
                          <m:r>
                            <a:rPr lang="hu-HU" sz="2800" i="1">
                              <a:latin typeface="Cambria Math"/>
                            </a:rPr>
                            <m:t>𝑡</m:t>
                          </m:r>
                          <m:r>
                            <a:rPr lang="hu-HU" sz="2800" i="1">
                              <a:latin typeface="Cambria Math"/>
                            </a:rPr>
                            <m:t>)</m:t>
                          </m:r>
                        </m:e>
                        <m:sup>
                          <m:r>
                            <a:rPr lang="pt-BR" sz="2800" i="1">
                              <a:latin typeface="Cambria Math"/>
                            </a:rPr>
                            <m:t>𝑛</m:t>
                          </m:r>
                          <m:r>
                            <a:rPr lang="pt-BR" sz="2800" i="1">
                              <a:latin typeface="Cambria Math"/>
                            </a:rPr>
                            <m:t>−</m:t>
                          </m:r>
                          <m:r>
                            <a:rPr lang="hu-HU" sz="2800" i="1">
                              <a:latin typeface="Cambria Math"/>
                            </a:rPr>
                            <m:t>𝑖</m:t>
                          </m:r>
                        </m:sup>
                      </m:sSup>
                    </m:oMath>
                  </m:oMathPara>
                </a14:m>
                <a:endParaRPr lang="hu-HU" altLang="hu-HU" baseline="30000" dirty="0"/>
              </a:p>
            </p:txBody>
          </p:sp>
        </mc:Choice>
        <mc:Fallback xmlns="">
          <p:sp>
            <p:nvSpPr>
              <p:cNvPr id="4" name="Rectangle 5"/>
              <p:cNvSpPr>
                <a:spLocks noRot="1" noChangeAspect="1" noMove="1" noResize="1" noEditPoints="1" noAdjustHandles="1" noChangeArrowheads="1" noChangeShapeType="1" noTextEdit="1"/>
              </p:cNvSpPr>
              <p:nvPr/>
            </p:nvSpPr>
            <p:spPr bwMode="auto">
              <a:xfrm>
                <a:off x="4996161" y="64418"/>
                <a:ext cx="3760389" cy="844205"/>
              </a:xfrm>
              <a:prstGeom prst="rect">
                <a:avLst/>
              </a:prstGeom>
              <a:blipFill rotWithShape="1">
                <a:blip r:embed="rId2"/>
                <a:stretch>
                  <a:fillRect/>
                </a:stretch>
              </a:blipFill>
              <a:ln w="12700">
                <a:solidFill>
                  <a:srgbClr val="000000"/>
                </a:solidFill>
                <a:miter lim="800000"/>
                <a:headEnd/>
                <a:tailEnd/>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6148207" y="2944738"/>
                <a:ext cx="2608343" cy="1100879"/>
              </a:xfrm>
              <a:prstGeom prst="rect">
                <a:avLst/>
              </a:prstGeom>
              <a:solidFill>
                <a:schemeClr val="bg1">
                  <a:lumMod val="95000"/>
                </a:schemeClr>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nary>
                        <m:naryPr>
                          <m:chr m:val="∑"/>
                          <m:ctrlPr>
                            <a:rPr lang="pt-BR" i="1">
                              <a:latin typeface="Cambria Math"/>
                            </a:rPr>
                          </m:ctrlPr>
                        </m:naryPr>
                        <m:sub>
                          <m:r>
                            <m:rPr>
                              <m:brk m:alnAt="23"/>
                            </m:rPr>
                            <a:rPr lang="hu-HU" i="1">
                              <a:latin typeface="Cambria Math"/>
                            </a:rPr>
                            <m:t>𝑖</m:t>
                          </m:r>
                          <m:r>
                            <a:rPr lang="pt-BR" i="1">
                              <a:latin typeface="Cambria Math"/>
                            </a:rPr>
                            <m:t>=0</m:t>
                          </m:r>
                        </m:sub>
                        <m:sup>
                          <m:r>
                            <a:rPr lang="pt-BR" i="1">
                              <a:latin typeface="Cambria Math"/>
                            </a:rPr>
                            <m:t>𝑛</m:t>
                          </m:r>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𝐵</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e>
                      </m:nary>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6148207" y="2944738"/>
                <a:ext cx="2608343" cy="1100879"/>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72358562"/>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Freeform 21"/>
          <p:cNvSpPr>
            <a:spLocks/>
          </p:cNvSpPr>
          <p:nvPr/>
        </p:nvSpPr>
        <p:spPr bwMode="auto">
          <a:xfrm>
            <a:off x="5410200" y="919758"/>
            <a:ext cx="3276600" cy="2438400"/>
          </a:xfrm>
          <a:custGeom>
            <a:avLst/>
            <a:gdLst>
              <a:gd name="T0" fmla="*/ 0 w 2112"/>
              <a:gd name="T1" fmla="*/ 2147483647 h 1584"/>
              <a:gd name="T2" fmla="*/ 2147483647 w 2112"/>
              <a:gd name="T3" fmla="*/ 2147483647 h 1584"/>
              <a:gd name="T4" fmla="*/ 2147483647 w 2112"/>
              <a:gd name="T5" fmla="*/ 0 h 1584"/>
              <a:gd name="T6" fmla="*/ 2147483647 w 2112"/>
              <a:gd name="T7" fmla="*/ 2147483647 h 1584"/>
              <a:gd name="T8" fmla="*/ 0 60000 65536"/>
              <a:gd name="T9" fmla="*/ 0 60000 65536"/>
              <a:gd name="T10" fmla="*/ 0 60000 65536"/>
              <a:gd name="T11" fmla="*/ 0 60000 65536"/>
              <a:gd name="T12" fmla="*/ 0 w 2112"/>
              <a:gd name="T13" fmla="*/ 0 h 1584"/>
              <a:gd name="T14" fmla="*/ 2112 w 2112"/>
              <a:gd name="T15" fmla="*/ 1584 h 1584"/>
            </a:gdLst>
            <a:ahLst/>
            <a:cxnLst>
              <a:cxn ang="T8">
                <a:pos x="T0" y="T1"/>
              </a:cxn>
              <a:cxn ang="T9">
                <a:pos x="T2" y="T3"/>
              </a:cxn>
              <a:cxn ang="T10">
                <a:pos x="T4" y="T5"/>
              </a:cxn>
              <a:cxn ang="T11">
                <a:pos x="T6" y="T7"/>
              </a:cxn>
            </a:cxnLst>
            <a:rect l="T12" t="T13" r="T14" b="T15"/>
            <a:pathLst>
              <a:path w="2112" h="1584">
                <a:moveTo>
                  <a:pt x="0" y="1584"/>
                </a:moveTo>
                <a:lnTo>
                  <a:pt x="288" y="192"/>
                </a:lnTo>
                <a:lnTo>
                  <a:pt x="1344" y="0"/>
                </a:lnTo>
                <a:lnTo>
                  <a:pt x="2112" y="1248"/>
                </a:lnTo>
              </a:path>
            </a:pathLst>
          </a:custGeom>
          <a:noFill/>
          <a:ln w="127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9" name="Freeform 29"/>
          <p:cNvSpPr>
            <a:spLocks/>
          </p:cNvSpPr>
          <p:nvPr/>
        </p:nvSpPr>
        <p:spPr bwMode="auto">
          <a:xfrm>
            <a:off x="5410200" y="1507133"/>
            <a:ext cx="3276600" cy="1851025"/>
          </a:xfrm>
          <a:custGeom>
            <a:avLst/>
            <a:gdLst>
              <a:gd name="T0" fmla="*/ 0 w 2064"/>
              <a:gd name="T1" fmla="*/ 2147483647 h 1166"/>
              <a:gd name="T2" fmla="*/ 2147483647 w 2064"/>
              <a:gd name="T3" fmla="*/ 2147483647 h 1166"/>
              <a:gd name="T4" fmla="*/ 2147483647 w 2064"/>
              <a:gd name="T5" fmla="*/ 2147483647 h 1166"/>
              <a:gd name="T6" fmla="*/ 2147483647 w 2064"/>
              <a:gd name="T7" fmla="*/ 2147483647 h 1166"/>
              <a:gd name="T8" fmla="*/ 2147483647 w 2064"/>
              <a:gd name="T9" fmla="*/ 2147483647 h 1166"/>
              <a:gd name="T10" fmla="*/ 2147483647 w 2064"/>
              <a:gd name="T11" fmla="*/ 2147483647 h 1166"/>
              <a:gd name="T12" fmla="*/ 2147483647 w 2064"/>
              <a:gd name="T13" fmla="*/ 2147483647 h 1166"/>
              <a:gd name="T14" fmla="*/ 2147483647 w 2064"/>
              <a:gd name="T15" fmla="*/ 2147483647 h 1166"/>
              <a:gd name="T16" fmla="*/ 2147483647 w 2064"/>
              <a:gd name="T17" fmla="*/ 2147483647 h 1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
              <a:gd name="T28" fmla="*/ 0 h 1166"/>
              <a:gd name="T29" fmla="*/ 2064 w 2064"/>
              <a:gd name="T30" fmla="*/ 1166 h 1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 h="1166">
                <a:moveTo>
                  <a:pt x="0" y="1166"/>
                </a:moveTo>
                <a:cubicBezTo>
                  <a:pt x="64" y="970"/>
                  <a:pt x="128" y="774"/>
                  <a:pt x="192" y="638"/>
                </a:cubicBezTo>
                <a:cubicBezTo>
                  <a:pt x="256" y="502"/>
                  <a:pt x="320" y="430"/>
                  <a:pt x="384" y="350"/>
                </a:cubicBezTo>
                <a:cubicBezTo>
                  <a:pt x="448" y="270"/>
                  <a:pt x="496" y="214"/>
                  <a:pt x="576" y="158"/>
                </a:cubicBezTo>
                <a:cubicBezTo>
                  <a:pt x="656" y="102"/>
                  <a:pt x="732" y="28"/>
                  <a:pt x="864" y="14"/>
                </a:cubicBezTo>
                <a:cubicBezTo>
                  <a:pt x="996" y="0"/>
                  <a:pt x="1238" y="28"/>
                  <a:pt x="1371" y="73"/>
                </a:cubicBezTo>
                <a:cubicBezTo>
                  <a:pt x="1504" y="118"/>
                  <a:pt x="1574" y="195"/>
                  <a:pt x="1664" y="281"/>
                </a:cubicBezTo>
                <a:cubicBezTo>
                  <a:pt x="1754" y="367"/>
                  <a:pt x="1842" y="499"/>
                  <a:pt x="1909" y="590"/>
                </a:cubicBezTo>
                <a:cubicBezTo>
                  <a:pt x="1976" y="681"/>
                  <a:pt x="2032" y="780"/>
                  <a:pt x="2064" y="83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30" name="Rectangle 2"/>
          <p:cNvSpPr>
            <a:spLocks noGrp="1" noChangeArrowheads="1"/>
          </p:cNvSpPr>
          <p:nvPr>
            <p:ph type="title"/>
          </p:nvPr>
        </p:nvSpPr>
        <p:spPr>
          <a:xfrm>
            <a:off x="74054" y="51272"/>
            <a:ext cx="8991600" cy="1143000"/>
          </a:xfrm>
        </p:spPr>
        <p:txBody>
          <a:bodyPr/>
          <a:lstStyle/>
          <a:p>
            <a:pPr>
              <a:defRPr/>
            </a:pPr>
            <a:r>
              <a:rPr lang="en-US" dirty="0" smtClean="0">
                <a:solidFill>
                  <a:srgbClr val="FF0000"/>
                </a:solidFill>
              </a:rPr>
              <a:t>B</a:t>
            </a:r>
            <a:r>
              <a:rPr lang="hu-HU" dirty="0" smtClean="0">
                <a:solidFill>
                  <a:srgbClr val="FF0000"/>
                </a:solidFill>
              </a:rPr>
              <a:t>é</a:t>
            </a:r>
            <a:r>
              <a:rPr lang="en-US" dirty="0" err="1" smtClean="0">
                <a:solidFill>
                  <a:srgbClr val="FF0000"/>
                </a:solidFill>
              </a:rPr>
              <a:t>zier</a:t>
            </a:r>
            <a:r>
              <a:rPr lang="en-US" dirty="0" smtClean="0">
                <a:solidFill>
                  <a:srgbClr val="FF0000"/>
                </a:solidFill>
              </a:rPr>
              <a:t> approximation</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31" name="Rectangle 5"/>
              <p:cNvSpPr>
                <a:spLocks noChangeArrowheads="1"/>
              </p:cNvSpPr>
              <p:nvPr/>
            </p:nvSpPr>
            <p:spPr bwMode="auto">
              <a:xfrm>
                <a:off x="528055" y="4240322"/>
                <a:ext cx="3950570" cy="851708"/>
              </a:xfrm>
              <a:prstGeom prst="rect">
                <a:avLst/>
              </a:prstGeom>
              <a:noFill/>
              <a:ln w="12700">
                <a:noFill/>
                <a:miter lim="800000"/>
                <a:headEnd/>
                <a:tailEnd/>
              </a:ln>
              <a:extLst>
                <a:ext uri="{909E8E84-426E-40DD-AFC4-6F175D3DCCD1}">
                  <a14:hiddenFill>
                    <a:solidFill>
                      <a:srgbClr val="FFFFFF"/>
                    </a:solidFill>
                  </a14:hiddenFill>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sz="2800" i="1" smtClean="0">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b="0" i="1" smtClean="0">
                          <a:latin typeface="Cambria Math"/>
                          <a:cs typeface="Times New Roman" panose="02020603050405020304" pitchFamily="18" charset="0"/>
                          <a:sym typeface="Symbol" pitchFamily="18" charset="2"/>
                        </a:rPr>
                        <m:t>=</m:t>
                      </m:r>
                      <m:d>
                        <m:dPr>
                          <m:ctrlPr>
                            <a:rPr lang="pt-BR" sz="2800" i="1">
                              <a:latin typeface="Cambria Math"/>
                            </a:rPr>
                          </m:ctrlPr>
                        </m:dPr>
                        <m:e>
                          <m:f>
                            <m:fPr>
                              <m:type m:val="noBar"/>
                              <m:ctrlPr>
                                <a:rPr lang="pt-BR" sz="2800" i="1">
                                  <a:latin typeface="Cambria Math"/>
                                </a:rPr>
                              </m:ctrlPr>
                            </m:fPr>
                            <m:num>
                              <m:r>
                                <a:rPr lang="pt-BR" sz="2800" i="1">
                                  <a:latin typeface="Cambria Math"/>
                                </a:rPr>
                                <m:t>𝑛</m:t>
                              </m:r>
                            </m:num>
                            <m:den>
                              <m:r>
                                <a:rPr lang="hu-HU" sz="2800" i="1">
                                  <a:latin typeface="Cambria Math"/>
                                </a:rPr>
                                <m:t>𝑖</m:t>
                              </m:r>
                            </m:den>
                          </m:f>
                        </m:e>
                      </m:d>
                      <m:sSup>
                        <m:sSupPr>
                          <m:ctrlPr>
                            <a:rPr lang="pt-BR" sz="2800" i="1">
                              <a:latin typeface="Cambria Math"/>
                            </a:rPr>
                          </m:ctrlPr>
                        </m:sSupPr>
                        <m:e>
                          <m:r>
                            <a:rPr lang="hu-HU" sz="2800" i="1">
                              <a:latin typeface="Cambria Math"/>
                            </a:rPr>
                            <m:t>𝑡</m:t>
                          </m:r>
                        </m:e>
                        <m:sup>
                          <m:r>
                            <a:rPr lang="hu-HU" sz="2800" i="1">
                              <a:latin typeface="Cambria Math"/>
                            </a:rPr>
                            <m:t>𝑖</m:t>
                          </m:r>
                        </m:sup>
                      </m:sSup>
                      <m:sSup>
                        <m:sSupPr>
                          <m:ctrlPr>
                            <a:rPr lang="pt-BR" sz="2800" i="1">
                              <a:latin typeface="Cambria Math"/>
                            </a:rPr>
                          </m:ctrlPr>
                        </m:sSupPr>
                        <m:e>
                          <m:r>
                            <a:rPr lang="hu-HU" sz="2800" i="1">
                              <a:latin typeface="Cambria Math"/>
                            </a:rPr>
                            <m:t>(1−</m:t>
                          </m:r>
                          <m:r>
                            <a:rPr lang="hu-HU" sz="2800" i="1">
                              <a:latin typeface="Cambria Math"/>
                            </a:rPr>
                            <m:t>𝑡</m:t>
                          </m:r>
                          <m:r>
                            <a:rPr lang="hu-HU" sz="2800" i="1">
                              <a:latin typeface="Cambria Math"/>
                            </a:rPr>
                            <m:t>)</m:t>
                          </m:r>
                        </m:e>
                        <m:sup>
                          <m:r>
                            <a:rPr lang="pt-BR" sz="2800" i="1">
                              <a:latin typeface="Cambria Math"/>
                            </a:rPr>
                            <m:t>𝑛</m:t>
                          </m:r>
                          <m:r>
                            <a:rPr lang="pt-BR" sz="2800" i="1">
                              <a:latin typeface="Cambria Math"/>
                            </a:rPr>
                            <m:t>−</m:t>
                          </m:r>
                          <m:r>
                            <a:rPr lang="hu-HU" sz="2800" i="1">
                              <a:latin typeface="Cambria Math"/>
                            </a:rPr>
                            <m:t>𝑖</m:t>
                          </m:r>
                        </m:sup>
                      </m:sSup>
                    </m:oMath>
                  </m:oMathPara>
                </a14:m>
                <a:endParaRPr lang="hu-HU" altLang="hu-HU" sz="2800" baseline="30000" dirty="0"/>
              </a:p>
            </p:txBody>
          </p:sp>
        </mc:Choice>
        <mc:Fallback xmlns="">
          <p:sp>
            <p:nvSpPr>
              <p:cNvPr id="31" name="Rectangle 5"/>
              <p:cNvSpPr>
                <a:spLocks noRot="1" noChangeAspect="1" noMove="1" noResize="1" noEditPoints="1" noAdjustHandles="1" noChangeArrowheads="1" noChangeShapeType="1" noTextEdit="1"/>
              </p:cNvSpPr>
              <p:nvPr/>
            </p:nvSpPr>
            <p:spPr bwMode="auto">
              <a:xfrm>
                <a:off x="528055" y="4240322"/>
                <a:ext cx="3950570" cy="851708"/>
              </a:xfrm>
              <a:prstGeom prst="rect">
                <a:avLst/>
              </a:prstGeom>
              <a:blipFill rotWithShape="1">
                <a:blip r:embed="rId3"/>
                <a:stretch>
                  <a:fillRect/>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32" name="Line 14"/>
          <p:cNvSpPr>
            <a:spLocks noChangeShapeType="1"/>
          </p:cNvSpPr>
          <p:nvPr/>
        </p:nvSpPr>
        <p:spPr bwMode="auto">
          <a:xfrm flipV="1">
            <a:off x="372616" y="862544"/>
            <a:ext cx="0" cy="328106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3" name="Line 15"/>
          <p:cNvSpPr>
            <a:spLocks noChangeShapeType="1"/>
          </p:cNvSpPr>
          <p:nvPr/>
        </p:nvSpPr>
        <p:spPr bwMode="auto">
          <a:xfrm>
            <a:off x="144016" y="4139145"/>
            <a:ext cx="487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34" name="Text Box 16"/>
              <p:cNvSpPr txBox="1">
                <a:spLocks noChangeArrowheads="1"/>
              </p:cNvSpPr>
              <p:nvPr/>
            </p:nvSpPr>
            <p:spPr bwMode="auto">
              <a:xfrm>
                <a:off x="96527" y="3681945"/>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0</m:t>
                      </m:r>
                    </m:oMath>
                  </m:oMathPara>
                </a14:m>
                <a:endParaRPr lang="hu-HU" altLang="hu-HU" dirty="0"/>
              </a:p>
            </p:txBody>
          </p:sp>
        </mc:Choice>
        <mc:Fallback xmlns="">
          <p:sp>
            <p:nvSpPr>
              <p:cNvPr id="34" name="Text Box 16"/>
              <p:cNvSpPr txBox="1">
                <a:spLocks noRot="1" noChangeAspect="1" noMove="1" noResize="1" noEditPoints="1" noAdjustHandles="1" noChangeArrowheads="1" noChangeShapeType="1" noTextEdit="1"/>
              </p:cNvSpPr>
              <p:nvPr/>
            </p:nvSpPr>
            <p:spPr bwMode="auto">
              <a:xfrm>
                <a:off x="96527" y="3681945"/>
                <a:ext cx="431528" cy="461665"/>
              </a:xfrm>
              <a:prstGeom prst="rect">
                <a:avLst/>
              </a:prstGeom>
              <a:blipFill rotWithShape="1">
                <a:blip r:embed="rId4"/>
                <a:stretch>
                  <a:fillRect l="-28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17"/>
              <p:cNvSpPr txBox="1">
                <a:spLocks noChangeArrowheads="1"/>
              </p:cNvSpPr>
              <p:nvPr/>
            </p:nvSpPr>
            <p:spPr bwMode="auto">
              <a:xfrm>
                <a:off x="96527" y="862545"/>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1</m:t>
                      </m:r>
                    </m:oMath>
                  </m:oMathPara>
                </a14:m>
                <a:endParaRPr lang="hu-HU" altLang="hu-HU" dirty="0"/>
              </a:p>
            </p:txBody>
          </p:sp>
        </mc:Choice>
        <mc:Fallback xmlns="">
          <p:sp>
            <p:nvSpPr>
              <p:cNvPr id="35" name="Text Box 17"/>
              <p:cNvSpPr txBox="1">
                <a:spLocks noRot="1" noChangeAspect="1" noMove="1" noResize="1" noEditPoints="1" noAdjustHandles="1" noChangeArrowheads="1" noChangeShapeType="1" noTextEdit="1"/>
              </p:cNvSpPr>
              <p:nvPr/>
            </p:nvSpPr>
            <p:spPr bwMode="auto">
              <a:xfrm>
                <a:off x="96527" y="862545"/>
                <a:ext cx="431528" cy="461665"/>
              </a:xfrm>
              <a:prstGeom prst="rect">
                <a:avLst/>
              </a:prstGeom>
              <a:blipFill rotWithShape="1">
                <a:blip r:embed="rId5"/>
                <a:stretch>
                  <a:fillRect l="-28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Box 18"/>
              <p:cNvSpPr txBox="1">
                <a:spLocks noChangeArrowheads="1"/>
              </p:cNvSpPr>
              <p:nvPr/>
            </p:nvSpPr>
            <p:spPr bwMode="auto">
              <a:xfrm>
                <a:off x="4668527" y="3681945"/>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1</m:t>
                      </m:r>
                    </m:oMath>
                  </m:oMathPara>
                </a14:m>
                <a:endParaRPr lang="hu-HU" altLang="hu-HU" dirty="0"/>
              </a:p>
            </p:txBody>
          </p:sp>
        </mc:Choice>
        <mc:Fallback xmlns="">
          <p:sp>
            <p:nvSpPr>
              <p:cNvPr id="36" name="Text Box 18"/>
              <p:cNvSpPr txBox="1">
                <a:spLocks noRot="1" noChangeAspect="1" noMove="1" noResize="1" noEditPoints="1" noAdjustHandles="1" noChangeArrowheads="1" noChangeShapeType="1" noTextEdit="1"/>
              </p:cNvSpPr>
              <p:nvPr/>
            </p:nvSpPr>
            <p:spPr bwMode="auto">
              <a:xfrm>
                <a:off x="4668527" y="3681945"/>
                <a:ext cx="431528" cy="461665"/>
              </a:xfrm>
              <a:prstGeom prst="rect">
                <a:avLst/>
              </a:prstGeom>
              <a:blipFill rotWithShape="1">
                <a:blip r:embed="rId6"/>
                <a:stretch>
                  <a:fillRect l="-28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7" name="Oval 19"/>
          <p:cNvSpPr>
            <a:spLocks noChangeArrowheads="1"/>
          </p:cNvSpPr>
          <p:nvPr/>
        </p:nvSpPr>
        <p:spPr bwMode="auto">
          <a:xfrm>
            <a:off x="5292080" y="3281958"/>
            <a:ext cx="228600" cy="228600"/>
          </a:xfrm>
          <a:prstGeom prst="ellipse">
            <a:avLst/>
          </a:prstGeom>
          <a:solidFill>
            <a:srgbClr val="33CC33"/>
          </a:solidFill>
          <a:ln w="12700">
            <a:solidFill>
              <a:srgbClr val="33CC33"/>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8" name="Oval 22"/>
          <p:cNvSpPr>
            <a:spLocks noChangeArrowheads="1"/>
          </p:cNvSpPr>
          <p:nvPr/>
        </p:nvSpPr>
        <p:spPr bwMode="auto">
          <a:xfrm>
            <a:off x="5711552" y="1130846"/>
            <a:ext cx="228600" cy="228600"/>
          </a:xfrm>
          <a:prstGeom prst="ellipse">
            <a:avLst/>
          </a:prstGeom>
          <a:solidFill>
            <a:schemeClr val="hlink"/>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9" name="Oval 23"/>
          <p:cNvSpPr>
            <a:spLocks noChangeArrowheads="1"/>
          </p:cNvSpPr>
          <p:nvPr/>
        </p:nvSpPr>
        <p:spPr bwMode="auto">
          <a:xfrm>
            <a:off x="7391400" y="843558"/>
            <a:ext cx="228600" cy="228600"/>
          </a:xfrm>
          <a:prstGeom prst="ellipse">
            <a:avLst/>
          </a:prstGeom>
          <a:solidFill>
            <a:srgbClr val="FFC000"/>
          </a:solidFill>
          <a:ln w="12700">
            <a:solidFill>
              <a:srgbClr val="FFC000"/>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0" name="Oval 24"/>
          <p:cNvSpPr>
            <a:spLocks noChangeArrowheads="1"/>
          </p:cNvSpPr>
          <p:nvPr/>
        </p:nvSpPr>
        <p:spPr bwMode="auto">
          <a:xfrm>
            <a:off x="8591872" y="2727598"/>
            <a:ext cx="228600" cy="228600"/>
          </a:xfrm>
          <a:prstGeom prst="ellipse">
            <a:avLst/>
          </a:prstGeom>
          <a:solidFill>
            <a:srgbClr val="FF0000"/>
          </a:solidFill>
          <a:ln w="12700">
            <a:solidFill>
              <a:schemeClr val="accent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1" name="Freeform 25"/>
          <p:cNvSpPr>
            <a:spLocks/>
          </p:cNvSpPr>
          <p:nvPr/>
        </p:nvSpPr>
        <p:spPr bwMode="auto">
          <a:xfrm>
            <a:off x="372616" y="938745"/>
            <a:ext cx="4343400" cy="3200400"/>
          </a:xfrm>
          <a:custGeom>
            <a:avLst/>
            <a:gdLst>
              <a:gd name="T0" fmla="*/ 0 w 2736"/>
              <a:gd name="T1" fmla="*/ 0 h 2016"/>
              <a:gd name="T2" fmla="*/ 2147483647 w 2736"/>
              <a:gd name="T3" fmla="*/ 2147483647 h 2016"/>
              <a:gd name="T4" fmla="*/ 2147483647 w 2736"/>
              <a:gd name="T5" fmla="*/ 2147483647 h 2016"/>
              <a:gd name="T6" fmla="*/ 2147483647 w 2736"/>
              <a:gd name="T7" fmla="*/ 2147483647 h 2016"/>
              <a:gd name="T8" fmla="*/ 2147483647 w 2736"/>
              <a:gd name="T9" fmla="*/ 2147483647 h 2016"/>
              <a:gd name="T10" fmla="*/ 2147483647 w 2736"/>
              <a:gd name="T11" fmla="*/ 2147483647 h 2016"/>
              <a:gd name="T12" fmla="*/ 2147483647 w 2736"/>
              <a:gd name="T13" fmla="*/ 2147483647 h 2016"/>
              <a:gd name="T14" fmla="*/ 2147483647 w 2736"/>
              <a:gd name="T15" fmla="*/ 2147483647 h 2016"/>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2016"/>
              <a:gd name="T26" fmla="*/ 2736 w 2736"/>
              <a:gd name="T27" fmla="*/ 2016 h 20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2016">
                <a:moveTo>
                  <a:pt x="0" y="0"/>
                </a:moveTo>
                <a:cubicBezTo>
                  <a:pt x="76" y="164"/>
                  <a:pt x="152" y="328"/>
                  <a:pt x="240" y="480"/>
                </a:cubicBezTo>
                <a:cubicBezTo>
                  <a:pt x="328" y="632"/>
                  <a:pt x="416" y="760"/>
                  <a:pt x="528" y="912"/>
                </a:cubicBezTo>
                <a:cubicBezTo>
                  <a:pt x="640" y="1064"/>
                  <a:pt x="776" y="1256"/>
                  <a:pt x="912" y="1392"/>
                </a:cubicBezTo>
                <a:cubicBezTo>
                  <a:pt x="1048" y="1528"/>
                  <a:pt x="1200" y="1640"/>
                  <a:pt x="1344" y="1728"/>
                </a:cubicBezTo>
                <a:cubicBezTo>
                  <a:pt x="1488" y="1816"/>
                  <a:pt x="1632" y="1880"/>
                  <a:pt x="1776" y="1920"/>
                </a:cubicBezTo>
                <a:cubicBezTo>
                  <a:pt x="1920" y="1960"/>
                  <a:pt x="2048" y="1952"/>
                  <a:pt x="2208" y="1968"/>
                </a:cubicBezTo>
                <a:cubicBezTo>
                  <a:pt x="2368" y="1984"/>
                  <a:pt x="2552" y="2000"/>
                  <a:pt x="2736" y="2016"/>
                </a:cubicBezTo>
              </a:path>
            </a:pathLst>
          </a:custGeom>
          <a:noFill/>
          <a:ln w="28575">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2" name="Freeform 26"/>
          <p:cNvSpPr>
            <a:spLocks/>
          </p:cNvSpPr>
          <p:nvPr/>
        </p:nvSpPr>
        <p:spPr bwMode="auto">
          <a:xfrm>
            <a:off x="372616" y="1045108"/>
            <a:ext cx="4365625" cy="3094037"/>
          </a:xfrm>
          <a:custGeom>
            <a:avLst/>
            <a:gdLst>
              <a:gd name="T0" fmla="*/ 0 w 2750"/>
              <a:gd name="T1" fmla="*/ 2147483647 h 1949"/>
              <a:gd name="T2" fmla="*/ 2147483647 w 2750"/>
              <a:gd name="T3" fmla="*/ 2147483647 h 1949"/>
              <a:gd name="T4" fmla="*/ 2147483647 w 2750"/>
              <a:gd name="T5" fmla="*/ 2147483647 h 1949"/>
              <a:gd name="T6" fmla="*/ 2147483647 w 2750"/>
              <a:gd name="T7" fmla="*/ 2147483647 h 1949"/>
              <a:gd name="T8" fmla="*/ 2147483647 w 2750"/>
              <a:gd name="T9" fmla="*/ 2147483647 h 1949"/>
              <a:gd name="T10" fmla="*/ 2147483647 w 2750"/>
              <a:gd name="T11" fmla="*/ 2147483647 h 1949"/>
              <a:gd name="T12" fmla="*/ 2147483647 w 2750"/>
              <a:gd name="T13" fmla="*/ 0 h 1949"/>
              <a:gd name="T14" fmla="*/ 0 60000 65536"/>
              <a:gd name="T15" fmla="*/ 0 60000 65536"/>
              <a:gd name="T16" fmla="*/ 0 60000 65536"/>
              <a:gd name="T17" fmla="*/ 0 60000 65536"/>
              <a:gd name="T18" fmla="*/ 0 60000 65536"/>
              <a:gd name="T19" fmla="*/ 0 60000 65536"/>
              <a:gd name="T20" fmla="*/ 0 60000 65536"/>
              <a:gd name="T21" fmla="*/ 0 w 2750"/>
              <a:gd name="T22" fmla="*/ 0 h 1949"/>
              <a:gd name="T23" fmla="*/ 2750 w 2750"/>
              <a:gd name="T24" fmla="*/ 1949 h 1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0" h="1949">
                <a:moveTo>
                  <a:pt x="0" y="1949"/>
                </a:moveTo>
                <a:cubicBezTo>
                  <a:pt x="192" y="1937"/>
                  <a:pt x="384" y="1925"/>
                  <a:pt x="576" y="1901"/>
                </a:cubicBezTo>
                <a:cubicBezTo>
                  <a:pt x="768" y="1877"/>
                  <a:pt x="960" y="1885"/>
                  <a:pt x="1152" y="1805"/>
                </a:cubicBezTo>
                <a:cubicBezTo>
                  <a:pt x="1344" y="1725"/>
                  <a:pt x="1560" y="1557"/>
                  <a:pt x="1728" y="1421"/>
                </a:cubicBezTo>
                <a:cubicBezTo>
                  <a:pt x="1896" y="1285"/>
                  <a:pt x="2024" y="1165"/>
                  <a:pt x="2160" y="989"/>
                </a:cubicBezTo>
                <a:cubicBezTo>
                  <a:pt x="2296" y="813"/>
                  <a:pt x="2446" y="530"/>
                  <a:pt x="2544" y="365"/>
                </a:cubicBezTo>
                <a:cubicBezTo>
                  <a:pt x="2642" y="200"/>
                  <a:pt x="2707" y="76"/>
                  <a:pt x="2750" y="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3" name="Freeform 27"/>
          <p:cNvSpPr>
            <a:spLocks/>
          </p:cNvSpPr>
          <p:nvPr/>
        </p:nvSpPr>
        <p:spPr bwMode="auto">
          <a:xfrm>
            <a:off x="372616" y="2627845"/>
            <a:ext cx="4343400" cy="1511300"/>
          </a:xfrm>
          <a:custGeom>
            <a:avLst/>
            <a:gdLst>
              <a:gd name="T0" fmla="*/ 0 w 2736"/>
              <a:gd name="T1" fmla="*/ 2147483647 h 952"/>
              <a:gd name="T2" fmla="*/ 2147483647 w 2736"/>
              <a:gd name="T3" fmla="*/ 2147483647 h 952"/>
              <a:gd name="T4" fmla="*/ 2147483647 w 2736"/>
              <a:gd name="T5" fmla="*/ 2147483647 h 952"/>
              <a:gd name="T6" fmla="*/ 2147483647 w 2736"/>
              <a:gd name="T7" fmla="*/ 2147483647 h 952"/>
              <a:gd name="T8" fmla="*/ 2147483647 w 2736"/>
              <a:gd name="T9" fmla="*/ 2147483647 h 952"/>
              <a:gd name="T10" fmla="*/ 2147483647 w 2736"/>
              <a:gd name="T11" fmla="*/ 2147483647 h 952"/>
              <a:gd name="T12" fmla="*/ 2147483647 w 2736"/>
              <a:gd name="T13" fmla="*/ 2147483647 h 952"/>
              <a:gd name="T14" fmla="*/ 2147483647 w 2736"/>
              <a:gd name="T15" fmla="*/ 2147483647 h 952"/>
              <a:gd name="T16" fmla="*/ 2147483647 w 2736"/>
              <a:gd name="T17" fmla="*/ 2147483647 h 952"/>
              <a:gd name="T18" fmla="*/ 2147483647 w 2736"/>
              <a:gd name="T19" fmla="*/ 2147483647 h 952"/>
              <a:gd name="T20" fmla="*/ 2147483647 w 2736"/>
              <a:gd name="T21" fmla="*/ 2147483647 h 9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6"/>
              <a:gd name="T34" fmla="*/ 0 h 952"/>
              <a:gd name="T35" fmla="*/ 2736 w 2736"/>
              <a:gd name="T36" fmla="*/ 952 h 9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6" h="952">
                <a:moveTo>
                  <a:pt x="0" y="952"/>
                </a:moveTo>
                <a:cubicBezTo>
                  <a:pt x="64" y="816"/>
                  <a:pt x="128" y="680"/>
                  <a:pt x="192" y="568"/>
                </a:cubicBezTo>
                <a:cubicBezTo>
                  <a:pt x="256" y="456"/>
                  <a:pt x="296" y="368"/>
                  <a:pt x="384" y="280"/>
                </a:cubicBezTo>
                <a:cubicBezTo>
                  <a:pt x="472" y="192"/>
                  <a:pt x="600" y="80"/>
                  <a:pt x="720" y="40"/>
                </a:cubicBezTo>
                <a:cubicBezTo>
                  <a:pt x="840" y="0"/>
                  <a:pt x="984" y="16"/>
                  <a:pt x="1104" y="40"/>
                </a:cubicBezTo>
                <a:cubicBezTo>
                  <a:pt x="1224" y="64"/>
                  <a:pt x="1344" y="128"/>
                  <a:pt x="1440" y="184"/>
                </a:cubicBezTo>
                <a:cubicBezTo>
                  <a:pt x="1536" y="240"/>
                  <a:pt x="1592" y="312"/>
                  <a:pt x="1680" y="376"/>
                </a:cubicBezTo>
                <a:cubicBezTo>
                  <a:pt x="1768" y="440"/>
                  <a:pt x="1872" y="504"/>
                  <a:pt x="1968" y="568"/>
                </a:cubicBezTo>
                <a:cubicBezTo>
                  <a:pt x="2064" y="632"/>
                  <a:pt x="2168" y="704"/>
                  <a:pt x="2256" y="760"/>
                </a:cubicBezTo>
                <a:cubicBezTo>
                  <a:pt x="2344" y="816"/>
                  <a:pt x="2416" y="872"/>
                  <a:pt x="2496" y="904"/>
                </a:cubicBezTo>
                <a:cubicBezTo>
                  <a:pt x="2576" y="936"/>
                  <a:pt x="2656" y="944"/>
                  <a:pt x="2736" y="952"/>
                </a:cubicBezTo>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4" name="Freeform 28"/>
          <p:cNvSpPr>
            <a:spLocks/>
          </p:cNvSpPr>
          <p:nvPr/>
        </p:nvSpPr>
        <p:spPr bwMode="auto">
          <a:xfrm>
            <a:off x="372616" y="2640545"/>
            <a:ext cx="4379913" cy="1498600"/>
          </a:xfrm>
          <a:custGeom>
            <a:avLst/>
            <a:gdLst>
              <a:gd name="T0" fmla="*/ 0 w 2759"/>
              <a:gd name="T1" fmla="*/ 2147483647 h 944"/>
              <a:gd name="T2" fmla="*/ 2147483647 w 2759"/>
              <a:gd name="T3" fmla="*/ 2147483647 h 944"/>
              <a:gd name="T4" fmla="*/ 2147483647 w 2759"/>
              <a:gd name="T5" fmla="*/ 2147483647 h 944"/>
              <a:gd name="T6" fmla="*/ 2147483647 w 2759"/>
              <a:gd name="T7" fmla="*/ 2147483647 h 944"/>
              <a:gd name="T8" fmla="*/ 2147483647 w 2759"/>
              <a:gd name="T9" fmla="*/ 2147483647 h 944"/>
              <a:gd name="T10" fmla="*/ 2147483647 w 2759"/>
              <a:gd name="T11" fmla="*/ 2147483647 h 944"/>
              <a:gd name="T12" fmla="*/ 2147483647 w 2759"/>
              <a:gd name="T13" fmla="*/ 2147483647 h 944"/>
              <a:gd name="T14" fmla="*/ 2147483647 w 2759"/>
              <a:gd name="T15" fmla="*/ 2147483647 h 944"/>
              <a:gd name="T16" fmla="*/ 2147483647 w 2759"/>
              <a:gd name="T17" fmla="*/ 2147483647 h 944"/>
              <a:gd name="T18" fmla="*/ 2147483647 w 2759"/>
              <a:gd name="T19" fmla="*/ 2147483647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9"/>
              <a:gd name="T31" fmla="*/ 0 h 944"/>
              <a:gd name="T32" fmla="*/ 2759 w 2759"/>
              <a:gd name="T33" fmla="*/ 944 h 9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9" h="944">
                <a:moveTo>
                  <a:pt x="0" y="944"/>
                </a:moveTo>
                <a:cubicBezTo>
                  <a:pt x="148" y="904"/>
                  <a:pt x="296" y="864"/>
                  <a:pt x="432" y="800"/>
                </a:cubicBezTo>
                <a:cubicBezTo>
                  <a:pt x="568" y="736"/>
                  <a:pt x="688" y="648"/>
                  <a:pt x="816" y="560"/>
                </a:cubicBezTo>
                <a:cubicBezTo>
                  <a:pt x="944" y="472"/>
                  <a:pt x="1064" y="360"/>
                  <a:pt x="1200" y="272"/>
                </a:cubicBezTo>
                <a:cubicBezTo>
                  <a:pt x="1336" y="184"/>
                  <a:pt x="1480" y="64"/>
                  <a:pt x="1632" y="32"/>
                </a:cubicBezTo>
                <a:cubicBezTo>
                  <a:pt x="1784" y="0"/>
                  <a:pt x="1984" y="32"/>
                  <a:pt x="2112" y="80"/>
                </a:cubicBezTo>
                <a:cubicBezTo>
                  <a:pt x="2240" y="128"/>
                  <a:pt x="2328" y="248"/>
                  <a:pt x="2400" y="320"/>
                </a:cubicBezTo>
                <a:cubicBezTo>
                  <a:pt x="2472" y="392"/>
                  <a:pt x="2496" y="440"/>
                  <a:pt x="2544" y="512"/>
                </a:cubicBezTo>
                <a:cubicBezTo>
                  <a:pt x="2592" y="584"/>
                  <a:pt x="2652" y="681"/>
                  <a:pt x="2688" y="752"/>
                </a:cubicBezTo>
                <a:cubicBezTo>
                  <a:pt x="2724" y="823"/>
                  <a:pt x="2744" y="901"/>
                  <a:pt x="2759" y="940"/>
                </a:cubicBezTo>
              </a:path>
            </a:pathLst>
          </a:custGeom>
          <a:noFill/>
          <a:ln w="28575">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5" name="Line 30"/>
          <p:cNvSpPr>
            <a:spLocks noChangeShapeType="1"/>
          </p:cNvSpPr>
          <p:nvPr/>
        </p:nvSpPr>
        <p:spPr bwMode="auto">
          <a:xfrm flipV="1">
            <a:off x="4752529" y="1045108"/>
            <a:ext cx="0" cy="309850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46" name="Text Box 31"/>
              <p:cNvSpPr txBox="1">
                <a:spLocks noChangeArrowheads="1"/>
              </p:cNvSpPr>
              <p:nvPr/>
            </p:nvSpPr>
            <p:spPr bwMode="auto">
              <a:xfrm>
                <a:off x="909454" y="1395945"/>
                <a:ext cx="12916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pt-BR" sz="3200" i="1" smtClean="0">
                          <a:latin typeface="Cambria Math"/>
                        </a:rPr>
                        <m:t>𝑛</m:t>
                      </m:r>
                      <m:r>
                        <a:rPr lang="en-US" sz="3200" b="0" i="1" smtClean="0">
                          <a:latin typeface="Cambria Math"/>
                        </a:rPr>
                        <m:t>=3</m:t>
                      </m:r>
                    </m:oMath>
                  </m:oMathPara>
                </a14:m>
                <a:endParaRPr lang="hu-HU" altLang="hu-HU" sz="3200" dirty="0"/>
              </a:p>
            </p:txBody>
          </p:sp>
        </mc:Choice>
        <mc:Fallback xmlns="">
          <p:sp>
            <p:nvSpPr>
              <p:cNvPr id="46" name="Text Box 31"/>
              <p:cNvSpPr txBox="1">
                <a:spLocks noRot="1" noChangeAspect="1" noMove="1" noResize="1" noEditPoints="1" noAdjustHandles="1" noChangeArrowheads="1" noChangeShapeType="1" noTextEdit="1"/>
              </p:cNvSpPr>
              <p:nvPr/>
            </p:nvSpPr>
            <p:spPr bwMode="auto">
              <a:xfrm>
                <a:off x="909454" y="1395945"/>
                <a:ext cx="1291699" cy="584775"/>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églalap 46"/>
              <p:cNvSpPr/>
              <p:nvPr/>
            </p:nvSpPr>
            <p:spPr>
              <a:xfrm>
                <a:off x="5722987" y="3075806"/>
                <a:ext cx="3008324" cy="126893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nary>
                        <m:naryPr>
                          <m:chr m:val="∑"/>
                          <m:ctrlPr>
                            <a:rPr lang="pt-BR" sz="2800" i="1">
                              <a:latin typeface="Cambria Math"/>
                            </a:rPr>
                          </m:ctrlPr>
                        </m:naryPr>
                        <m:sub>
                          <m:r>
                            <m:rPr>
                              <m:brk m:alnAt="23"/>
                            </m:rPr>
                            <a:rPr lang="hu-HU" sz="2800" i="1">
                              <a:latin typeface="Cambria Math"/>
                            </a:rPr>
                            <m:t>𝑖</m:t>
                          </m:r>
                          <m:r>
                            <a:rPr lang="pt-BR" sz="2800" i="1">
                              <a:latin typeface="Cambria Math"/>
                            </a:rPr>
                            <m:t>=0</m:t>
                          </m:r>
                        </m:sub>
                        <m:sup>
                          <m:r>
                            <a:rPr lang="pt-BR" sz="2800" i="1">
                              <a:latin typeface="Cambria Math"/>
                            </a:rPr>
                            <m:t>𝑛</m:t>
                          </m:r>
                        </m:sup>
                        <m:e>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𝐵</m:t>
                              </m:r>
                            </m:e>
                            <m:sub>
                              <m:r>
                                <a:rPr lang="en-US" altLang="hu-HU" sz="2800" i="1">
                                  <a:latin typeface="Cambria Math"/>
                                  <a:cs typeface="Times New Roman" panose="02020603050405020304" pitchFamily="18" charset="0"/>
                                  <a:sym typeface="Symbol" pitchFamily="18" charset="2"/>
                                </a:rPr>
                                <m:t>𝑖</m:t>
                              </m:r>
                            </m:sub>
                          </m:sSub>
                          <m:r>
                            <a:rPr lang="en-US" altLang="hu-HU" sz="2800" i="1">
                              <a:latin typeface="Cambria Math"/>
                              <a:cs typeface="Times New Roman" panose="02020603050405020304" pitchFamily="18" charset="0"/>
                              <a:sym typeface="Symbol" pitchFamily="18" charset="2"/>
                            </a:rPr>
                            <m:t>(</m:t>
                          </m:r>
                          <m:r>
                            <a:rPr lang="en-US" altLang="hu-HU" sz="2800" i="1">
                              <a:latin typeface="Cambria Math"/>
                              <a:cs typeface="Times New Roman" panose="02020603050405020304" pitchFamily="18" charset="0"/>
                              <a:sym typeface="Symbol" pitchFamily="18" charset="2"/>
                            </a:rPr>
                            <m:t>𝑡</m:t>
                          </m:r>
                          <m:r>
                            <a:rPr lang="en-US" altLang="hu-HU" sz="2800" i="1">
                              <a:latin typeface="Cambria Math"/>
                              <a:cs typeface="Times New Roman" panose="02020603050405020304" pitchFamily="18" charset="0"/>
                              <a:sym typeface="Symbol" pitchFamily="18" charset="2"/>
                            </a:rPr>
                            <m:t>)</m:t>
                          </m:r>
                          <m:sSub>
                            <m:sSubPr>
                              <m:ctrlPr>
                                <a:rPr lang="en-US" altLang="hu-HU" sz="2800" b="1" i="1">
                                  <a:latin typeface="Cambria Math"/>
                                </a:rPr>
                              </m:ctrlPr>
                            </m:sSubPr>
                            <m:e>
                              <m:r>
                                <a:rPr lang="en-US" altLang="hu-HU" sz="2800" b="1" i="1">
                                  <a:latin typeface="Cambria Math"/>
                                </a:rPr>
                                <m:t>𝒓</m:t>
                              </m:r>
                            </m:e>
                            <m:sub>
                              <m:r>
                                <a:rPr lang="en-US" altLang="hu-HU" sz="2800" i="1">
                                  <a:latin typeface="Cambria Math"/>
                                </a:rPr>
                                <m:t>𝑖</m:t>
                              </m:r>
                            </m:sub>
                          </m:sSub>
                        </m:e>
                      </m:nary>
                    </m:oMath>
                  </m:oMathPara>
                </a14:m>
                <a:endParaRPr lang="en-US" sz="2800" dirty="0"/>
              </a:p>
            </p:txBody>
          </p:sp>
        </mc:Choice>
        <mc:Fallback xmlns="">
          <p:sp>
            <p:nvSpPr>
              <p:cNvPr id="47" name="Téglalap 46"/>
              <p:cNvSpPr>
                <a:spLocks noRot="1" noChangeAspect="1" noMove="1" noResize="1" noEditPoints="1" noAdjustHandles="1" noChangeArrowheads="1" noChangeShapeType="1" noTextEdit="1"/>
              </p:cNvSpPr>
              <p:nvPr/>
            </p:nvSpPr>
            <p:spPr>
              <a:xfrm>
                <a:off x="5722987" y="3075806"/>
                <a:ext cx="3008324" cy="1268937"/>
              </a:xfrm>
              <a:prstGeom prst="rect">
                <a:avLst/>
              </a:prstGeom>
              <a:blipFill rotWithShape="1">
                <a:blip r:embed="rId8"/>
                <a:stretch>
                  <a:fillRect/>
                </a:stretch>
              </a:blipFill>
              <a:ln>
                <a:noFill/>
              </a:ln>
            </p:spPr>
            <p:txBody>
              <a:bodyPr/>
              <a:lstStyle/>
              <a:p>
                <a:r>
                  <a:rPr lang="en-US">
                    <a:noFill/>
                  </a:rPr>
                  <a:t> </a:t>
                </a:r>
              </a:p>
            </p:txBody>
          </p:sp>
        </mc:Fallback>
      </mc:AlternateContent>
      <p:sp>
        <p:nvSpPr>
          <p:cNvPr id="22" name="Akciógomb: Tovább vagy Következő 21">
            <a:hlinkClick r:id="rId9" action="ppaction://hlinkfile" highlightClick="1"/>
          </p:cNvPr>
          <p:cNvSpPr/>
          <p:nvPr/>
        </p:nvSpPr>
        <p:spPr>
          <a:xfrm>
            <a:off x="8469138" y="4515966"/>
            <a:ext cx="597347" cy="53798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Picture 2" descr="Képtalálat a következőre: „edwin catm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347" y="1"/>
            <a:ext cx="1111045" cy="134761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ee.technion.ac.il/people/rom/raphi.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1977" y="1"/>
            <a:ext cx="1012022" cy="1347614"/>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5"/>
          <p:cNvSpPr>
            <a:spLocks/>
          </p:cNvSpPr>
          <p:nvPr/>
        </p:nvSpPr>
        <p:spPr bwMode="auto">
          <a:xfrm>
            <a:off x="583363" y="2724541"/>
            <a:ext cx="3810000" cy="1371600"/>
          </a:xfrm>
          <a:custGeom>
            <a:avLst/>
            <a:gdLst>
              <a:gd name="T0" fmla="*/ 0 w 2400"/>
              <a:gd name="T1" fmla="*/ 2147483647 h 864"/>
              <a:gd name="T2" fmla="*/ 2147483647 w 2400"/>
              <a:gd name="T3" fmla="*/ 2147483647 h 864"/>
              <a:gd name="T4" fmla="*/ 2147483647 w 2400"/>
              <a:gd name="T5" fmla="*/ 2147483647 h 864"/>
              <a:gd name="T6" fmla="*/ 2147483647 w 2400"/>
              <a:gd name="T7" fmla="*/ 2147483647 h 864"/>
              <a:gd name="T8" fmla="*/ 2147483647 w 2400"/>
              <a:gd name="T9" fmla="*/ 2147483647 h 864"/>
              <a:gd name="T10" fmla="*/ 0 60000 65536"/>
              <a:gd name="T11" fmla="*/ 0 60000 65536"/>
              <a:gd name="T12" fmla="*/ 0 60000 65536"/>
              <a:gd name="T13" fmla="*/ 0 60000 65536"/>
              <a:gd name="T14" fmla="*/ 0 60000 65536"/>
              <a:gd name="T15" fmla="*/ 0 w 2400"/>
              <a:gd name="T16" fmla="*/ 0 h 864"/>
              <a:gd name="T17" fmla="*/ 2400 w 2400"/>
              <a:gd name="T18" fmla="*/ 864 h 864"/>
            </a:gdLst>
            <a:ahLst/>
            <a:cxnLst>
              <a:cxn ang="T10">
                <a:pos x="T0" y="T1"/>
              </a:cxn>
              <a:cxn ang="T11">
                <a:pos x="T2" y="T3"/>
              </a:cxn>
              <a:cxn ang="T12">
                <a:pos x="T4" y="T5"/>
              </a:cxn>
              <a:cxn ang="T13">
                <a:pos x="T6" y="T7"/>
              </a:cxn>
              <a:cxn ang="T14">
                <a:pos x="T8" y="T9"/>
              </a:cxn>
            </a:cxnLst>
            <a:rect l="T15" t="T16" r="T17" b="T18"/>
            <a:pathLst>
              <a:path w="2400" h="864">
                <a:moveTo>
                  <a:pt x="0" y="864"/>
                </a:moveTo>
                <a:cubicBezTo>
                  <a:pt x="80" y="580"/>
                  <a:pt x="160" y="296"/>
                  <a:pt x="336" y="288"/>
                </a:cubicBezTo>
                <a:cubicBezTo>
                  <a:pt x="512" y="280"/>
                  <a:pt x="824" y="856"/>
                  <a:pt x="1056" y="816"/>
                </a:cubicBezTo>
                <a:cubicBezTo>
                  <a:pt x="1288" y="776"/>
                  <a:pt x="1504" y="96"/>
                  <a:pt x="1728" y="48"/>
                </a:cubicBezTo>
                <a:cubicBezTo>
                  <a:pt x="1952" y="0"/>
                  <a:pt x="2176" y="264"/>
                  <a:pt x="2400" y="5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47" name="Text Box 11"/>
              <p:cNvSpPr txBox="1">
                <a:spLocks noChangeArrowheads="1"/>
              </p:cNvSpPr>
              <p:nvPr/>
            </p:nvSpPr>
            <p:spPr bwMode="auto">
              <a:xfrm>
                <a:off x="381295" y="4270325"/>
                <a:ext cx="52155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𝑡</m:t>
                          </m:r>
                        </m:e>
                        <m:sub>
                          <m:r>
                            <a:rPr lang="en-US" b="0" i="1" smtClean="0">
                              <a:latin typeface="Cambria Math"/>
                            </a:rPr>
                            <m:t>0</m:t>
                          </m:r>
                        </m:sub>
                      </m:sSub>
                    </m:oMath>
                  </m:oMathPara>
                </a14:m>
                <a:endParaRPr lang="hu-HU" altLang="hu-HU" dirty="0"/>
              </a:p>
            </p:txBody>
          </p:sp>
        </mc:Choice>
        <mc:Fallback xmlns="">
          <p:sp>
            <p:nvSpPr>
              <p:cNvPr id="47" name="Text Box 11"/>
              <p:cNvSpPr txBox="1">
                <a:spLocks noRot="1" noChangeAspect="1" noMove="1" noResize="1" noEditPoints="1" noAdjustHandles="1" noChangeArrowheads="1" noChangeShapeType="1" noTextEdit="1"/>
              </p:cNvSpPr>
              <p:nvPr/>
            </p:nvSpPr>
            <p:spPr bwMode="auto">
              <a:xfrm>
                <a:off x="381295" y="4270325"/>
                <a:ext cx="521553" cy="461665"/>
              </a:xfrm>
              <a:prstGeom prst="rect">
                <a:avLst/>
              </a:prstGeom>
              <a:blipFill rotWithShape="1">
                <a:blip r:embed="rId6"/>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12"/>
              <p:cNvSpPr>
                <a:spLocks noChangeArrowheads="1"/>
              </p:cNvSpPr>
              <p:nvPr/>
            </p:nvSpPr>
            <p:spPr bwMode="auto">
              <a:xfrm>
                <a:off x="1143295" y="4270325"/>
                <a:ext cx="74565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𝑖</m:t>
                          </m:r>
                          <m:r>
                            <a:rPr lang="en-US" i="1">
                              <a:latin typeface="Cambria Math"/>
                            </a:rPr>
                            <m:t>−1</m:t>
                          </m:r>
                        </m:sub>
                      </m:sSub>
                    </m:oMath>
                  </m:oMathPara>
                </a14:m>
                <a:endParaRPr lang="hu-HU" altLang="hu-HU" baseline="-25000" dirty="0"/>
              </a:p>
            </p:txBody>
          </p:sp>
        </mc:Choice>
        <mc:Fallback xmlns="">
          <p:sp>
            <p:nvSpPr>
              <p:cNvPr id="48" name="Rectangle 12"/>
              <p:cNvSpPr>
                <a:spLocks noRot="1" noChangeAspect="1" noMove="1" noResize="1" noEditPoints="1" noAdjustHandles="1" noChangeArrowheads="1" noChangeShapeType="1" noTextEdit="1"/>
              </p:cNvSpPr>
              <p:nvPr/>
            </p:nvSpPr>
            <p:spPr bwMode="auto">
              <a:xfrm>
                <a:off x="1143295" y="4270325"/>
                <a:ext cx="745652" cy="453137"/>
              </a:xfrm>
              <a:prstGeom prst="rect">
                <a:avLst/>
              </a:prstGeom>
              <a:blipFill rotWithShape="1">
                <a:blip r:embed="rId7"/>
                <a:stretch>
                  <a:fillRect b="-54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13"/>
              <p:cNvSpPr>
                <a:spLocks noChangeArrowheads="1"/>
              </p:cNvSpPr>
              <p:nvPr/>
            </p:nvSpPr>
            <p:spPr bwMode="auto">
              <a:xfrm>
                <a:off x="2057695" y="4270325"/>
                <a:ext cx="452303"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𝑖</m:t>
                          </m:r>
                        </m:sub>
                      </m:sSub>
                    </m:oMath>
                  </m:oMathPara>
                </a14:m>
                <a:endParaRPr lang="hu-HU" altLang="hu-HU" baseline="-25000" dirty="0"/>
              </a:p>
            </p:txBody>
          </p:sp>
        </mc:Choice>
        <mc:Fallback xmlns="">
          <p:sp>
            <p:nvSpPr>
              <p:cNvPr id="49" name="Rectangle 13"/>
              <p:cNvSpPr>
                <a:spLocks noRot="1" noChangeAspect="1" noMove="1" noResize="1" noEditPoints="1" noAdjustHandles="1" noChangeArrowheads="1" noChangeShapeType="1" noTextEdit="1"/>
              </p:cNvSpPr>
              <p:nvPr/>
            </p:nvSpPr>
            <p:spPr bwMode="auto">
              <a:xfrm>
                <a:off x="2057695" y="4270325"/>
                <a:ext cx="452303" cy="453137"/>
              </a:xfrm>
              <a:prstGeom prst="rect">
                <a:avLst/>
              </a:prstGeom>
              <a:blipFill rotWithShape="1">
                <a:blip r:embed="rId8"/>
                <a:stretch>
                  <a:fillRect b="-54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14"/>
              <p:cNvSpPr>
                <a:spLocks noChangeArrowheads="1"/>
              </p:cNvSpPr>
              <p:nvPr/>
            </p:nvSpPr>
            <p:spPr bwMode="auto">
              <a:xfrm>
                <a:off x="3200695" y="4270325"/>
                <a:ext cx="745653"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baseline="-25000" dirty="0"/>
                  <a:t>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𝑖</m:t>
                        </m:r>
                        <m:r>
                          <a:rPr lang="en-US" i="1">
                            <a:latin typeface="Cambria Math"/>
                          </a:rPr>
                          <m:t>+1</m:t>
                        </m:r>
                      </m:sub>
                    </m:sSub>
                  </m:oMath>
                </a14:m>
                <a:endParaRPr lang="hu-HU" altLang="hu-HU" baseline="-25000" dirty="0"/>
              </a:p>
            </p:txBody>
          </p:sp>
        </mc:Choice>
        <mc:Fallback xmlns="">
          <p:sp>
            <p:nvSpPr>
              <p:cNvPr id="50" name="Rectangle 14"/>
              <p:cNvSpPr>
                <a:spLocks noRot="1" noChangeAspect="1" noMove="1" noResize="1" noEditPoints="1" noAdjustHandles="1" noChangeArrowheads="1" noChangeShapeType="1" noTextEdit="1"/>
              </p:cNvSpPr>
              <p:nvPr/>
            </p:nvSpPr>
            <p:spPr bwMode="auto">
              <a:xfrm>
                <a:off x="3200695" y="4270325"/>
                <a:ext cx="745653" cy="453137"/>
              </a:xfrm>
              <a:prstGeom prst="rect">
                <a:avLst/>
              </a:prstGeom>
              <a:blipFill rotWithShape="1">
                <a:blip r:embed="rId9"/>
                <a:stretch>
                  <a:fillRect b="-54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15"/>
              <p:cNvSpPr>
                <a:spLocks noChangeArrowheads="1"/>
              </p:cNvSpPr>
              <p:nvPr/>
            </p:nvSpPr>
            <p:spPr bwMode="auto">
              <a:xfrm>
                <a:off x="4115095" y="4270325"/>
                <a:ext cx="51578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𝑡</m:t>
                          </m:r>
                        </m:e>
                        <m:sub>
                          <m:r>
                            <a:rPr lang="en-US" b="0" i="1" smtClean="0">
                              <a:latin typeface="Cambria Math"/>
                            </a:rPr>
                            <m:t>𝑛</m:t>
                          </m:r>
                        </m:sub>
                      </m:sSub>
                    </m:oMath>
                  </m:oMathPara>
                </a14:m>
                <a:endParaRPr lang="hu-HU" altLang="hu-HU" baseline="-25000" dirty="0"/>
              </a:p>
            </p:txBody>
          </p:sp>
        </mc:Choice>
        <mc:Fallback xmlns="">
          <p:sp>
            <p:nvSpPr>
              <p:cNvPr id="51" name="Rectangle 15"/>
              <p:cNvSpPr>
                <a:spLocks noRot="1" noChangeAspect="1" noMove="1" noResize="1" noEditPoints="1" noAdjustHandles="1" noChangeArrowheads="1" noChangeShapeType="1" noTextEdit="1"/>
              </p:cNvSpPr>
              <p:nvPr/>
            </p:nvSpPr>
            <p:spPr bwMode="auto">
              <a:xfrm>
                <a:off x="4115095" y="4270325"/>
                <a:ext cx="515782" cy="453137"/>
              </a:xfrm>
              <a:prstGeom prst="rect">
                <a:avLst/>
              </a:prstGeom>
              <a:blipFill rotWithShape="1">
                <a:blip r:embed="rId10"/>
                <a:stretch>
                  <a:fillRect b="-13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16"/>
              <p:cNvSpPr>
                <a:spLocks noChangeArrowheads="1"/>
              </p:cNvSpPr>
              <p:nvPr/>
            </p:nvSpPr>
            <p:spPr bwMode="auto">
              <a:xfrm>
                <a:off x="-36512" y="3817188"/>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a:latin typeface="Cambria Math"/>
                            </a:rPr>
                            <m:t>𝒓</m:t>
                          </m:r>
                        </m:e>
                        <m:sub>
                          <m:r>
                            <a:rPr lang="en-US" b="0" i="1" smtClean="0">
                              <a:latin typeface="Cambria Math"/>
                            </a:rPr>
                            <m:t>0</m:t>
                          </m:r>
                        </m:sub>
                      </m:sSub>
                    </m:oMath>
                  </m:oMathPara>
                </a14:m>
                <a:endParaRPr lang="hu-HU" altLang="hu-HU" baseline="-25000" dirty="0"/>
              </a:p>
            </p:txBody>
          </p:sp>
        </mc:Choice>
        <mc:Fallback xmlns="">
          <p:sp>
            <p:nvSpPr>
              <p:cNvPr id="54" name="Rectangle 16"/>
              <p:cNvSpPr>
                <a:spLocks noRot="1" noChangeAspect="1" noMove="1" noResize="1" noEditPoints="1" noAdjustHandles="1" noChangeArrowheads="1" noChangeShapeType="1" noTextEdit="1"/>
              </p:cNvSpPr>
              <p:nvPr/>
            </p:nvSpPr>
            <p:spPr bwMode="auto">
              <a:xfrm>
                <a:off x="-36512" y="3817188"/>
                <a:ext cx="543675" cy="453137"/>
              </a:xfrm>
              <a:prstGeom prst="rect">
                <a:avLst/>
              </a:prstGeom>
              <a:blipFill rotWithShape="1">
                <a:blip r:embed="rId11"/>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19"/>
              <p:cNvSpPr>
                <a:spLocks noChangeArrowheads="1"/>
              </p:cNvSpPr>
              <p:nvPr/>
            </p:nvSpPr>
            <p:spPr bwMode="auto">
              <a:xfrm>
                <a:off x="3252302" y="2870526"/>
                <a:ext cx="79342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b="1" i="1">
                              <a:latin typeface="Cambria Math"/>
                            </a:rPr>
                            <m:t>𝒓</m:t>
                          </m:r>
                        </m:e>
                        <m:sub>
                          <m:r>
                            <a:rPr lang="en-US" i="1">
                              <a:latin typeface="Cambria Math"/>
                            </a:rPr>
                            <m:t>𝑖</m:t>
                          </m:r>
                          <m:r>
                            <a:rPr lang="en-US" i="1">
                              <a:latin typeface="Cambria Math"/>
                            </a:rPr>
                            <m:t>+1</m:t>
                          </m:r>
                        </m:sub>
                      </m:sSub>
                    </m:oMath>
                  </m:oMathPara>
                </a14:m>
                <a:endParaRPr lang="hu-HU" altLang="hu-HU" baseline="-25000" dirty="0"/>
              </a:p>
            </p:txBody>
          </p:sp>
        </mc:Choice>
        <mc:Fallback xmlns="">
          <p:sp>
            <p:nvSpPr>
              <p:cNvPr id="55" name="Rectangle 19"/>
              <p:cNvSpPr>
                <a:spLocks noRot="1" noChangeAspect="1" noMove="1" noResize="1" noEditPoints="1" noAdjustHandles="1" noChangeArrowheads="1" noChangeShapeType="1" noTextEdit="1"/>
              </p:cNvSpPr>
              <p:nvPr/>
            </p:nvSpPr>
            <p:spPr bwMode="auto">
              <a:xfrm>
                <a:off x="3252302" y="2870526"/>
                <a:ext cx="793422" cy="453137"/>
              </a:xfrm>
              <a:prstGeom prst="rect">
                <a:avLst/>
              </a:prstGeom>
              <a:blipFill rotWithShape="1">
                <a:blip r:embed="rId12"/>
                <a:stretch>
                  <a:fillRect b="-54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20"/>
              <p:cNvSpPr>
                <a:spLocks noChangeArrowheads="1"/>
              </p:cNvSpPr>
              <p:nvPr/>
            </p:nvSpPr>
            <p:spPr bwMode="auto">
              <a:xfrm>
                <a:off x="4088563" y="3517546"/>
                <a:ext cx="56355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a:latin typeface="Cambria Math"/>
                            </a:rPr>
                            <m:t>𝒓</m:t>
                          </m:r>
                        </m:e>
                        <m:sub>
                          <m:r>
                            <a:rPr lang="en-US" b="0" i="1" smtClean="0">
                              <a:latin typeface="Cambria Math"/>
                            </a:rPr>
                            <m:t>𝑛</m:t>
                          </m:r>
                        </m:sub>
                      </m:sSub>
                    </m:oMath>
                  </m:oMathPara>
                </a14:m>
                <a:endParaRPr lang="hu-HU" altLang="hu-HU" baseline="-25000" dirty="0"/>
              </a:p>
            </p:txBody>
          </p:sp>
        </mc:Choice>
        <mc:Fallback xmlns="">
          <p:sp>
            <p:nvSpPr>
              <p:cNvPr id="56" name="Rectangle 20"/>
              <p:cNvSpPr>
                <a:spLocks noRot="1" noChangeAspect="1" noMove="1" noResize="1" noEditPoints="1" noAdjustHandles="1" noChangeArrowheads="1" noChangeShapeType="1" noTextEdit="1"/>
              </p:cNvSpPr>
              <p:nvPr/>
            </p:nvSpPr>
            <p:spPr bwMode="auto">
              <a:xfrm>
                <a:off x="4088563" y="3517546"/>
                <a:ext cx="563552" cy="453137"/>
              </a:xfrm>
              <a:prstGeom prst="rect">
                <a:avLst/>
              </a:prstGeom>
              <a:blipFill rotWithShape="1">
                <a:blip r:embed="rId13"/>
                <a:stretch>
                  <a:fillRect b="-13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7" name="Line 21"/>
          <p:cNvSpPr>
            <a:spLocks noChangeShapeType="1"/>
          </p:cNvSpPr>
          <p:nvPr/>
        </p:nvSpPr>
        <p:spPr bwMode="auto">
          <a:xfrm>
            <a:off x="1345363" y="3334141"/>
            <a:ext cx="914400" cy="685800"/>
          </a:xfrm>
          <a:prstGeom prst="line">
            <a:avLst/>
          </a:prstGeom>
          <a:noFill/>
          <a:ln w="28575">
            <a:solidFill>
              <a:srgbClr val="D6009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8" name="Line 22"/>
          <p:cNvSpPr>
            <a:spLocks noChangeShapeType="1"/>
          </p:cNvSpPr>
          <p:nvPr/>
        </p:nvSpPr>
        <p:spPr bwMode="auto">
          <a:xfrm flipV="1">
            <a:off x="2259763" y="2800741"/>
            <a:ext cx="1219200" cy="1219200"/>
          </a:xfrm>
          <a:prstGeom prst="line">
            <a:avLst/>
          </a:prstGeom>
          <a:noFill/>
          <a:ln w="28575">
            <a:solidFill>
              <a:srgbClr val="D6009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hu-HU"/>
          </a:p>
        </p:txBody>
      </p:sp>
      <p:grpSp>
        <p:nvGrpSpPr>
          <p:cNvPr id="59" name="Group 69"/>
          <p:cNvGrpSpPr>
            <a:grpSpLocks/>
          </p:cNvGrpSpPr>
          <p:nvPr/>
        </p:nvGrpSpPr>
        <p:grpSpPr bwMode="auto">
          <a:xfrm>
            <a:off x="2253413" y="3591319"/>
            <a:ext cx="1311275" cy="452438"/>
            <a:chOff x="1292" y="1842"/>
            <a:chExt cx="826" cy="285"/>
          </a:xfrm>
        </p:grpSpPr>
        <p:sp>
          <p:nvSpPr>
            <p:cNvPr id="60" name="Line 70"/>
            <p:cNvSpPr>
              <a:spLocks noChangeShapeType="1"/>
            </p:cNvSpPr>
            <p:nvPr/>
          </p:nvSpPr>
          <p:spPr bwMode="auto">
            <a:xfrm flipV="1">
              <a:off x="1292" y="1888"/>
              <a:ext cx="545" cy="227"/>
            </a:xfrm>
            <a:prstGeom prst="line">
              <a:avLst/>
            </a:prstGeom>
            <a:noFill/>
            <a:ln w="38100">
              <a:solidFill>
                <a:srgbClr val="0070C0"/>
              </a:solidFill>
              <a:round/>
              <a:headEnd/>
              <a:tailEnd type="stealth"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61" name="Rectangle 71"/>
                <p:cNvSpPr>
                  <a:spLocks noChangeArrowheads="1"/>
                </p:cNvSpPr>
                <p:nvPr/>
              </p:nvSpPr>
              <p:spPr bwMode="auto">
                <a:xfrm>
                  <a:off x="1791" y="1842"/>
                  <a:ext cx="327" cy="285"/>
                </a:xfrm>
                <a:prstGeom prst="rect">
                  <a:avLst/>
                </a:prstGeom>
                <a:noFill/>
                <a:ln w="38100">
                  <a:noFill/>
                  <a:miter lim="800000"/>
                  <a:headEnd/>
                  <a:tailEnd type="stealth" w="lg" len="lg"/>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b="1" i="1">
                                <a:latin typeface="Cambria Math"/>
                              </a:rPr>
                              <m:t>𝒗</m:t>
                            </m:r>
                          </m:e>
                          <m:sub>
                            <m:r>
                              <a:rPr lang="en-US" i="1">
                                <a:latin typeface="Cambria Math"/>
                              </a:rPr>
                              <m:t>𝑖</m:t>
                            </m:r>
                          </m:sub>
                        </m:sSub>
                      </m:oMath>
                    </m:oMathPara>
                  </a14:m>
                  <a:endParaRPr lang="hu-HU" altLang="hu-HU" baseline="-25000" dirty="0"/>
                </a:p>
              </p:txBody>
            </p:sp>
          </mc:Choice>
          <mc:Fallback xmlns="">
            <p:sp>
              <p:nvSpPr>
                <p:cNvPr id="16423" name="Rectangle 71"/>
                <p:cNvSpPr>
                  <a:spLocks noRot="1" noChangeAspect="1" noMove="1" noResize="1" noEditPoints="1" noAdjustHandles="1" noChangeArrowheads="1" noChangeShapeType="1" noTextEdit="1"/>
                </p:cNvSpPr>
                <p:nvPr/>
              </p:nvSpPr>
              <p:spPr bwMode="auto">
                <a:xfrm>
                  <a:off x="1791" y="1842"/>
                  <a:ext cx="327" cy="285"/>
                </a:xfrm>
                <a:prstGeom prst="rect">
                  <a:avLst/>
                </a:prstGeom>
                <a:blipFill rotWithShape="1">
                  <a:blip r:embed="rId14"/>
                  <a:stretch>
                    <a:fillRect b="-5405"/>
                  </a:stretch>
                </a:blipFill>
                <a:ln w="38100">
                  <a:noFill/>
                  <a:miter lim="800000"/>
                  <a:headEnd/>
                  <a:tailEnd type="stealth" w="lg" len="lg"/>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62" name="Line 70"/>
          <p:cNvSpPr>
            <a:spLocks noChangeShapeType="1"/>
          </p:cNvSpPr>
          <p:nvPr/>
        </p:nvSpPr>
        <p:spPr bwMode="auto">
          <a:xfrm>
            <a:off x="3505950" y="2800741"/>
            <a:ext cx="1008063" cy="142875"/>
          </a:xfrm>
          <a:prstGeom prst="line">
            <a:avLst/>
          </a:prstGeom>
          <a:noFill/>
          <a:ln w="38100">
            <a:solidFill>
              <a:srgbClr val="0070C0"/>
            </a:solidFill>
            <a:round/>
            <a:headEnd/>
            <a:tailEnd type="stealth" w="lg" len="lg"/>
          </a:ln>
          <a:extLst>
            <a:ext uri="{909E8E84-426E-40DD-AFC4-6F175D3DCCD1}">
              <a14:hiddenFill xmlns:a14="http://schemas.microsoft.com/office/drawing/2010/main">
                <a:noFill/>
              </a14:hiddenFill>
            </a:ext>
          </a:extLst>
        </p:spPr>
        <p:txBody>
          <a:bodyPr/>
          <a:lstStyle/>
          <a:p>
            <a:endParaRPr lang="hu-HU"/>
          </a:p>
        </p:txBody>
      </p:sp>
      <mc:AlternateContent xmlns:mc="http://schemas.openxmlformats.org/markup-compatibility/2006" xmlns:a14="http://schemas.microsoft.com/office/drawing/2010/main">
        <mc:Choice Requires="a14">
          <p:sp>
            <p:nvSpPr>
              <p:cNvPr id="63" name="Rectangle 71"/>
              <p:cNvSpPr>
                <a:spLocks noChangeArrowheads="1"/>
              </p:cNvSpPr>
              <p:nvPr/>
            </p:nvSpPr>
            <p:spPr bwMode="auto">
              <a:xfrm>
                <a:off x="3750327" y="2361732"/>
                <a:ext cx="812658" cy="453137"/>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a:latin typeface="Cambria Math"/>
                            </a:rPr>
                            <m:t>𝒗</m:t>
                          </m:r>
                        </m:e>
                        <m:sub>
                          <m:r>
                            <a:rPr lang="en-US" i="1">
                              <a:latin typeface="Cambria Math"/>
                            </a:rPr>
                            <m:t>𝑖</m:t>
                          </m:r>
                          <m:r>
                            <a:rPr lang="en-US" b="0" i="1" smtClean="0">
                              <a:latin typeface="Cambria Math"/>
                            </a:rPr>
                            <m:t>+1</m:t>
                          </m:r>
                        </m:sub>
                      </m:sSub>
                    </m:oMath>
                  </m:oMathPara>
                </a14:m>
                <a:endParaRPr lang="hu-HU" altLang="hu-HU" baseline="-25000" dirty="0"/>
              </a:p>
            </p:txBody>
          </p:sp>
        </mc:Choice>
        <mc:Fallback xmlns="">
          <p:sp>
            <p:nvSpPr>
              <p:cNvPr id="63" name="Rectangle 71"/>
              <p:cNvSpPr>
                <a:spLocks noRot="1" noChangeAspect="1" noMove="1" noResize="1" noEditPoints="1" noAdjustHandles="1" noChangeArrowheads="1" noChangeShapeType="1" noTextEdit="1"/>
              </p:cNvSpPr>
              <p:nvPr/>
            </p:nvSpPr>
            <p:spPr bwMode="auto">
              <a:xfrm>
                <a:off x="3750327" y="2361732"/>
                <a:ext cx="812658" cy="453137"/>
              </a:xfrm>
              <a:prstGeom prst="rect">
                <a:avLst/>
              </a:prstGeom>
              <a:blipFill rotWithShape="1">
                <a:blip r:embed="rId15"/>
                <a:stretch>
                  <a:fillRect b="-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Szövegdoboz 34"/>
              <p:cNvSpPr txBox="1">
                <a:spLocks noChangeArrowheads="1"/>
              </p:cNvSpPr>
              <p:nvPr/>
            </p:nvSpPr>
            <p:spPr bwMode="auto">
              <a:xfrm>
                <a:off x="107504" y="942308"/>
                <a:ext cx="8014652"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buFont typeface="Arial" panose="020B0604020202020204" pitchFamily="34" charset="0"/>
                  <a:buChar char="•"/>
                </a:pPr>
                <a:r>
                  <a:rPr lang="en-US" altLang="hu-HU" dirty="0" smtClean="0">
                    <a:latin typeface="+mn-lt"/>
                  </a:rPr>
                  <a:t>A </a:t>
                </a:r>
                <a:r>
                  <a:rPr lang="hu-HU" altLang="hu-HU" dirty="0" err="1" smtClean="0">
                    <a:latin typeface="+mn-lt"/>
                  </a:rPr>
                  <a:t>Hermite</a:t>
                </a:r>
                <a:r>
                  <a:rPr lang="en-US" altLang="hu-HU" dirty="0" smtClean="0">
                    <a:latin typeface="+mn-lt"/>
                  </a:rPr>
                  <a:t> between every two consecutive points</a:t>
                </a:r>
                <a:r>
                  <a:rPr lang="hu-HU" altLang="hu-HU" dirty="0" smtClean="0">
                    <a:latin typeface="+mn-lt"/>
                  </a:rPr>
                  <a:t> </a:t>
                </a:r>
              </a:p>
              <a:p>
                <a:pPr marL="342900" indent="-342900" algn="l">
                  <a:buFont typeface="Arial" panose="020B0604020202020204" pitchFamily="34" charset="0"/>
                  <a:buChar char="•"/>
                </a:pPr>
                <a14:m>
                  <m:oMath xmlns:m="http://schemas.openxmlformats.org/officeDocument/2006/math">
                    <m:sSup>
                      <m:sSupPr>
                        <m:ctrlPr>
                          <a:rPr lang="en-US" altLang="hu-HU" i="1" smtClean="0">
                            <a:latin typeface="Cambria Math"/>
                          </a:rPr>
                        </m:ctrlPr>
                      </m:sSupPr>
                      <m:e>
                        <m:r>
                          <a:rPr lang="hu-HU" altLang="hu-HU" b="0" i="1" smtClean="0">
                            <a:latin typeface="Cambria Math"/>
                          </a:rPr>
                          <m:t>𝐶</m:t>
                        </m:r>
                      </m:e>
                      <m:sup>
                        <m:r>
                          <a:rPr lang="hu-HU" altLang="hu-HU" b="0" i="1" smtClean="0">
                            <a:latin typeface="Cambria Math"/>
                          </a:rPr>
                          <m:t>1</m:t>
                        </m:r>
                      </m:sup>
                    </m:sSup>
                  </m:oMath>
                </a14:m>
                <a:r>
                  <a:rPr lang="hu-HU" altLang="hu-HU" dirty="0" smtClean="0">
                    <a:latin typeface="+mn-lt"/>
                  </a:rPr>
                  <a:t>: </a:t>
                </a:r>
                <a:r>
                  <a:rPr lang="en-US" altLang="hu-HU" dirty="0" smtClean="0">
                    <a:latin typeface="+mn-lt"/>
                  </a:rPr>
                  <a:t>velocity must be shared</a:t>
                </a:r>
              </a:p>
              <a:p>
                <a:pPr marL="342900" indent="-342900" algn="l">
                  <a:buFont typeface="Arial" panose="020B0604020202020204" pitchFamily="34" charset="0"/>
                  <a:buChar char="•"/>
                </a:pPr>
                <a:r>
                  <a:rPr lang="en-US" altLang="hu-HU" dirty="0" smtClean="0">
                    <a:solidFill>
                      <a:prstClr val="black"/>
                    </a:solidFill>
                    <a:latin typeface="Calibri" panose="020F0502020204030204" pitchFamily="34" charset="0"/>
                    <a:cs typeface="Calibri" panose="020F0502020204030204" pitchFamily="34" charset="0"/>
                  </a:rPr>
                  <a:t>Approximate</a:t>
                </a:r>
                <a:r>
                  <a:rPr lang="hu-HU" altLang="hu-HU" dirty="0" smtClean="0">
                    <a:solidFill>
                      <a:prstClr val="black"/>
                    </a:solidFill>
                  </a:rPr>
                  <a:t> </a:t>
                </a:r>
                <a14:m>
                  <m:oMath xmlns:m="http://schemas.openxmlformats.org/officeDocument/2006/math">
                    <m:sSup>
                      <m:sSupPr>
                        <m:ctrlPr>
                          <a:rPr lang="en-US" altLang="hu-HU" i="1">
                            <a:solidFill>
                              <a:prstClr val="black"/>
                            </a:solidFill>
                            <a:latin typeface="Cambria Math"/>
                          </a:rPr>
                        </m:ctrlPr>
                      </m:sSupPr>
                      <m:e>
                        <m:r>
                          <a:rPr lang="hu-HU" altLang="hu-HU" i="1">
                            <a:solidFill>
                              <a:prstClr val="black"/>
                            </a:solidFill>
                            <a:latin typeface="Cambria Math"/>
                          </a:rPr>
                          <m:t>𝐶</m:t>
                        </m:r>
                      </m:e>
                      <m:sup>
                        <m:r>
                          <a:rPr lang="hu-HU" altLang="hu-HU" b="0" i="1" smtClean="0">
                            <a:solidFill>
                              <a:prstClr val="black"/>
                            </a:solidFill>
                            <a:latin typeface="Cambria Math"/>
                          </a:rPr>
                          <m:t>2</m:t>
                        </m:r>
                      </m:sup>
                    </m:sSup>
                  </m:oMath>
                </a14:m>
                <a:r>
                  <a:rPr lang="hu-HU" altLang="hu-HU" dirty="0">
                    <a:solidFill>
                      <a:prstClr val="black"/>
                    </a:solidFill>
                    <a:latin typeface="Calibri"/>
                  </a:rPr>
                  <a:t>: </a:t>
                </a:r>
                <a:r>
                  <a:rPr lang="en-US" altLang="hu-HU" dirty="0" smtClean="0">
                    <a:solidFill>
                      <a:prstClr val="black"/>
                    </a:solidFill>
                    <a:latin typeface="Calibri"/>
                  </a:rPr>
                  <a:t>The shared velocity is selected to make the acceleration approximately continuous</a:t>
                </a:r>
                <a:endParaRPr lang="hu-HU" altLang="hu-HU" dirty="0" smtClean="0">
                  <a:latin typeface="+mn-lt"/>
                </a:endParaRPr>
              </a:p>
            </p:txBody>
          </p:sp>
        </mc:Choice>
        <mc:Fallback xmlns="">
          <p:sp>
            <p:nvSpPr>
              <p:cNvPr id="64" name="Szövegdoboz 34"/>
              <p:cNvSpPr txBox="1">
                <a:spLocks noRot="1" noChangeAspect="1" noMove="1" noResize="1" noEditPoints="1" noAdjustHandles="1" noChangeArrowheads="1" noChangeShapeType="1" noTextEdit="1"/>
              </p:cNvSpPr>
              <p:nvPr/>
            </p:nvSpPr>
            <p:spPr bwMode="auto">
              <a:xfrm>
                <a:off x="107504" y="942308"/>
                <a:ext cx="8014652" cy="1569660"/>
              </a:xfrm>
              <a:prstGeom prst="rect">
                <a:avLst/>
              </a:prstGeom>
              <a:blipFill rotWithShape="1">
                <a:blip r:embed="rId16"/>
                <a:stretch>
                  <a:fillRect l="-1065" t="-3113" r="-1674" b="-81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5" name="Szabadkézi sokszög 64"/>
          <p:cNvSpPr>
            <a:spLocks/>
          </p:cNvSpPr>
          <p:nvPr/>
        </p:nvSpPr>
        <p:spPr bwMode="auto">
          <a:xfrm>
            <a:off x="2261350" y="2746766"/>
            <a:ext cx="1252538" cy="1277937"/>
          </a:xfrm>
          <a:custGeom>
            <a:avLst/>
            <a:gdLst>
              <a:gd name="T0" fmla="*/ 0 w 1252331"/>
              <a:gd name="T1" fmla="*/ 1280764 h 1277584"/>
              <a:gd name="T2" fmla="*/ 236659 w 1252331"/>
              <a:gd name="T3" fmla="*/ 1064001 h 1277584"/>
              <a:gd name="T4" fmla="*/ 885897 w 1252331"/>
              <a:gd name="T5" fmla="*/ 164808 h 1277584"/>
              <a:gd name="T6" fmla="*/ 1254194 w 1252331"/>
              <a:gd name="T7" fmla="*/ 75138 h 1277584"/>
              <a:gd name="T8" fmla="*/ 0 60000 65536"/>
              <a:gd name="T9" fmla="*/ 0 60000 65536"/>
              <a:gd name="T10" fmla="*/ 0 60000 65536"/>
              <a:gd name="T11" fmla="*/ 0 60000 65536"/>
              <a:gd name="T12" fmla="*/ 0 w 1252331"/>
              <a:gd name="T13" fmla="*/ 0 h 1277584"/>
              <a:gd name="T14" fmla="*/ 1252331 w 1252331"/>
              <a:gd name="T15" fmla="*/ 1277584 h 1277584"/>
            </a:gdLst>
            <a:ahLst/>
            <a:cxnLst>
              <a:cxn ang="T8">
                <a:pos x="T0" y="T1"/>
              </a:cxn>
              <a:cxn ang="T9">
                <a:pos x="T2" y="T3"/>
              </a:cxn>
              <a:cxn ang="T10">
                <a:pos x="T4" y="T5"/>
              </a:cxn>
              <a:cxn ang="T11">
                <a:pos x="T6" y="T7"/>
              </a:cxn>
            </a:cxnLst>
            <a:rect l="T12" t="T13" r="T14" b="T15"/>
            <a:pathLst>
              <a:path w="1252331" h="1277584">
                <a:moveTo>
                  <a:pt x="0" y="1277584"/>
                </a:moveTo>
                <a:cubicBezTo>
                  <a:pt x="90280" y="1256049"/>
                  <a:pt x="88878" y="1246888"/>
                  <a:pt x="236308" y="1061357"/>
                </a:cubicBezTo>
                <a:cubicBezTo>
                  <a:pt x="383739" y="875827"/>
                  <a:pt x="715246" y="328802"/>
                  <a:pt x="884583" y="164401"/>
                </a:cubicBezTo>
                <a:cubicBezTo>
                  <a:pt x="1053920" y="0"/>
                  <a:pt x="1145485" y="38505"/>
                  <a:pt x="1252331" y="74949"/>
                </a:cubicBez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6" name="Cím 3"/>
          <p:cNvSpPr>
            <a:spLocks noGrp="1"/>
          </p:cNvSpPr>
          <p:nvPr>
            <p:ph type="title"/>
          </p:nvPr>
        </p:nvSpPr>
        <p:spPr>
          <a:xfrm>
            <a:off x="0" y="0"/>
            <a:ext cx="7215686" cy="1143000"/>
          </a:xfrm>
        </p:spPr>
        <p:txBody>
          <a:bodyPr>
            <a:normAutofit/>
          </a:bodyPr>
          <a:lstStyle/>
          <a:p>
            <a:r>
              <a:rPr lang="hu-HU" dirty="0" err="1" smtClean="0">
                <a:solidFill>
                  <a:srgbClr val="FF0000"/>
                </a:solidFill>
              </a:rPr>
              <a:t>Catmull-Rom</a:t>
            </a:r>
            <a:r>
              <a:rPr lang="hu-HU" dirty="0" smtClean="0">
                <a:solidFill>
                  <a:srgbClr val="FF0000"/>
                </a:solidFill>
              </a:rPr>
              <a:t> </a:t>
            </a:r>
            <a:r>
              <a:rPr lang="hu-HU" dirty="0" err="1" smtClean="0">
                <a:solidFill>
                  <a:srgbClr val="FF0000"/>
                </a:solidFill>
              </a:rPr>
              <a:t>spline</a:t>
            </a:r>
            <a:endParaRPr lang="hu-HU" dirty="0">
              <a:solidFill>
                <a:srgbClr val="FF0000"/>
              </a:solidFill>
            </a:endParaRPr>
          </a:p>
        </p:txBody>
      </p:sp>
      <p:sp>
        <p:nvSpPr>
          <p:cNvPr id="67" name="Oval 6"/>
          <p:cNvSpPr>
            <a:spLocks noChangeArrowheads="1"/>
          </p:cNvSpPr>
          <p:nvPr/>
        </p:nvSpPr>
        <p:spPr bwMode="auto">
          <a:xfrm>
            <a:off x="507163" y="401994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68" name="Oval 7"/>
          <p:cNvSpPr>
            <a:spLocks noChangeArrowheads="1"/>
          </p:cNvSpPr>
          <p:nvPr/>
        </p:nvSpPr>
        <p:spPr bwMode="auto">
          <a:xfrm>
            <a:off x="1269163" y="325794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71" name="Oval 8"/>
          <p:cNvSpPr>
            <a:spLocks noChangeArrowheads="1"/>
          </p:cNvSpPr>
          <p:nvPr/>
        </p:nvSpPr>
        <p:spPr bwMode="auto">
          <a:xfrm>
            <a:off x="2183563" y="394374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73" name="Oval 9"/>
          <p:cNvSpPr>
            <a:spLocks noChangeArrowheads="1"/>
          </p:cNvSpPr>
          <p:nvPr/>
        </p:nvSpPr>
        <p:spPr bwMode="auto">
          <a:xfrm>
            <a:off x="3402763" y="272454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p:sp>
        <p:nvSpPr>
          <p:cNvPr id="74" name="Oval 10"/>
          <p:cNvSpPr>
            <a:spLocks noChangeArrowheads="1"/>
          </p:cNvSpPr>
          <p:nvPr/>
        </p:nvSpPr>
        <p:spPr bwMode="auto">
          <a:xfrm>
            <a:off x="4317163" y="348654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i="1"/>
          </a:p>
        </p:txBody>
      </p:sp>
      <mc:AlternateContent xmlns:mc="http://schemas.openxmlformats.org/markup-compatibility/2006" xmlns:a14="http://schemas.microsoft.com/office/drawing/2010/main">
        <mc:Choice Requires="a14">
          <p:sp>
            <p:nvSpPr>
              <p:cNvPr id="75" name="Szövegdoboz 74"/>
              <p:cNvSpPr txBox="1"/>
              <p:nvPr/>
            </p:nvSpPr>
            <p:spPr>
              <a:xfrm>
                <a:off x="4788024" y="3383437"/>
                <a:ext cx="4260846" cy="922176"/>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1" i="1" smtClean="0">
                              <a:latin typeface="Cambria Math"/>
                            </a:rPr>
                            <m:t>𝒗</m:t>
                          </m:r>
                        </m:e>
                        <m:sub>
                          <m:r>
                            <a:rPr lang="en-US" b="0" i="1" smtClean="0">
                              <a:latin typeface="Cambria Math"/>
                            </a:rPr>
                            <m:t>𝑖</m:t>
                          </m:r>
                        </m:sub>
                      </m:sSub>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d>
                        <m:dPr>
                          <m:ctrlPr>
                            <a:rPr lang="en-US" b="0" i="1" smtClean="0">
                              <a:latin typeface="Cambria Math"/>
                            </a:rPr>
                          </m:ctrlPr>
                        </m:dPr>
                        <m:e>
                          <m:f>
                            <m:fPr>
                              <m:ctrlPr>
                                <a:rPr lang="en-US" b="0" i="1" smtClean="0">
                                  <a:latin typeface="Cambria Math"/>
                                </a:rPr>
                              </m:ctrlPr>
                            </m:fPr>
                            <m:num>
                              <m:sSub>
                                <m:sSubPr>
                                  <m:ctrlPr>
                                    <a:rPr lang="en-US" b="0" i="1" smtClean="0">
                                      <a:latin typeface="Cambria Math"/>
                                    </a:rPr>
                                  </m:ctrlPr>
                                </m:sSubPr>
                                <m:e>
                                  <m:r>
                                    <a:rPr lang="en-US" b="1" i="1" smtClean="0">
                                      <a:latin typeface="Cambria Math"/>
                                    </a:rPr>
                                    <m:t>𝒓</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i="1">
                                      <a:latin typeface="Cambria Math"/>
                                    </a:rPr>
                                  </m:ctrlPr>
                                </m:sSubPr>
                                <m:e>
                                  <m:r>
                                    <a:rPr lang="en-US" b="1" i="1">
                                      <a:latin typeface="Cambria Math"/>
                                    </a:rPr>
                                    <m:t>𝒓</m:t>
                                  </m:r>
                                </m:e>
                                <m:sub>
                                  <m:r>
                                    <a:rPr lang="en-US" i="1">
                                      <a:latin typeface="Cambria Math"/>
                                    </a:rPr>
                                    <m:t>𝑖</m:t>
                                  </m:r>
                                </m:sub>
                              </m:sSub>
                            </m:num>
                            <m:den>
                              <m:sSub>
                                <m:sSubPr>
                                  <m:ctrlPr>
                                    <a:rPr lang="en-US" i="1">
                                      <a:latin typeface="Cambria Math"/>
                                    </a:rPr>
                                  </m:ctrlPr>
                                </m:sSubPr>
                                <m:e>
                                  <m:r>
                                    <a:rPr lang="en-US" b="0" i="1" smtClean="0">
                                      <a:latin typeface="Cambria Math"/>
                                    </a:rPr>
                                    <m:t>𝑡</m:t>
                                  </m:r>
                                </m:e>
                                <m:sub>
                                  <m:r>
                                    <a:rPr lang="en-US" i="1">
                                      <a:latin typeface="Cambria Math"/>
                                    </a:rPr>
                                    <m:t>𝑖</m:t>
                                  </m:r>
                                  <m:r>
                                    <a:rPr lang="en-US" i="1">
                                      <a:latin typeface="Cambria Math"/>
                                    </a:rPr>
                                    <m:t>+1</m:t>
                                  </m:r>
                                </m:sub>
                              </m:sSub>
                              <m:r>
                                <a:rPr lang="en-US" i="1">
                                  <a:latin typeface="Cambria Math"/>
                                </a:rPr>
                                <m:t>−</m:t>
                              </m:r>
                              <m:sSub>
                                <m:sSubPr>
                                  <m:ctrlPr>
                                    <a:rPr lang="en-US" i="1">
                                      <a:latin typeface="Cambria Math"/>
                                    </a:rPr>
                                  </m:ctrlPr>
                                </m:sSubPr>
                                <m:e>
                                  <m:r>
                                    <a:rPr lang="en-US" b="0" i="1" smtClean="0">
                                      <a:latin typeface="Cambria Math"/>
                                    </a:rPr>
                                    <m:t>𝑡</m:t>
                                  </m:r>
                                </m:e>
                                <m:sub>
                                  <m:r>
                                    <a:rPr lang="en-US" i="1">
                                      <a:latin typeface="Cambria Math"/>
                                    </a:rPr>
                                    <m:t>𝑖</m:t>
                                  </m:r>
                                </m:sub>
                              </m:sSub>
                            </m:den>
                          </m:f>
                          <m:r>
                            <a:rPr lang="en-US" b="0" i="1" smtClean="0">
                              <a:latin typeface="Cambria Math"/>
                            </a:rPr>
                            <m:t>+</m:t>
                          </m:r>
                          <m:f>
                            <m:fPr>
                              <m:ctrlPr>
                                <a:rPr lang="en-US" i="1">
                                  <a:latin typeface="Cambria Math"/>
                                </a:rPr>
                              </m:ctrlPr>
                            </m:fPr>
                            <m:num>
                              <m:sSub>
                                <m:sSubPr>
                                  <m:ctrlPr>
                                    <a:rPr lang="en-US" i="1">
                                      <a:latin typeface="Cambria Math"/>
                                    </a:rPr>
                                  </m:ctrlPr>
                                </m:sSubPr>
                                <m:e>
                                  <m:r>
                                    <a:rPr lang="en-US" b="1" i="1">
                                      <a:latin typeface="Cambria Math"/>
                                    </a:rPr>
                                    <m:t>𝒓</m:t>
                                  </m:r>
                                </m:e>
                                <m:sub>
                                  <m:r>
                                    <a:rPr lang="en-US" i="1">
                                      <a:latin typeface="Cambria Math"/>
                                    </a:rPr>
                                    <m:t>𝑖</m:t>
                                  </m:r>
                                </m:sub>
                              </m:sSub>
                              <m:r>
                                <a:rPr lang="en-US" i="1">
                                  <a:latin typeface="Cambria Math"/>
                                </a:rPr>
                                <m:t>−</m:t>
                              </m:r>
                              <m:sSub>
                                <m:sSubPr>
                                  <m:ctrlPr>
                                    <a:rPr lang="en-US" i="1">
                                      <a:latin typeface="Cambria Math"/>
                                    </a:rPr>
                                  </m:ctrlPr>
                                </m:sSubPr>
                                <m:e>
                                  <m:r>
                                    <a:rPr lang="en-US" b="1" i="1">
                                      <a:latin typeface="Cambria Math"/>
                                    </a:rPr>
                                    <m:t>𝒓</m:t>
                                  </m:r>
                                </m:e>
                                <m:sub>
                                  <m:r>
                                    <a:rPr lang="en-US" i="1">
                                      <a:latin typeface="Cambria Math"/>
                                    </a:rPr>
                                    <m:t>𝑖</m:t>
                                  </m:r>
                                  <m:r>
                                    <a:rPr lang="en-US" b="0" i="1" smtClean="0">
                                      <a:latin typeface="Cambria Math"/>
                                    </a:rPr>
                                    <m:t>−1</m:t>
                                  </m:r>
                                </m:sub>
                              </m:sSub>
                            </m:num>
                            <m:den>
                              <m:sSub>
                                <m:sSubPr>
                                  <m:ctrlPr>
                                    <a:rPr lang="en-US" i="1">
                                      <a:latin typeface="Cambria Math"/>
                                    </a:rPr>
                                  </m:ctrlPr>
                                </m:sSubPr>
                                <m:e>
                                  <m:r>
                                    <a:rPr lang="en-US" i="1">
                                      <a:latin typeface="Cambria Math"/>
                                    </a:rPr>
                                    <m:t>𝑡</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𝑡</m:t>
                                  </m:r>
                                </m:e>
                                <m:sub>
                                  <m:r>
                                    <a:rPr lang="en-US" i="1">
                                      <a:latin typeface="Cambria Math"/>
                                    </a:rPr>
                                    <m:t>𝑖</m:t>
                                  </m:r>
                                  <m:r>
                                    <a:rPr lang="en-US" b="0" i="1" smtClean="0">
                                      <a:latin typeface="Cambria Math"/>
                                    </a:rPr>
                                    <m:t>−1</m:t>
                                  </m:r>
                                </m:sub>
                              </m:sSub>
                            </m:den>
                          </m:f>
                        </m:e>
                      </m:d>
                    </m:oMath>
                  </m:oMathPara>
                </a14:m>
                <a:endParaRPr lang="en-US" sz="2000" dirty="0"/>
              </a:p>
            </p:txBody>
          </p:sp>
        </mc:Choice>
        <mc:Fallback xmlns="">
          <p:sp>
            <p:nvSpPr>
              <p:cNvPr id="75" name="Szövegdoboz 74"/>
              <p:cNvSpPr txBox="1">
                <a:spLocks noRot="1" noChangeAspect="1" noMove="1" noResize="1" noEditPoints="1" noAdjustHandles="1" noChangeArrowheads="1" noChangeShapeType="1" noTextEdit="1"/>
              </p:cNvSpPr>
              <p:nvPr/>
            </p:nvSpPr>
            <p:spPr>
              <a:xfrm>
                <a:off x="4788024" y="3383437"/>
                <a:ext cx="4260846" cy="922176"/>
              </a:xfrm>
              <a:prstGeom prst="rect">
                <a:avLst/>
              </a:prstGeom>
              <a:blipFill rotWithShape="1">
                <a:blip r:embed="rId1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églalap 75"/>
              <p:cNvSpPr/>
              <p:nvPr/>
            </p:nvSpPr>
            <p:spPr>
              <a:xfrm>
                <a:off x="1334207" y="2796276"/>
                <a:ext cx="8190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b="1" i="1">
                              <a:latin typeface="Cambria Math"/>
                            </a:rPr>
                            <m:t>𝒓</m:t>
                          </m:r>
                        </m:e>
                        <m:sub>
                          <m:r>
                            <a:rPr lang="en-US" i="1">
                              <a:latin typeface="Cambria Math"/>
                            </a:rPr>
                            <m:t>𝑖</m:t>
                          </m:r>
                          <m:r>
                            <a:rPr lang="en-US" i="1">
                              <a:latin typeface="Cambria Math"/>
                            </a:rPr>
                            <m:t>−1</m:t>
                          </m:r>
                        </m:sub>
                      </m:sSub>
                    </m:oMath>
                  </m:oMathPara>
                </a14:m>
                <a:endParaRPr lang="en-US" dirty="0"/>
              </a:p>
            </p:txBody>
          </p:sp>
        </mc:Choice>
        <mc:Fallback xmlns="">
          <p:sp>
            <p:nvSpPr>
              <p:cNvPr id="76" name="Téglalap 75"/>
              <p:cNvSpPr>
                <a:spLocks noRot="1" noChangeAspect="1" noMove="1" noResize="1" noEditPoints="1" noAdjustHandles="1" noChangeArrowheads="1" noChangeShapeType="1" noTextEdit="1"/>
              </p:cNvSpPr>
              <p:nvPr/>
            </p:nvSpPr>
            <p:spPr>
              <a:xfrm>
                <a:off x="1334207" y="2796276"/>
                <a:ext cx="819070" cy="461665"/>
              </a:xfrm>
              <a:prstGeom prst="rect">
                <a:avLst/>
              </a:prstGeom>
              <a:blipFill rotWithShape="1">
                <a:blip r:embed="rId1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églalap 76"/>
              <p:cNvSpPr/>
              <p:nvPr/>
            </p:nvSpPr>
            <p:spPr>
              <a:xfrm>
                <a:off x="2247138" y="3957640"/>
                <a:ext cx="52572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b="1" i="1">
                              <a:latin typeface="Cambria Math"/>
                            </a:rPr>
                            <m:t>𝒓</m:t>
                          </m:r>
                        </m:e>
                        <m:sub>
                          <m:r>
                            <a:rPr lang="en-US" i="1">
                              <a:latin typeface="Cambria Math"/>
                            </a:rPr>
                            <m:t>𝑖</m:t>
                          </m:r>
                        </m:sub>
                      </m:sSub>
                    </m:oMath>
                  </m:oMathPara>
                </a14:m>
                <a:endParaRPr lang="en-US" dirty="0"/>
              </a:p>
            </p:txBody>
          </p:sp>
        </mc:Choice>
        <mc:Fallback xmlns="">
          <p:sp>
            <p:nvSpPr>
              <p:cNvPr id="77" name="Téglalap 76"/>
              <p:cNvSpPr>
                <a:spLocks noRot="1" noChangeAspect="1" noMove="1" noResize="1" noEditPoints="1" noAdjustHandles="1" noChangeArrowheads="1" noChangeShapeType="1" noTextEdit="1"/>
              </p:cNvSpPr>
              <p:nvPr/>
            </p:nvSpPr>
            <p:spPr>
              <a:xfrm>
                <a:off x="2247138" y="3957640"/>
                <a:ext cx="525721" cy="461665"/>
              </a:xfrm>
              <a:prstGeom prst="rect">
                <a:avLst/>
              </a:prstGeom>
              <a:blipFill rotWithShape="1">
                <a:blip r:embed="rId19"/>
                <a:stretch>
                  <a:fillRect b="-2632"/>
                </a:stretch>
              </a:blipFill>
            </p:spPr>
            <p:txBody>
              <a:bodyPr/>
              <a:lstStyle/>
              <a:p>
                <a:r>
                  <a:rPr lang="en-US">
                    <a:noFill/>
                  </a:rPr>
                  <a:t> </a:t>
                </a:r>
              </a:p>
            </p:txBody>
          </p:sp>
        </mc:Fallback>
      </mc:AlternateContent>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par>
                                <p:cTn id="11" presetID="29"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1000" fill="hold"/>
                                        <p:tgtEl>
                                          <p:spTgt spid="65"/>
                                        </p:tgtEl>
                                        <p:attrNameLst>
                                          <p:attrName>ppt_x</p:attrName>
                                        </p:attrNameLst>
                                      </p:cBhvr>
                                      <p:tavLst>
                                        <p:tav tm="0">
                                          <p:val>
                                            <p:strVal val="#ppt_x-.2"/>
                                          </p:val>
                                        </p:tav>
                                        <p:tav tm="100000">
                                          <p:val>
                                            <p:strVal val="#ppt_x"/>
                                          </p:val>
                                        </p:tav>
                                      </p:tavLst>
                                    </p:anim>
                                    <p:anim calcmode="lin" valueType="num">
                                      <p:cBhvr>
                                        <p:cTn id="14"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5"/>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7" grpId="0" animBg="1"/>
      <p:bldP spid="58" grpId="0" animBg="1"/>
      <p:bldP spid="62" grpId="0" animBg="1"/>
      <p:bldP spid="63" grpId="0"/>
      <p:bldP spid="64" grpId="0" build="p"/>
      <p:bldP spid="65"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3"/>
          <p:cNvSpPr>
            <a:spLocks noChangeArrowheads="1"/>
          </p:cNvSpPr>
          <p:nvPr/>
        </p:nvSpPr>
        <p:spPr bwMode="auto">
          <a:xfrm>
            <a:off x="0" y="-10964"/>
            <a:ext cx="9144000" cy="5186035"/>
          </a:xfrm>
          <a:prstGeom prst="rect">
            <a:avLst/>
          </a:prstGeom>
          <a:solidFill>
            <a:schemeClr val="accent6">
              <a:lumMod val="20000"/>
              <a:lumOff val="80000"/>
            </a:schemeClr>
          </a:solidFill>
          <a:ln w="12700">
            <a:solidFill>
              <a:srgbClr val="000000"/>
            </a:solidFill>
            <a:miter lim="800000"/>
            <a:headEnd/>
            <a:tailEnd/>
          </a:ln>
          <a:extLst/>
        </p:spPr>
        <p:txBody>
          <a:bodyPr wrap="square">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hu-HU" sz="1800" b="1" u="sng" dirty="0" err="1">
                <a:latin typeface="Courier New" pitchFamily="49" charset="0"/>
              </a:rPr>
              <a:t>class</a:t>
            </a:r>
            <a:r>
              <a:rPr lang="hu-HU" altLang="hu-HU" sz="1800" b="1" u="sng" dirty="0">
                <a:latin typeface="Courier New" pitchFamily="49" charset="0"/>
              </a:rPr>
              <a:t> </a:t>
            </a:r>
            <a:r>
              <a:rPr lang="hu-HU" altLang="hu-HU" sz="1800" b="1" u="sng" dirty="0" err="1">
                <a:latin typeface="Courier New" pitchFamily="49" charset="0"/>
              </a:rPr>
              <a:t>CatmullRom</a:t>
            </a:r>
            <a:r>
              <a:rPr lang="hu-HU" altLang="hu-HU" sz="1800" b="1" u="sng" dirty="0">
                <a:latin typeface="Courier New" pitchFamily="49" charset="0"/>
              </a:rPr>
              <a:t> {</a:t>
            </a:r>
          </a:p>
          <a:p>
            <a:pPr algn="l"/>
            <a:r>
              <a:rPr lang="en-US" altLang="hu-HU" sz="1800" b="1" dirty="0">
                <a:latin typeface="Courier New" pitchFamily="49" charset="0"/>
              </a:rPr>
              <a:t>  </a:t>
            </a:r>
            <a:r>
              <a:rPr lang="hu-HU" altLang="hu-HU" sz="1800" b="1" dirty="0" err="1" smtClean="0">
                <a:latin typeface="Courier New" pitchFamily="49" charset="0"/>
              </a:rPr>
              <a:t>vector</a:t>
            </a:r>
            <a:r>
              <a:rPr lang="en-US" altLang="hu-HU" sz="1800" b="1" dirty="0" smtClean="0">
                <a:latin typeface="Courier New" pitchFamily="49" charset="0"/>
              </a:rPr>
              <a:t>&lt;</a:t>
            </a:r>
            <a:r>
              <a:rPr lang="hu-HU" altLang="hu-HU" sz="1800" b="1" dirty="0" err="1" smtClean="0">
                <a:latin typeface="Courier New" pitchFamily="49" charset="0"/>
              </a:rPr>
              <a:t>vec</a:t>
            </a:r>
            <a:r>
              <a:rPr lang="en-US" altLang="hu-HU" sz="1800" b="1" dirty="0" smtClean="0">
                <a:latin typeface="Courier New" pitchFamily="49" charset="0"/>
              </a:rPr>
              <a:t>3</a:t>
            </a:r>
            <a:r>
              <a:rPr lang="en-US" altLang="hu-HU" sz="1800" b="1" dirty="0">
                <a:latin typeface="Courier New" pitchFamily="49" charset="0"/>
              </a:rPr>
              <a:t>&gt;</a:t>
            </a:r>
            <a:r>
              <a:rPr lang="hu-HU"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c</a:t>
            </a:r>
            <a:r>
              <a:rPr lang="hu-HU" altLang="hu-HU" sz="1800" b="1" dirty="0">
                <a:latin typeface="Courier New" pitchFamily="49" charset="0"/>
              </a:rPr>
              <a:t>p</a:t>
            </a:r>
            <a:r>
              <a:rPr lang="en-US" altLang="hu-HU" sz="1800" b="1" dirty="0" smtClean="0">
                <a:latin typeface="Courier New" pitchFamily="49" charset="0"/>
              </a:rPr>
              <a:t>s; // </a:t>
            </a:r>
            <a:r>
              <a:rPr lang="en-US" altLang="hu-HU" sz="1800" b="1" dirty="0">
                <a:latin typeface="Courier New" pitchFamily="49" charset="0"/>
              </a:rPr>
              <a:t>control points </a:t>
            </a:r>
            <a:endParaRPr lang="hu-HU" altLang="hu-HU" sz="1800" b="1" dirty="0">
              <a:latin typeface="Courier New" pitchFamily="49" charset="0"/>
            </a:endParaRPr>
          </a:p>
          <a:p>
            <a:pPr algn="l"/>
            <a:r>
              <a:rPr lang="en-US" altLang="hu-HU" sz="1800" b="1" dirty="0">
                <a:latin typeface="Courier New" pitchFamily="49" charset="0"/>
              </a:rPr>
              <a:t> </a:t>
            </a:r>
            <a:r>
              <a:rPr lang="hu-HU" altLang="hu-HU" sz="1800" b="1" dirty="0">
                <a:latin typeface="Courier New" pitchFamily="49" charset="0"/>
              </a:rPr>
              <a:t> </a:t>
            </a:r>
            <a:r>
              <a:rPr lang="hu-HU" altLang="hu-HU" sz="1800" b="1" dirty="0" err="1" smtClean="0">
                <a:latin typeface="Courier New" pitchFamily="49" charset="0"/>
              </a:rPr>
              <a:t>vector</a:t>
            </a:r>
            <a:r>
              <a:rPr lang="en-US" altLang="hu-HU" sz="1800" b="1" dirty="0">
                <a:latin typeface="Courier New" pitchFamily="49" charset="0"/>
              </a:rPr>
              <a:t>&lt;float&gt;</a:t>
            </a:r>
            <a:r>
              <a:rPr lang="hu-HU" altLang="hu-HU" sz="1800" b="1" dirty="0">
                <a:latin typeface="Courier New" pitchFamily="49" charset="0"/>
              </a:rPr>
              <a:t> </a:t>
            </a:r>
            <a:r>
              <a:rPr lang="en-US" altLang="hu-HU" sz="1800" b="1" dirty="0" err="1" smtClean="0">
                <a:latin typeface="Courier New" pitchFamily="49" charset="0"/>
              </a:rPr>
              <a:t>ts</a:t>
            </a:r>
            <a:r>
              <a:rPr lang="hu-HU" altLang="hu-HU" sz="1800" b="1" dirty="0">
                <a:latin typeface="Courier New" pitchFamily="49" charset="0"/>
              </a:rPr>
              <a:t>;</a:t>
            </a:r>
            <a:r>
              <a:rPr lang="en-US" altLang="hu-HU" sz="1800" b="1" dirty="0">
                <a:latin typeface="Courier New" pitchFamily="49" charset="0"/>
              </a:rPr>
              <a:t>	</a:t>
            </a:r>
            <a:r>
              <a:rPr lang="hu-HU" altLang="hu-HU" sz="1800" b="1" dirty="0" smtClean="0">
                <a:latin typeface="Courier New" pitchFamily="49" charset="0"/>
              </a:rPr>
              <a:t>  </a:t>
            </a:r>
            <a:r>
              <a:rPr lang="en-US" altLang="hu-HU" sz="1800" b="1" dirty="0" smtClean="0">
                <a:latin typeface="Courier New" pitchFamily="49" charset="0"/>
              </a:rPr>
              <a:t>// </a:t>
            </a:r>
            <a:r>
              <a:rPr lang="en-US" altLang="hu-HU" sz="1800" b="1" dirty="0">
                <a:latin typeface="Courier New" pitchFamily="49" charset="0"/>
              </a:rPr>
              <a:t>parameter (knot) values</a:t>
            </a:r>
            <a:endParaRPr lang="hu-HU" altLang="hu-HU" sz="1800" b="1" dirty="0">
              <a:latin typeface="Courier New" pitchFamily="49" charset="0"/>
            </a:endParaRPr>
          </a:p>
          <a:p>
            <a:pPr algn="l"/>
            <a:endParaRPr lang="hu-HU" altLang="hu-HU" sz="7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vec3 </a:t>
            </a:r>
            <a:r>
              <a:rPr lang="hu-HU" altLang="hu-HU" sz="1800" b="1" dirty="0" err="1" smtClean="0">
                <a:latin typeface="Courier New" pitchFamily="49" charset="0"/>
              </a:rPr>
              <a:t>Hermite</a:t>
            </a:r>
            <a:r>
              <a:rPr lang="hu-HU" altLang="hu-HU" sz="1800" b="1" dirty="0" smtClean="0">
                <a:latin typeface="Courier New" pitchFamily="49" charset="0"/>
              </a:rPr>
              <a:t>(</a:t>
            </a:r>
            <a:r>
              <a:rPr lang="hu-HU" altLang="hu-HU" sz="1800" b="1" dirty="0" err="1" smtClean="0">
                <a:latin typeface="Courier New" pitchFamily="49" charset="0"/>
              </a:rPr>
              <a:t>vec3</a:t>
            </a:r>
            <a:r>
              <a:rPr lang="hu-HU" altLang="hu-HU" sz="1800" b="1" dirty="0" smtClean="0">
                <a:latin typeface="Courier New" pitchFamily="49" charset="0"/>
              </a:rPr>
              <a:t> </a:t>
            </a:r>
            <a:r>
              <a:rPr lang="hu-HU" altLang="hu-HU" sz="1800" b="1" dirty="0">
                <a:latin typeface="Courier New" pitchFamily="49" charset="0"/>
              </a:rPr>
              <a:t>p0, </a:t>
            </a:r>
            <a:r>
              <a:rPr lang="hu-HU" altLang="hu-HU" sz="1800" b="1" dirty="0" smtClean="0">
                <a:latin typeface="Courier New" pitchFamily="49" charset="0"/>
              </a:rPr>
              <a:t>vec3 </a:t>
            </a:r>
            <a:r>
              <a:rPr lang="hu-HU" altLang="hu-HU" sz="1800" b="1" dirty="0">
                <a:latin typeface="Courier New" pitchFamily="49" charset="0"/>
              </a:rPr>
              <a:t>v0, </a:t>
            </a:r>
            <a:r>
              <a:rPr lang="hu-HU" altLang="hu-HU" sz="1800" b="1" dirty="0" err="1">
                <a:latin typeface="Courier New" pitchFamily="49" charset="0"/>
              </a:rPr>
              <a:t>float</a:t>
            </a:r>
            <a:r>
              <a:rPr lang="hu-HU" altLang="hu-HU" sz="1800" b="1" dirty="0">
                <a:latin typeface="Courier New" pitchFamily="49" charset="0"/>
              </a:rPr>
              <a:t> t0,</a:t>
            </a:r>
          </a:p>
          <a:p>
            <a:pPr algn="l"/>
            <a:r>
              <a:rPr lang="hu-HU" altLang="hu-HU" sz="1800" b="1" dirty="0">
                <a:latin typeface="Courier New" pitchFamily="49" charset="0"/>
              </a:rPr>
              <a:t>		 </a:t>
            </a:r>
            <a:r>
              <a:rPr lang="en-US" altLang="hu-HU" sz="1800" b="1" dirty="0" smtClean="0">
                <a:latin typeface="Courier New" pitchFamily="49" charset="0"/>
              </a:rPr>
              <a:t> </a:t>
            </a:r>
            <a:r>
              <a:rPr lang="hu-HU" altLang="hu-HU" sz="1800" b="1" dirty="0" smtClean="0">
                <a:latin typeface="Courier New" pitchFamily="49" charset="0"/>
              </a:rPr>
              <a:t>vec3 </a:t>
            </a:r>
            <a:r>
              <a:rPr lang="hu-HU" altLang="hu-HU" sz="1800" b="1" dirty="0">
                <a:latin typeface="Courier New" pitchFamily="49" charset="0"/>
              </a:rPr>
              <a:t>p1, </a:t>
            </a:r>
            <a:r>
              <a:rPr lang="hu-HU" altLang="hu-HU" sz="1800" b="1" dirty="0" smtClean="0">
                <a:latin typeface="Courier New" pitchFamily="49" charset="0"/>
              </a:rPr>
              <a:t>vec3 </a:t>
            </a:r>
            <a:r>
              <a:rPr lang="hu-HU" altLang="hu-HU" sz="1800" b="1" dirty="0">
                <a:latin typeface="Courier New" pitchFamily="49" charset="0"/>
              </a:rPr>
              <a:t>v1, </a:t>
            </a:r>
            <a:r>
              <a:rPr lang="hu-HU" altLang="hu-HU" sz="1800" b="1" dirty="0" err="1">
                <a:latin typeface="Courier New" pitchFamily="49" charset="0"/>
              </a:rPr>
              <a:t>float</a:t>
            </a:r>
            <a:r>
              <a:rPr lang="hu-HU" altLang="hu-HU" sz="1800" b="1" dirty="0">
                <a:latin typeface="Courier New" pitchFamily="49" charset="0"/>
              </a:rPr>
              <a:t> t1</a:t>
            </a:r>
            <a:r>
              <a:rPr lang="en-US" altLang="hu-HU" sz="1800" b="1" dirty="0" smtClean="0">
                <a:latin typeface="Courier New" pitchFamily="49" charset="0"/>
              </a:rPr>
              <a:t>,</a:t>
            </a:r>
            <a:r>
              <a:rPr lang="hu-HU" altLang="hu-HU" sz="1800" b="1" dirty="0" smtClean="0">
                <a:latin typeface="Courier New" pitchFamily="49" charset="0"/>
              </a:rPr>
              <a:t> </a:t>
            </a:r>
            <a:r>
              <a:rPr lang="en-US" altLang="hu-HU" sz="1800" b="1" dirty="0" smtClean="0">
                <a:latin typeface="Courier New" pitchFamily="49" charset="0"/>
              </a:rPr>
              <a:t>float </a:t>
            </a:r>
            <a:r>
              <a:rPr lang="en-US" altLang="hu-HU" sz="1800" b="1" dirty="0">
                <a:latin typeface="Courier New" pitchFamily="49" charset="0"/>
              </a:rPr>
              <a:t>t</a:t>
            </a:r>
            <a:r>
              <a:rPr lang="hu-HU" altLang="hu-HU" sz="1800" b="1" dirty="0">
                <a:latin typeface="Courier New" pitchFamily="49" charset="0"/>
              </a:rPr>
              <a:t> ) {</a:t>
            </a:r>
          </a:p>
          <a:p>
            <a:pPr algn="l"/>
            <a:r>
              <a:rPr lang="hu-HU" altLang="hu-HU" sz="2000" b="1" dirty="0">
                <a:latin typeface="Courier New" pitchFamily="49" charset="0"/>
              </a:rPr>
              <a:t>	</a:t>
            </a:r>
            <a:endParaRPr lang="hu-HU" altLang="hu-HU" sz="2000" b="1" dirty="0" smtClean="0">
              <a:latin typeface="Courier New" pitchFamily="49" charset="0"/>
            </a:endParaRPr>
          </a:p>
          <a:p>
            <a:pPr algn="l"/>
            <a:endParaRPr lang="hu-HU" altLang="hu-HU" sz="1600" b="1" dirty="0">
              <a:latin typeface="Courier New" pitchFamily="49" charset="0"/>
            </a:endParaRPr>
          </a:p>
          <a:p>
            <a:pPr algn="l"/>
            <a:r>
              <a:rPr lang="hu-HU" altLang="hu-HU" sz="1800" b="1" dirty="0">
                <a:latin typeface="Courier New" pitchFamily="49" charset="0"/>
              </a:rPr>
              <a:t>   </a:t>
            </a:r>
            <a:r>
              <a:rPr lang="hu-HU" altLang="hu-HU" sz="1800" b="1" dirty="0" smtClean="0">
                <a:latin typeface="Courier New" pitchFamily="49" charset="0"/>
              </a:rPr>
              <a:t>}</a:t>
            </a:r>
            <a:endParaRPr lang="hu-HU" altLang="hu-HU" sz="1050" b="1" dirty="0" smtClean="0">
              <a:latin typeface="Courier New" pitchFamily="49" charset="0"/>
            </a:endParaRPr>
          </a:p>
          <a:p>
            <a:pPr algn="l"/>
            <a:r>
              <a:rPr lang="hu-HU" altLang="hu-HU" sz="1800" b="1" dirty="0" err="1" smtClean="0">
                <a:latin typeface="Courier New" pitchFamily="49" charset="0"/>
              </a:rPr>
              <a:t>public</a:t>
            </a:r>
            <a:r>
              <a:rPr lang="hu-HU" altLang="hu-HU" sz="1800" b="1" dirty="0" smtClean="0">
                <a:latin typeface="Courier New" pitchFamily="49" charset="0"/>
              </a:rPr>
              <a:t>:</a:t>
            </a:r>
          </a:p>
          <a:p>
            <a:pPr algn="l"/>
            <a:r>
              <a:rPr lang="en-US" altLang="hu-HU" sz="1800" b="1" dirty="0" smtClean="0">
                <a:latin typeface="Courier New" pitchFamily="49" charset="0"/>
              </a:rPr>
              <a:t>  void </a:t>
            </a:r>
            <a:r>
              <a:rPr lang="en-US" altLang="hu-HU" sz="1800" b="1" dirty="0" err="1" smtClean="0">
                <a:latin typeface="Courier New" pitchFamily="49" charset="0"/>
              </a:rPr>
              <a:t>AddCtrlPoint</a:t>
            </a:r>
            <a:r>
              <a:rPr lang="en-US" altLang="hu-HU" sz="1800" b="1" dirty="0" smtClean="0">
                <a:latin typeface="Courier New" pitchFamily="49" charset="0"/>
              </a:rPr>
              <a:t>(</a:t>
            </a:r>
            <a:r>
              <a:rPr lang="hu-HU" altLang="hu-HU" sz="1800" b="1" dirty="0" smtClean="0">
                <a:latin typeface="Courier New" pitchFamily="49" charset="0"/>
              </a:rPr>
              <a:t>vec3</a:t>
            </a:r>
            <a:r>
              <a:rPr lang="en-US" altLang="hu-HU" sz="1800" b="1" dirty="0" smtClean="0">
                <a:latin typeface="Courier New" pitchFamily="49" charset="0"/>
              </a:rPr>
              <a:t> </a:t>
            </a:r>
            <a:r>
              <a:rPr lang="en-US" altLang="hu-HU" sz="1800" b="1" dirty="0" err="1" smtClean="0">
                <a:latin typeface="Courier New" pitchFamily="49" charset="0"/>
              </a:rPr>
              <a:t>cp</a:t>
            </a:r>
            <a:r>
              <a:rPr lang="hu-HU" altLang="hu-HU" sz="1800" b="1" dirty="0" smtClean="0">
                <a:latin typeface="Courier New" pitchFamily="49" charset="0"/>
              </a:rPr>
              <a:t>, </a:t>
            </a:r>
            <a:r>
              <a:rPr lang="hu-HU" altLang="hu-HU" sz="1800" b="1" dirty="0" err="1" smtClean="0">
                <a:latin typeface="Courier New" pitchFamily="49" charset="0"/>
              </a:rPr>
              <a:t>float</a:t>
            </a:r>
            <a:r>
              <a:rPr lang="hu-HU" altLang="hu-HU" sz="1800" b="1" dirty="0" smtClean="0">
                <a:latin typeface="Courier New" pitchFamily="49" charset="0"/>
              </a:rPr>
              <a:t> t</a:t>
            </a:r>
            <a:r>
              <a:rPr lang="en-US" altLang="hu-HU" sz="1800" b="1" dirty="0" smtClean="0">
                <a:latin typeface="Courier New" pitchFamily="49" charset="0"/>
              </a:rPr>
              <a:t>) {</a:t>
            </a:r>
            <a:r>
              <a:rPr lang="hu-HU" altLang="hu-HU" sz="1800" b="1" dirty="0" smtClean="0">
                <a:latin typeface="Courier New" pitchFamily="49" charset="0"/>
              </a:rPr>
              <a:t>…}</a:t>
            </a:r>
            <a:endParaRPr lang="en-US" altLang="hu-HU" sz="1800" b="1" dirty="0">
              <a:latin typeface="Courier New" pitchFamily="49" charset="0"/>
            </a:endParaRPr>
          </a:p>
          <a:p>
            <a:pPr algn="l"/>
            <a:r>
              <a:rPr lang="en-US" altLang="hu-HU" sz="1800" b="1" dirty="0" smtClean="0">
                <a:latin typeface="Courier New" pitchFamily="49" charset="0"/>
              </a:rPr>
              <a:t>  </a:t>
            </a:r>
            <a:r>
              <a:rPr lang="hu-HU" altLang="hu-HU" sz="1800" b="1" dirty="0" err="1" smtClean="0">
                <a:latin typeface="Courier New" pitchFamily="49" charset="0"/>
              </a:rPr>
              <a:t>vec</a:t>
            </a:r>
            <a:r>
              <a:rPr lang="en-US" altLang="hu-HU" sz="1800" b="1" dirty="0" smtClean="0">
                <a:latin typeface="Courier New" pitchFamily="49" charset="0"/>
              </a:rPr>
              <a:t>3 r(float t) {</a:t>
            </a:r>
            <a:endParaRPr lang="hu-HU" altLang="hu-HU" sz="1800" b="1" dirty="0" smtClean="0">
              <a:latin typeface="Courier New" pitchFamily="49" charset="0"/>
            </a:endParaRPr>
          </a:p>
          <a:p>
            <a:pPr algn="l"/>
            <a:r>
              <a:rPr lang="en-US" altLang="hu-HU" sz="1800" b="1" dirty="0">
                <a:latin typeface="Courier New" pitchFamily="49" charset="0"/>
              </a:rPr>
              <a:t> </a:t>
            </a:r>
            <a:r>
              <a:rPr lang="en-US" altLang="hu-HU" sz="1800" b="1" dirty="0" smtClean="0">
                <a:latin typeface="Courier New" pitchFamily="49" charset="0"/>
              </a:rPr>
              <a:t>   </a:t>
            </a:r>
            <a:r>
              <a:rPr lang="hu-HU" altLang="hu-HU" sz="1800" b="1" dirty="0" err="1" smtClean="0">
                <a:latin typeface="Courier New" pitchFamily="49" charset="0"/>
              </a:rPr>
              <a:t>for</a:t>
            </a:r>
            <a:r>
              <a:rPr lang="hu-HU" altLang="hu-HU" sz="1800" b="1" dirty="0" smtClean="0">
                <a:latin typeface="Courier New" pitchFamily="49" charset="0"/>
              </a:rPr>
              <a:t>(int i = 0; i &lt;</a:t>
            </a:r>
            <a:r>
              <a:rPr lang="en-US" altLang="hu-HU" sz="1800" b="1" dirty="0" smtClean="0">
                <a:latin typeface="Courier New" pitchFamily="49" charset="0"/>
              </a:rPr>
              <a:t> </a:t>
            </a:r>
            <a:r>
              <a:rPr lang="en-US" altLang="hu-HU" sz="1800" b="1" dirty="0" err="1" smtClean="0">
                <a:latin typeface="Courier New" pitchFamily="49" charset="0"/>
              </a:rPr>
              <a:t>cps.size</a:t>
            </a:r>
            <a:r>
              <a:rPr lang="en-US" altLang="hu-HU" sz="1800" b="1" dirty="0" smtClean="0">
                <a:latin typeface="Courier New" pitchFamily="49" charset="0"/>
              </a:rPr>
              <a:t>() - </a:t>
            </a:r>
            <a:r>
              <a:rPr lang="hu-HU" altLang="hu-HU" sz="1800" b="1" dirty="0" smtClean="0">
                <a:latin typeface="Courier New" pitchFamily="49" charset="0"/>
              </a:rPr>
              <a:t>1; i++)</a:t>
            </a:r>
            <a:endParaRPr lang="en-US" altLang="hu-HU" sz="1800" b="1" dirty="0" smtClean="0">
              <a:latin typeface="Courier New" pitchFamily="49" charset="0"/>
            </a:endParaRPr>
          </a:p>
          <a:p>
            <a:pPr algn="l"/>
            <a:r>
              <a:rPr lang="en-US" altLang="hu-HU" sz="1800" b="1" dirty="0">
                <a:latin typeface="Courier New" pitchFamily="49" charset="0"/>
              </a:rPr>
              <a:t> </a:t>
            </a:r>
            <a:r>
              <a:rPr lang="en-US" altLang="hu-HU" sz="1800" b="1" dirty="0" smtClean="0">
                <a:latin typeface="Courier New" pitchFamily="49" charset="0"/>
              </a:rPr>
              <a:t>     </a:t>
            </a:r>
            <a:r>
              <a:rPr lang="en-US" altLang="hu-HU" sz="1800" b="1" dirty="0">
                <a:latin typeface="Courier New" pitchFamily="49" charset="0"/>
              </a:rPr>
              <a:t>i</a:t>
            </a:r>
            <a:r>
              <a:rPr lang="en-US" altLang="hu-HU" sz="1800" b="1" dirty="0" smtClean="0">
                <a:latin typeface="Courier New" pitchFamily="49" charset="0"/>
              </a:rPr>
              <a:t>f (</a:t>
            </a:r>
            <a:r>
              <a:rPr lang="en-US" altLang="hu-HU" sz="1800" b="1" dirty="0" err="1" smtClean="0">
                <a:latin typeface="Courier New" pitchFamily="49" charset="0"/>
              </a:rPr>
              <a:t>ts</a:t>
            </a:r>
            <a:r>
              <a:rPr lang="en-US" altLang="hu-HU" sz="1800" b="1" dirty="0" smtClean="0">
                <a:latin typeface="Courier New" pitchFamily="49" charset="0"/>
              </a:rPr>
              <a:t>[</a:t>
            </a:r>
            <a:r>
              <a:rPr lang="en-US" altLang="hu-HU" sz="1800" b="1" dirty="0" err="1" smtClean="0">
                <a:latin typeface="Courier New" pitchFamily="49" charset="0"/>
              </a:rPr>
              <a:t>i</a:t>
            </a:r>
            <a:r>
              <a:rPr lang="en-US" altLang="hu-HU" sz="1800" b="1" dirty="0" smtClean="0">
                <a:latin typeface="Courier New" pitchFamily="49" charset="0"/>
              </a:rPr>
              <a:t>] &lt;= t &amp;&amp; t &lt;= </a:t>
            </a:r>
            <a:r>
              <a:rPr lang="en-US" altLang="hu-HU" sz="1800" b="1" dirty="0" err="1" smtClean="0">
                <a:latin typeface="Courier New" pitchFamily="49" charset="0"/>
              </a:rPr>
              <a:t>ts</a:t>
            </a:r>
            <a:r>
              <a:rPr lang="en-US" altLang="hu-HU" sz="1800" b="1" dirty="0" smtClean="0">
                <a:latin typeface="Courier New" pitchFamily="49" charset="0"/>
              </a:rPr>
              <a:t>[i+1]) {</a:t>
            </a:r>
          </a:p>
          <a:p>
            <a:pPr algn="l"/>
            <a:r>
              <a:rPr lang="en-US" altLang="hu-HU" sz="1800" b="1" dirty="0">
                <a:latin typeface="Courier New" pitchFamily="49" charset="0"/>
              </a:rPr>
              <a:t> </a:t>
            </a:r>
            <a:r>
              <a:rPr lang="en-US" altLang="hu-HU" sz="1800" b="1" dirty="0" smtClean="0">
                <a:latin typeface="Courier New" pitchFamily="49" charset="0"/>
              </a:rPr>
              <a:t>       v</a:t>
            </a:r>
            <a:r>
              <a:rPr lang="hu-HU" altLang="hu-HU" sz="1800" b="1" dirty="0" smtClean="0">
                <a:latin typeface="Courier New" pitchFamily="49" charset="0"/>
              </a:rPr>
              <a:t>ec3 v0 </a:t>
            </a:r>
            <a:r>
              <a:rPr lang="en-US" altLang="hu-HU" sz="1800" b="1" dirty="0" smtClean="0">
                <a:latin typeface="Courier New" pitchFamily="49" charset="0"/>
              </a:rPr>
              <a:t>= …, v1 = …;</a:t>
            </a:r>
          </a:p>
          <a:p>
            <a:pPr algn="l"/>
            <a:r>
              <a:rPr lang="en-US" altLang="hu-HU" sz="1800" b="1" dirty="0">
                <a:latin typeface="Courier New" pitchFamily="49" charset="0"/>
              </a:rPr>
              <a:t>	 </a:t>
            </a:r>
            <a:r>
              <a:rPr lang="en-US" altLang="hu-HU" sz="1800" b="1" dirty="0" smtClean="0">
                <a:latin typeface="Courier New" pitchFamily="49" charset="0"/>
              </a:rPr>
              <a:t> return </a:t>
            </a:r>
            <a:r>
              <a:rPr lang="en-US" altLang="hu-HU" sz="1800" b="1" dirty="0" err="1" smtClean="0">
                <a:latin typeface="Courier New" pitchFamily="49" charset="0"/>
              </a:rPr>
              <a:t>Hermite</a:t>
            </a:r>
            <a:r>
              <a:rPr lang="en-US" altLang="hu-HU" sz="1800" b="1" dirty="0" smtClean="0">
                <a:latin typeface="Courier New" pitchFamily="49" charset="0"/>
              </a:rPr>
              <a:t>(cps[</a:t>
            </a:r>
            <a:r>
              <a:rPr lang="en-US" altLang="hu-HU" sz="1800" b="1" dirty="0" err="1" smtClean="0">
                <a:latin typeface="Courier New" pitchFamily="49" charset="0"/>
              </a:rPr>
              <a:t>i</a:t>
            </a:r>
            <a:r>
              <a:rPr lang="en-US" altLang="hu-HU" sz="1800" b="1" dirty="0" smtClean="0">
                <a:latin typeface="Courier New" pitchFamily="49" charset="0"/>
              </a:rPr>
              <a:t>],v0,ts[</a:t>
            </a:r>
            <a:r>
              <a:rPr lang="en-US" altLang="hu-HU" sz="1800" b="1" dirty="0" err="1" smtClean="0">
                <a:latin typeface="Courier New" pitchFamily="49" charset="0"/>
              </a:rPr>
              <a:t>i</a:t>
            </a:r>
            <a:r>
              <a:rPr lang="en-US" altLang="hu-HU" sz="1800" b="1" dirty="0" smtClean="0">
                <a:latin typeface="Courier New" pitchFamily="49" charset="0"/>
              </a:rPr>
              <a:t>], cps[i+1],v1,ts[i+1], t);</a:t>
            </a:r>
            <a:endParaRPr lang="hu-HU" altLang="hu-HU" sz="1800" b="1" dirty="0" smtClean="0">
              <a:latin typeface="Courier New" pitchFamily="49" charset="0"/>
            </a:endParaRPr>
          </a:p>
          <a:p>
            <a:pPr algn="l"/>
            <a:r>
              <a:rPr lang="en-US" altLang="hu-HU" sz="1800" b="1" dirty="0">
                <a:latin typeface="Courier New" pitchFamily="49" charset="0"/>
              </a:rPr>
              <a:t> </a:t>
            </a:r>
            <a:r>
              <a:rPr lang="en-US" altLang="hu-HU" sz="1800" b="1" dirty="0" smtClean="0">
                <a:latin typeface="Courier New" pitchFamily="49" charset="0"/>
              </a:rPr>
              <a:t>     }</a:t>
            </a:r>
          </a:p>
          <a:p>
            <a:pPr algn="l"/>
            <a:r>
              <a:rPr lang="en-US" altLang="hu-HU" sz="1800" b="1" dirty="0" smtClean="0">
                <a:latin typeface="Courier New" pitchFamily="49" charset="0"/>
              </a:rPr>
              <a:t>  </a:t>
            </a:r>
            <a:r>
              <a:rPr lang="hu-HU" altLang="hu-HU" sz="1800" b="1" dirty="0" smtClean="0">
                <a:latin typeface="Courier New" pitchFamily="49" charset="0"/>
              </a:rPr>
              <a:t>}</a:t>
            </a:r>
          </a:p>
          <a:p>
            <a:pPr algn="l"/>
            <a:r>
              <a:rPr lang="hu-HU" altLang="hu-HU" sz="1800" b="1" dirty="0" smtClean="0">
                <a:latin typeface="Courier New" pitchFamily="49" charset="0"/>
              </a:rPr>
              <a:t>};</a:t>
            </a:r>
          </a:p>
        </p:txBody>
      </p:sp>
      <p:sp>
        <p:nvSpPr>
          <p:cNvPr id="49" name="Akciógomb: Tovább vagy Következő 48">
            <a:hlinkClick r:id="rId3" action="ppaction://hlinkfile" highlightClick="1"/>
          </p:cNvPr>
          <p:cNvSpPr/>
          <p:nvPr/>
        </p:nvSpPr>
        <p:spPr>
          <a:xfrm>
            <a:off x="8532440" y="4443958"/>
            <a:ext cx="545781" cy="6178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Jobbra nyíl 30"/>
          <p:cNvSpPr>
            <a:spLocks noChangeArrowheads="1"/>
          </p:cNvSpPr>
          <p:nvPr/>
        </p:nvSpPr>
        <p:spPr bwMode="auto">
          <a:xfrm rot="10800000">
            <a:off x="4776160" y="3686616"/>
            <a:ext cx="1340398" cy="346633"/>
          </a:xfrm>
          <a:prstGeom prst="rightArrow">
            <a:avLst>
              <a:gd name="adj1" fmla="val 50000"/>
              <a:gd name="adj2" fmla="val 49869"/>
            </a:avLst>
          </a:prstGeom>
          <a:solidFill>
            <a:schemeClr val="bg1">
              <a:lumMod val="95000"/>
            </a:schemeClr>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51" name="Téglalap 50"/>
              <p:cNvSpPr/>
              <p:nvPr/>
            </p:nvSpPr>
            <p:spPr>
              <a:xfrm>
                <a:off x="733319" y="1548840"/>
                <a:ext cx="4659107" cy="338554"/>
              </a:xfrm>
              <a:prstGeom prst="rect">
                <a:avLst/>
              </a:prstGeom>
              <a:solidFill>
                <a:schemeClr val="bg1">
                  <a:lumMod val="95000"/>
                </a:schemeClr>
              </a:solidFill>
              <a:ln>
                <a:solidFill>
                  <a:schemeClr val="tx1"/>
                </a:solidFill>
              </a:ln>
            </p:spPr>
            <p:txBody>
              <a:bodyPr wrap="square">
                <a:spAutoFit/>
              </a:bodyPr>
              <a:lstStyle/>
              <a:p>
                <a:pPr/>
                <a14:m>
                  <m:oMathPara xmlns:m="http://schemas.openxmlformats.org/officeDocument/2006/math">
                    <m:oMathParaPr>
                      <m:jc m:val="left"/>
                    </m:oMathParaPr>
                    <m:oMath xmlns:m="http://schemas.openxmlformats.org/officeDocument/2006/math">
                      <m:r>
                        <a:rPr lang="en-US" altLang="hu-HU" sz="1600" b="1" i="1" smtClean="0">
                          <a:latin typeface="Cambria Math"/>
                          <a:cs typeface="Times New Roman" panose="02020603050405020304" pitchFamily="18" charset="0"/>
                          <a:sym typeface="Symbol" pitchFamily="18" charset="2"/>
                        </a:rPr>
                        <m:t>𝒓</m:t>
                      </m:r>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e>
                      </m:d>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3</m:t>
                          </m:r>
                        </m:sub>
                      </m:sSub>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hu-HU" altLang="hu-HU" sz="1600" b="0" i="1" smtClean="0">
                                      <a:latin typeface="Cambria Math"/>
                                      <a:cs typeface="Times New Roman" panose="02020603050405020304" pitchFamily="18" charset="0"/>
                                      <a:sym typeface="Symbol" pitchFamily="18" charset="2"/>
                                    </a:rPr>
                                    <m:t>0</m:t>
                                  </m:r>
                                </m:sub>
                              </m:sSub>
                            </m:e>
                          </m:d>
                        </m:e>
                        <m:sup>
                          <m:r>
                            <a:rPr lang="en-US" altLang="hu-HU" sz="1600" i="1">
                              <a:latin typeface="Cambria Math"/>
                              <a:cs typeface="Times New Roman" panose="02020603050405020304" pitchFamily="18" charset="0"/>
                              <a:sym typeface="Symbol" pitchFamily="18" charset="2"/>
                            </a:rPr>
                            <m:t>3</m:t>
                          </m:r>
                        </m:sup>
                      </m:sSup>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2</m:t>
                          </m:r>
                        </m:sub>
                      </m:sSub>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hu-HU" altLang="hu-HU" sz="1600" b="0" i="1" smtClean="0">
                                      <a:latin typeface="Cambria Math"/>
                                      <a:cs typeface="Times New Roman" panose="02020603050405020304" pitchFamily="18" charset="0"/>
                                      <a:sym typeface="Symbol" pitchFamily="18" charset="2"/>
                                    </a:rPr>
                                    <m:t>0</m:t>
                                  </m:r>
                                </m:sub>
                              </m:sSub>
                            </m:e>
                          </m:d>
                        </m:e>
                        <m:sup>
                          <m:r>
                            <a:rPr lang="en-US" altLang="hu-HU" sz="1600" i="1">
                              <a:latin typeface="Cambria Math"/>
                              <a:cs typeface="Times New Roman" panose="02020603050405020304" pitchFamily="18" charset="0"/>
                              <a:sym typeface="Symbol" pitchFamily="18" charset="2"/>
                            </a:rPr>
                            <m:t>2</m:t>
                          </m:r>
                        </m:sup>
                      </m:sSup>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1</m:t>
                          </m:r>
                        </m:sub>
                      </m:sSub>
                      <m:d>
                        <m:dPr>
                          <m:ctrlPr>
                            <a:rPr lang="en-US" altLang="hu-HU" sz="1600" i="1">
                              <a:latin typeface="Cambria Math"/>
                              <a:cs typeface="Times New Roman" panose="02020603050405020304" pitchFamily="18" charset="0"/>
                              <a:sym typeface="Symbol" pitchFamily="18" charset="2"/>
                            </a:rPr>
                          </m:ctrlPr>
                        </m:dPr>
                        <m:e>
                          <m:r>
                            <a:rPr lang="en-US" altLang="hu-HU" sz="1600" i="1">
                              <a:latin typeface="Cambria Math"/>
                              <a:cs typeface="Times New Roman" panose="02020603050405020304" pitchFamily="18" charset="0"/>
                              <a:sym typeface="Symbol" pitchFamily="18" charset="2"/>
                            </a:rPr>
                            <m:t>𝑡</m:t>
                          </m:r>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hu-HU" altLang="hu-HU" sz="1600" b="0" i="1" smtClean="0">
                                  <a:latin typeface="Cambria Math"/>
                                  <a:cs typeface="Times New Roman" panose="02020603050405020304" pitchFamily="18" charset="0"/>
                                  <a:sym typeface="Symbol" pitchFamily="18" charset="2"/>
                                </a:rPr>
                                <m:t>0</m:t>
                              </m:r>
                            </m:sub>
                          </m:sSub>
                        </m:e>
                      </m:d>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0</m:t>
                          </m:r>
                        </m:sub>
                      </m:sSub>
                    </m:oMath>
                  </m:oMathPara>
                </a14:m>
                <a:endParaRPr lang="en-US" sz="1600" dirty="0"/>
              </a:p>
            </p:txBody>
          </p:sp>
        </mc:Choice>
        <mc:Fallback xmlns="">
          <p:sp>
            <p:nvSpPr>
              <p:cNvPr id="51" name="Téglalap 50"/>
              <p:cNvSpPr>
                <a:spLocks noRot="1" noChangeAspect="1" noMove="1" noResize="1" noEditPoints="1" noAdjustHandles="1" noChangeArrowheads="1" noChangeShapeType="1" noTextEdit="1"/>
              </p:cNvSpPr>
              <p:nvPr/>
            </p:nvSpPr>
            <p:spPr>
              <a:xfrm>
                <a:off x="733319" y="1548840"/>
                <a:ext cx="4659107" cy="338554"/>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
        <p:nvSpPr>
          <p:cNvPr id="52" name="Jobbra nyíl 30"/>
          <p:cNvSpPr>
            <a:spLocks noChangeArrowheads="1"/>
          </p:cNvSpPr>
          <p:nvPr/>
        </p:nvSpPr>
        <p:spPr bwMode="auto">
          <a:xfrm rot="10800000">
            <a:off x="5318497" y="1469333"/>
            <a:ext cx="613990" cy="547687"/>
          </a:xfrm>
          <a:prstGeom prst="rightArrow">
            <a:avLst>
              <a:gd name="adj1" fmla="val 50000"/>
              <a:gd name="adj2" fmla="val 49869"/>
            </a:avLst>
          </a:prstGeom>
          <a:solidFill>
            <a:schemeClr val="bg1">
              <a:lumMod val="95000"/>
            </a:schemeClr>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53" name="Szövegdoboz 52"/>
              <p:cNvSpPr txBox="1"/>
              <p:nvPr/>
            </p:nvSpPr>
            <p:spPr>
              <a:xfrm>
                <a:off x="5834686" y="1554362"/>
                <a:ext cx="3184366" cy="1377428"/>
              </a:xfrm>
              <a:prstGeom prst="rect">
                <a:avLst/>
              </a:prstGeom>
              <a:solidFill>
                <a:schemeClr val="bg1">
                  <a:lumMod val="95000"/>
                </a:schemeClr>
              </a:solidFill>
              <a:ln>
                <a:solidFill>
                  <a:schemeClr val="tx1"/>
                </a:solidFill>
              </a:ln>
            </p:spPr>
            <p:txBody>
              <a:bodyPr wrap="square" rtlCol="0">
                <a:spAutoFit/>
              </a:bodyPr>
              <a:lstStyle/>
              <a:p>
                <a:pPr algn="l"/>
                <a14:m>
                  <m:oMath xmlns:m="http://schemas.openxmlformats.org/officeDocument/2006/math">
                    <m:sSub>
                      <m:sSubPr>
                        <m:ctrlPr>
                          <a:rPr lang="en-US" altLang="hu-HU" sz="1600" i="1" smtClean="0">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i="1">
                            <a:latin typeface="Cambria Math"/>
                            <a:cs typeface="Times New Roman" panose="02020603050405020304" pitchFamily="18" charset="0"/>
                            <a:sym typeface="Symbol" pitchFamily="18" charset="2"/>
                          </a:rPr>
                          <m:t>0</m:t>
                        </m:r>
                      </m:sub>
                    </m:sSub>
                    <m:r>
                      <a:rPr lang="en-US" altLang="hu-HU" sz="1600" i="1">
                        <a:latin typeface="Cambria Math"/>
                        <a:cs typeface="Times New Roman" panose="02020603050405020304" pitchFamily="18" charset="0"/>
                        <a:sym typeface="Symbol" pitchFamily="18" charset="2"/>
                      </a:rPr>
                      <m:t>=</m:t>
                    </m:r>
                    <m:sSub>
                      <m:sSubPr>
                        <m:ctrlPr>
                          <a:rPr lang="en-US" altLang="hu-HU" sz="1600" i="1" smtClean="0">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𝒑</m:t>
                        </m:r>
                      </m:e>
                      <m:sub>
                        <m:r>
                          <a:rPr lang="en-US" altLang="hu-HU" sz="1600" i="1">
                            <a:solidFill>
                              <a:schemeClr val="tx1"/>
                            </a:solidFill>
                            <a:latin typeface="Cambria Math"/>
                            <a:cs typeface="Times New Roman" panose="02020603050405020304" pitchFamily="18" charset="0"/>
                            <a:sym typeface="Symbol" pitchFamily="18" charset="2"/>
                          </a:rPr>
                          <m:t>𝑖</m:t>
                        </m:r>
                      </m:sub>
                    </m:sSub>
                  </m:oMath>
                </a14:m>
                <a:r>
                  <a:rPr lang="hu-HU" sz="1600" dirty="0" smtClean="0"/>
                  <a:t> ,  </a:t>
                </a:r>
                <a14:m>
                  <m:oMath xmlns:m="http://schemas.openxmlformats.org/officeDocument/2006/math">
                    <m:sSub>
                      <m:sSubPr>
                        <m:ctrlPr>
                          <a:rPr lang="en-US" altLang="hu-HU" sz="1600" i="1" smtClean="0">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𝒂</m:t>
                        </m:r>
                      </m:e>
                      <m:sub>
                        <m:r>
                          <a:rPr lang="en-US" altLang="hu-HU" sz="1600" i="1">
                            <a:solidFill>
                              <a:schemeClr val="tx1"/>
                            </a:solidFill>
                            <a:latin typeface="Cambria Math"/>
                            <a:cs typeface="Times New Roman" panose="02020603050405020304" pitchFamily="18" charset="0"/>
                            <a:sym typeface="Symbol" pitchFamily="18" charset="2"/>
                          </a:rPr>
                          <m:t>1</m:t>
                        </m:r>
                      </m:sub>
                    </m:sSub>
                    <m:r>
                      <a:rPr lang="en-US" altLang="hu-HU" sz="1600" i="1">
                        <a:solidFill>
                          <a:schemeClr val="tx1"/>
                        </a:solidFill>
                        <a:latin typeface="Cambria Math"/>
                        <a:cs typeface="Times New Roman" panose="02020603050405020304" pitchFamily="18" charset="0"/>
                        <a:sym typeface="Symbol" pitchFamily="18" charset="2"/>
                      </a:rPr>
                      <m:t>=</m:t>
                    </m:r>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𝒗</m:t>
                        </m:r>
                      </m:e>
                      <m:sub>
                        <m:r>
                          <a:rPr lang="en-US" altLang="hu-HU" sz="1600" i="1">
                            <a:solidFill>
                              <a:schemeClr val="tx1"/>
                            </a:solidFill>
                            <a:latin typeface="Cambria Math"/>
                            <a:cs typeface="Times New Roman" panose="02020603050405020304" pitchFamily="18" charset="0"/>
                            <a:sym typeface="Symbol" pitchFamily="18" charset="2"/>
                          </a:rPr>
                          <m:t>𝑖</m:t>
                        </m:r>
                      </m:sub>
                    </m:sSub>
                  </m:oMath>
                </a14:m>
                <a:endParaRPr lang="en-US" sz="1600" dirty="0"/>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b="0" i="1" smtClean="0">
                              <a:latin typeface="Cambria Math"/>
                              <a:cs typeface="Times New Roman" panose="02020603050405020304" pitchFamily="18" charset="0"/>
                              <a:sym typeface="Symbol" pitchFamily="18" charset="2"/>
                            </a:rPr>
                            <m:t>2</m:t>
                          </m:r>
                        </m:sub>
                      </m:sSub>
                      <m:r>
                        <a:rPr lang="en-US" altLang="hu-HU" sz="1600" i="1">
                          <a:latin typeface="Cambria Math"/>
                          <a:cs typeface="Times New Roman" panose="02020603050405020304" pitchFamily="18" charset="0"/>
                          <a:sym typeface="Symbol" pitchFamily="18" charset="2"/>
                        </a:rPr>
                        <m:t>=</m:t>
                      </m:r>
                      <m:f>
                        <m:fPr>
                          <m:ctrlPr>
                            <a:rPr lang="en-US" altLang="hu-HU" sz="1600" i="1" smtClean="0">
                              <a:solidFill>
                                <a:schemeClr val="tx1"/>
                              </a:solidFill>
                              <a:latin typeface="Cambria Math"/>
                              <a:cs typeface="Times New Roman" panose="02020603050405020304" pitchFamily="18" charset="0"/>
                              <a:sym typeface="Symbol" pitchFamily="18" charset="2"/>
                            </a:rPr>
                          </m:ctrlPr>
                        </m:fPr>
                        <m:num>
                          <m:r>
                            <a:rPr lang="en-US" altLang="hu-HU" sz="1600" b="0" i="1" smtClean="0">
                              <a:solidFill>
                                <a:schemeClr val="tx1"/>
                              </a:solidFill>
                              <a:latin typeface="Cambria Math"/>
                              <a:cs typeface="Times New Roman" panose="02020603050405020304" pitchFamily="18" charset="0"/>
                              <a:sym typeface="Symbol" pitchFamily="18" charset="2"/>
                            </a:rPr>
                            <m:t>3</m:t>
                          </m:r>
                          <m:d>
                            <m:dPr>
                              <m:ctrlPr>
                                <a:rPr lang="en-US" altLang="hu-HU" sz="1600" b="0" i="1" smtClean="0">
                                  <a:solidFill>
                                    <a:schemeClr val="tx1"/>
                                  </a:solidFill>
                                  <a:latin typeface="Cambria Math"/>
                                  <a:cs typeface="Times New Roman" panose="02020603050405020304" pitchFamily="18" charset="0"/>
                                  <a:sym typeface="Symbol" pitchFamily="18" charset="2"/>
                                </a:rPr>
                              </m:ctrlPr>
                            </m:dPr>
                            <m:e>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𝒑</m:t>
                                  </m:r>
                                </m:e>
                                <m:sub>
                                  <m:r>
                                    <a:rPr lang="en-US" altLang="hu-HU" sz="1600" i="1">
                                      <a:solidFill>
                                        <a:schemeClr val="tx1"/>
                                      </a:solidFill>
                                      <a:latin typeface="Cambria Math"/>
                                      <a:cs typeface="Times New Roman" panose="02020603050405020304" pitchFamily="18" charset="0"/>
                                      <a:sym typeface="Symbol" pitchFamily="18" charset="2"/>
                                    </a:rPr>
                                    <m:t>𝑖</m:t>
                                  </m:r>
                                  <m:r>
                                    <a:rPr lang="en-US" altLang="hu-HU" sz="1600" i="1">
                                      <a:solidFill>
                                        <a:schemeClr val="tx1"/>
                                      </a:solidFill>
                                      <a:latin typeface="Cambria Math"/>
                                      <a:cs typeface="Times New Roman" panose="02020603050405020304" pitchFamily="18" charset="0"/>
                                      <a:sym typeface="Symbol" pitchFamily="18" charset="2"/>
                                    </a:rPr>
                                    <m:t>+1</m:t>
                                  </m:r>
                                </m:sub>
                              </m:sSub>
                              <m:r>
                                <a:rPr lang="en-US" altLang="hu-HU" sz="1600" b="0" i="1" smtClean="0">
                                  <a:solidFill>
                                    <a:schemeClr val="tx1"/>
                                  </a:solidFill>
                                  <a:latin typeface="Cambria Math"/>
                                  <a:cs typeface="Times New Roman" panose="02020603050405020304" pitchFamily="18" charset="0"/>
                                  <a:sym typeface="Symbol" pitchFamily="18" charset="2"/>
                                </a:rPr>
                                <m:t>−</m:t>
                              </m:r>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1" i="1">
                                      <a:solidFill>
                                        <a:schemeClr val="tx1"/>
                                      </a:solidFill>
                                      <a:latin typeface="Cambria Math"/>
                                      <a:cs typeface="Times New Roman" panose="02020603050405020304" pitchFamily="18" charset="0"/>
                                      <a:sym typeface="Symbol" pitchFamily="18" charset="2"/>
                                    </a:rPr>
                                    <m:t>𝒑</m:t>
                                  </m:r>
                                </m:e>
                                <m:sub>
                                  <m:r>
                                    <a:rPr lang="en-US" altLang="hu-HU" sz="1600" i="1">
                                      <a:solidFill>
                                        <a:schemeClr val="tx1"/>
                                      </a:solidFill>
                                      <a:latin typeface="Cambria Math"/>
                                      <a:cs typeface="Times New Roman" panose="02020603050405020304" pitchFamily="18" charset="0"/>
                                      <a:sym typeface="Symbol" pitchFamily="18" charset="2"/>
                                    </a:rPr>
                                    <m:t>𝑖</m:t>
                                  </m:r>
                                </m:sub>
                              </m:sSub>
                            </m:e>
                          </m:d>
                        </m:num>
                        <m:den>
                          <m:sSup>
                            <m:sSupPr>
                              <m:ctrlPr>
                                <a:rPr lang="en-US" altLang="hu-HU" sz="1600" i="1" smtClean="0">
                                  <a:solidFill>
                                    <a:schemeClr val="tx1"/>
                                  </a:solidFill>
                                  <a:latin typeface="Cambria Math"/>
                                  <a:cs typeface="Times New Roman" panose="02020603050405020304" pitchFamily="18" charset="0"/>
                                  <a:sym typeface="Symbol" pitchFamily="18" charset="2"/>
                                </a:rPr>
                              </m:ctrlPr>
                            </m:sSupPr>
                            <m:e>
                              <m:d>
                                <m:dPr>
                                  <m:ctrlPr>
                                    <a:rPr lang="en-US" altLang="hu-HU" sz="1600" i="1">
                                      <a:solidFill>
                                        <a:schemeClr val="tx1"/>
                                      </a:solidFill>
                                      <a:latin typeface="Cambria Math"/>
                                      <a:cs typeface="Times New Roman" panose="02020603050405020304" pitchFamily="18" charset="0"/>
                                      <a:sym typeface="Symbol" pitchFamily="18" charset="2"/>
                                    </a:rPr>
                                  </m:ctrlPr>
                                </m:dPr>
                                <m:e>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0" i="1" smtClean="0">
                                          <a:solidFill>
                                            <a:schemeClr val="tx1"/>
                                          </a:solidFill>
                                          <a:latin typeface="Cambria Math"/>
                                          <a:cs typeface="Times New Roman" panose="02020603050405020304" pitchFamily="18" charset="0"/>
                                          <a:sym typeface="Symbol" pitchFamily="18" charset="2"/>
                                        </a:rPr>
                                        <m:t>𝑡</m:t>
                                      </m:r>
                                    </m:e>
                                    <m:sub>
                                      <m:r>
                                        <a:rPr lang="en-US" altLang="hu-HU" sz="1600" b="0" i="1">
                                          <a:solidFill>
                                            <a:schemeClr val="tx1"/>
                                          </a:solidFill>
                                          <a:latin typeface="Cambria Math"/>
                                          <a:cs typeface="Times New Roman" panose="02020603050405020304" pitchFamily="18" charset="0"/>
                                          <a:sym typeface="Symbol" pitchFamily="18" charset="2"/>
                                        </a:rPr>
                                        <m:t>𝑖</m:t>
                                      </m:r>
                                      <m:r>
                                        <a:rPr lang="en-US" altLang="hu-HU" sz="1600" b="0" i="1">
                                          <a:solidFill>
                                            <a:schemeClr val="tx1"/>
                                          </a:solidFill>
                                          <a:latin typeface="Cambria Math"/>
                                          <a:cs typeface="Times New Roman" panose="02020603050405020304" pitchFamily="18" charset="0"/>
                                          <a:sym typeface="Symbol" pitchFamily="18" charset="2"/>
                                        </a:rPr>
                                        <m:t>+1</m:t>
                                      </m:r>
                                    </m:sub>
                                  </m:sSub>
                                  <m:r>
                                    <a:rPr lang="en-US" altLang="hu-HU" sz="1600" b="0" i="1">
                                      <a:solidFill>
                                        <a:schemeClr val="tx1"/>
                                      </a:solidFill>
                                      <a:latin typeface="Cambria Math"/>
                                      <a:cs typeface="Times New Roman" panose="02020603050405020304" pitchFamily="18" charset="0"/>
                                      <a:sym typeface="Symbol" pitchFamily="18" charset="2"/>
                                    </a:rPr>
                                    <m:t>−</m:t>
                                  </m:r>
                                  <m:sSub>
                                    <m:sSubPr>
                                      <m:ctrlPr>
                                        <a:rPr lang="en-US" altLang="hu-HU" sz="1600" i="1">
                                          <a:solidFill>
                                            <a:schemeClr val="tx1"/>
                                          </a:solidFill>
                                          <a:latin typeface="Cambria Math"/>
                                          <a:cs typeface="Times New Roman" panose="02020603050405020304" pitchFamily="18" charset="0"/>
                                          <a:sym typeface="Symbol" pitchFamily="18" charset="2"/>
                                        </a:rPr>
                                      </m:ctrlPr>
                                    </m:sSubPr>
                                    <m:e>
                                      <m:r>
                                        <a:rPr lang="en-US" altLang="hu-HU" sz="1600" b="0" i="1" smtClean="0">
                                          <a:solidFill>
                                            <a:schemeClr val="tx1"/>
                                          </a:solidFill>
                                          <a:latin typeface="Cambria Math"/>
                                          <a:cs typeface="Times New Roman" panose="02020603050405020304" pitchFamily="18" charset="0"/>
                                          <a:sym typeface="Symbol" pitchFamily="18" charset="2"/>
                                        </a:rPr>
                                        <m:t>𝑡</m:t>
                                      </m:r>
                                    </m:e>
                                    <m:sub>
                                      <m:r>
                                        <a:rPr lang="en-US" altLang="hu-HU" sz="1600" b="0" i="1">
                                          <a:solidFill>
                                            <a:schemeClr val="tx1"/>
                                          </a:solidFill>
                                          <a:latin typeface="Cambria Math"/>
                                          <a:cs typeface="Times New Roman" panose="02020603050405020304" pitchFamily="18" charset="0"/>
                                          <a:sym typeface="Symbol" pitchFamily="18" charset="2"/>
                                        </a:rPr>
                                        <m:t>𝑖</m:t>
                                      </m:r>
                                    </m:sub>
                                  </m:sSub>
                                </m:e>
                              </m:d>
                            </m:e>
                            <m:sup>
                              <m:r>
                                <a:rPr lang="en-US" altLang="hu-HU" sz="1600" i="1" smtClean="0">
                                  <a:solidFill>
                                    <a:schemeClr val="tx1"/>
                                  </a:solidFill>
                                  <a:latin typeface="Cambria Math"/>
                                  <a:cs typeface="Times New Roman" panose="02020603050405020304" pitchFamily="18" charset="0"/>
                                  <a:sym typeface="Symbol" pitchFamily="18" charset="2"/>
                                </a:rPr>
                                <m:t>2</m:t>
                              </m:r>
                            </m:sup>
                          </m:sSup>
                        </m:den>
                      </m:f>
                      <m:r>
                        <a:rPr lang="en-US" altLang="hu-HU" sz="1600" b="0" i="1" smtClean="0">
                          <a:solidFill>
                            <a:schemeClr val="tx1"/>
                          </a:solidFill>
                          <a:latin typeface="Cambria Math"/>
                          <a:cs typeface="Times New Roman" panose="02020603050405020304" pitchFamily="18" charset="0"/>
                          <a:sym typeface="Symbol" pitchFamily="18" charset="2"/>
                        </a:rPr>
                        <m:t>−</m:t>
                      </m:r>
                      <m:f>
                        <m:fPr>
                          <m:ctrlPr>
                            <a:rPr lang="en-US" altLang="hu-HU" sz="1600" i="1">
                              <a:latin typeface="Cambria Math"/>
                              <a:cs typeface="Times New Roman" panose="02020603050405020304" pitchFamily="18" charset="0"/>
                              <a:sym typeface="Symbol" pitchFamily="18" charset="2"/>
                            </a:rPr>
                          </m:ctrlPr>
                        </m:fPr>
                        <m:num>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b="1" i="1" smtClean="0">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b="0" i="1" smtClean="0">
                                  <a:latin typeface="Cambria Math"/>
                                  <a:cs typeface="Times New Roman" panose="02020603050405020304" pitchFamily="18" charset="0"/>
                                  <a:sym typeface="Symbol" pitchFamily="18" charset="2"/>
                                </a:rPr>
                                <m:t>+2</m:t>
                              </m:r>
                              <m:sSub>
                                <m:sSubPr>
                                  <m:ctrlPr>
                                    <a:rPr lang="en-US" altLang="hu-HU" sz="1600" i="1">
                                      <a:latin typeface="Cambria Math"/>
                                      <a:cs typeface="Times New Roman" panose="02020603050405020304" pitchFamily="18" charset="0"/>
                                      <a:sym typeface="Symbol" pitchFamily="18" charset="2"/>
                                    </a:rPr>
                                  </m:ctrlPr>
                                </m:sSubPr>
                                <m:e>
                                  <m:r>
                                    <a:rPr lang="en-US" altLang="hu-HU" sz="1600" b="1" i="1" smtClean="0">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sub>
                              </m:sSub>
                            </m:e>
                          </m:d>
                        </m:num>
                        <m:den>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sub>
                          </m:sSub>
                        </m:den>
                      </m:f>
                    </m:oMath>
                  </m:oMathPara>
                </a14:m>
                <a:endParaRPr lang="en-US" altLang="hu-HU" sz="1600" i="1" dirty="0" smtClean="0">
                  <a:latin typeface="Cambria Math"/>
                  <a:cs typeface="Times New Roman" panose="02020603050405020304" pitchFamily="18" charset="0"/>
                  <a:sym typeface="Symbol" pitchFamily="18" charset="2"/>
                </a:endParaRPr>
              </a:p>
              <a:p>
                <a:pPr algn="l">
                  <a:spcBef>
                    <a:spcPts val="1200"/>
                  </a:spcBef>
                  <a:buClr>
                    <a:schemeClr val="accent2"/>
                  </a:buClr>
                  <a:buSzPct val="75000"/>
                  <a:defRPr/>
                </a:pPr>
                <a14:m>
                  <m:oMathPara xmlns:m="http://schemas.openxmlformats.org/officeDocument/2006/math">
                    <m:oMathParaPr>
                      <m:jc m:val="left"/>
                    </m:oMathParaPr>
                    <m:oMath xmlns:m="http://schemas.openxmlformats.org/officeDocument/2006/math">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𝒂</m:t>
                          </m:r>
                        </m:e>
                        <m:sub>
                          <m:r>
                            <a:rPr lang="en-US" altLang="hu-HU" sz="1600" b="0" i="1" smtClean="0">
                              <a:latin typeface="Cambria Math"/>
                              <a:cs typeface="Times New Roman" panose="02020603050405020304" pitchFamily="18" charset="0"/>
                              <a:sym typeface="Symbol" pitchFamily="18" charset="2"/>
                            </a:rPr>
                            <m:t>3</m:t>
                          </m:r>
                        </m:sub>
                      </m:sSub>
                      <m:r>
                        <a:rPr lang="en-US" altLang="hu-HU" sz="1600" i="1">
                          <a:latin typeface="Cambria Math"/>
                          <a:cs typeface="Times New Roman" panose="02020603050405020304" pitchFamily="18" charset="0"/>
                          <a:sym typeface="Symbol" pitchFamily="18" charset="2"/>
                        </a:rPr>
                        <m:t>=</m:t>
                      </m:r>
                      <m:f>
                        <m:fPr>
                          <m:ctrlPr>
                            <a:rPr lang="en-US" altLang="hu-HU" sz="1600" i="1">
                              <a:latin typeface="Cambria Math"/>
                              <a:cs typeface="Times New Roman" panose="02020603050405020304" pitchFamily="18" charset="0"/>
                              <a:sym typeface="Symbol" pitchFamily="18" charset="2"/>
                            </a:rPr>
                          </m:ctrlPr>
                        </m:fPr>
                        <m:num>
                          <m:r>
                            <a:rPr lang="en-US" altLang="hu-HU" sz="1600" b="0" i="1" smtClean="0">
                              <a:latin typeface="Cambria Math"/>
                              <a:cs typeface="Times New Roman" panose="02020603050405020304" pitchFamily="18" charset="0"/>
                              <a:sym typeface="Symbol" pitchFamily="18" charset="2"/>
                            </a:rPr>
                            <m:t>2</m:t>
                          </m:r>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𝒑</m:t>
                                  </m:r>
                                </m:e>
                                <m:sub>
                                  <m:r>
                                    <a:rPr lang="en-US" altLang="hu-HU" sz="1600" b="0" i="1" smtClean="0">
                                      <a:latin typeface="Cambria Math"/>
                                      <a:cs typeface="Times New Roman" panose="02020603050405020304" pitchFamily="18" charset="0"/>
                                      <a:sym typeface="Symbol" pitchFamily="18" charset="2"/>
                                    </a:rPr>
                                    <m:t>𝑖</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𝒑</m:t>
                                  </m:r>
                                </m:e>
                                <m:sub>
                                  <m:r>
                                    <a:rPr lang="en-US" altLang="hu-HU" sz="1600" i="1">
                                      <a:latin typeface="Cambria Math"/>
                                      <a:cs typeface="Times New Roman" panose="02020603050405020304" pitchFamily="18" charset="0"/>
                                      <a:sym typeface="Symbol" pitchFamily="18" charset="2"/>
                                    </a:rPr>
                                    <m:t>𝑖</m:t>
                                  </m:r>
                                  <m:r>
                                    <a:rPr lang="en-US" altLang="hu-HU" sz="1600" b="0" i="1" smtClean="0">
                                      <a:latin typeface="Cambria Math"/>
                                      <a:cs typeface="Times New Roman" panose="02020603050405020304" pitchFamily="18" charset="0"/>
                                      <a:sym typeface="Symbol" pitchFamily="18" charset="2"/>
                                    </a:rPr>
                                    <m:t>+1</m:t>
                                  </m:r>
                                </m:sub>
                              </m:sSub>
                            </m:e>
                          </m:d>
                        </m:num>
                        <m:den>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sub>
                                  </m:sSub>
                                </m:e>
                              </m:d>
                            </m:e>
                            <m:sup>
                              <m:r>
                                <a:rPr lang="en-US" altLang="hu-HU" sz="1600" b="0" i="1" smtClean="0">
                                  <a:latin typeface="Cambria Math"/>
                                  <a:cs typeface="Times New Roman" panose="02020603050405020304" pitchFamily="18" charset="0"/>
                                  <a:sym typeface="Symbol" pitchFamily="18" charset="2"/>
                                </a:rPr>
                                <m:t>3</m:t>
                              </m:r>
                            </m:sup>
                          </m:sSup>
                        </m:den>
                      </m:f>
                      <m:r>
                        <a:rPr lang="en-US" altLang="hu-HU" sz="1600" b="0" i="1" smtClean="0">
                          <a:latin typeface="Cambria Math"/>
                          <a:cs typeface="Times New Roman" panose="02020603050405020304" pitchFamily="18" charset="0"/>
                          <a:sym typeface="Symbol" pitchFamily="18" charset="2"/>
                        </a:rPr>
                        <m:t>+</m:t>
                      </m:r>
                      <m:f>
                        <m:fPr>
                          <m:ctrlPr>
                            <a:rPr lang="en-US" altLang="hu-HU" sz="1600" i="1">
                              <a:latin typeface="Cambria Math"/>
                              <a:cs typeface="Times New Roman" panose="02020603050405020304" pitchFamily="18" charset="0"/>
                              <a:sym typeface="Symbol" pitchFamily="18" charset="2"/>
                            </a:rPr>
                          </m:ctrlPr>
                        </m:fPr>
                        <m:num>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b="1" i="1">
                                      <a:latin typeface="Cambria Math"/>
                                      <a:cs typeface="Times New Roman" panose="02020603050405020304" pitchFamily="18" charset="0"/>
                                      <a:sym typeface="Symbol" pitchFamily="18" charset="2"/>
                                    </a:rPr>
                                    <m:t>𝒗</m:t>
                                  </m:r>
                                </m:e>
                                <m:sub>
                                  <m:r>
                                    <a:rPr lang="en-US" altLang="hu-HU" sz="1600" i="1">
                                      <a:latin typeface="Cambria Math"/>
                                      <a:cs typeface="Times New Roman" panose="02020603050405020304" pitchFamily="18" charset="0"/>
                                      <a:sym typeface="Symbol" pitchFamily="18" charset="2"/>
                                    </a:rPr>
                                    <m:t>𝑖</m:t>
                                  </m:r>
                                </m:sub>
                              </m:sSub>
                            </m:e>
                          </m:d>
                        </m:num>
                        <m:den>
                          <m:sSup>
                            <m:sSupPr>
                              <m:ctrlPr>
                                <a:rPr lang="en-US" altLang="hu-HU" sz="1600" i="1">
                                  <a:latin typeface="Cambria Math"/>
                                  <a:cs typeface="Times New Roman" panose="02020603050405020304" pitchFamily="18" charset="0"/>
                                  <a:sym typeface="Symbol" pitchFamily="18" charset="2"/>
                                </a:rPr>
                              </m:ctrlPr>
                            </m:sSupPr>
                            <m:e>
                              <m:d>
                                <m:dPr>
                                  <m:ctrlPr>
                                    <a:rPr lang="en-US" altLang="hu-HU" sz="1600" i="1">
                                      <a:latin typeface="Cambria Math"/>
                                      <a:cs typeface="Times New Roman" panose="02020603050405020304" pitchFamily="18" charset="0"/>
                                      <a:sym typeface="Symbol" pitchFamily="18" charset="2"/>
                                    </a:rPr>
                                  </m:ctrlPr>
                                </m:dPr>
                                <m:e>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r>
                                        <a:rPr lang="en-US" altLang="hu-HU" sz="1600" i="1">
                                          <a:latin typeface="Cambria Math"/>
                                          <a:cs typeface="Times New Roman" panose="02020603050405020304" pitchFamily="18" charset="0"/>
                                          <a:sym typeface="Symbol" pitchFamily="18" charset="2"/>
                                        </a:rPr>
                                        <m:t>+1</m:t>
                                      </m:r>
                                    </m:sub>
                                  </m:sSub>
                                  <m:r>
                                    <a:rPr lang="en-US" altLang="hu-HU" sz="1600" i="1">
                                      <a:latin typeface="Cambria Math"/>
                                      <a:cs typeface="Times New Roman" panose="02020603050405020304" pitchFamily="18" charset="0"/>
                                      <a:sym typeface="Symbol" pitchFamily="18" charset="2"/>
                                    </a:rPr>
                                    <m:t>−</m:t>
                                  </m:r>
                                  <m:sSub>
                                    <m:sSubPr>
                                      <m:ctrlPr>
                                        <a:rPr lang="en-US" altLang="hu-HU" sz="1600" i="1">
                                          <a:latin typeface="Cambria Math"/>
                                          <a:cs typeface="Times New Roman" panose="02020603050405020304" pitchFamily="18" charset="0"/>
                                          <a:sym typeface="Symbol" pitchFamily="18" charset="2"/>
                                        </a:rPr>
                                      </m:ctrlPr>
                                    </m:sSubPr>
                                    <m:e>
                                      <m:r>
                                        <a:rPr lang="en-US" altLang="hu-HU" sz="1600" i="1">
                                          <a:latin typeface="Cambria Math"/>
                                          <a:cs typeface="Times New Roman" panose="02020603050405020304" pitchFamily="18" charset="0"/>
                                          <a:sym typeface="Symbol" pitchFamily="18" charset="2"/>
                                        </a:rPr>
                                        <m:t>𝑡</m:t>
                                      </m:r>
                                    </m:e>
                                    <m:sub>
                                      <m:r>
                                        <a:rPr lang="en-US" altLang="hu-HU" sz="1600" i="1">
                                          <a:latin typeface="Cambria Math"/>
                                          <a:cs typeface="Times New Roman" panose="02020603050405020304" pitchFamily="18" charset="0"/>
                                          <a:sym typeface="Symbol" pitchFamily="18" charset="2"/>
                                        </a:rPr>
                                        <m:t>𝑖</m:t>
                                      </m:r>
                                    </m:sub>
                                  </m:sSub>
                                </m:e>
                              </m:d>
                            </m:e>
                            <m:sup>
                              <m:r>
                                <a:rPr lang="en-US" altLang="hu-HU" sz="1600" i="1">
                                  <a:latin typeface="Cambria Math"/>
                                  <a:cs typeface="Times New Roman" panose="02020603050405020304" pitchFamily="18" charset="0"/>
                                  <a:sym typeface="Symbol" pitchFamily="18" charset="2"/>
                                </a:rPr>
                                <m:t>2</m:t>
                              </m:r>
                            </m:sup>
                          </m:sSup>
                        </m:den>
                      </m:f>
                    </m:oMath>
                  </m:oMathPara>
                </a14:m>
                <a:endParaRPr lang="en-US" altLang="hu-HU" sz="1600" i="1" dirty="0" smtClean="0">
                  <a:latin typeface="Cambria Math"/>
                  <a:cs typeface="Times New Roman" panose="02020603050405020304" pitchFamily="18" charset="0"/>
                  <a:sym typeface="Symbol" pitchFamily="18" charset="2"/>
                </a:endParaRPr>
              </a:p>
            </p:txBody>
          </p:sp>
        </mc:Choice>
        <mc:Fallback xmlns="">
          <p:sp>
            <p:nvSpPr>
              <p:cNvPr id="53" name="Szövegdoboz 52"/>
              <p:cNvSpPr txBox="1">
                <a:spLocks noRot="1" noChangeAspect="1" noMove="1" noResize="1" noEditPoints="1" noAdjustHandles="1" noChangeArrowheads="1" noChangeShapeType="1" noTextEdit="1"/>
              </p:cNvSpPr>
              <p:nvPr/>
            </p:nvSpPr>
            <p:spPr>
              <a:xfrm>
                <a:off x="5834686" y="1554362"/>
                <a:ext cx="3184366" cy="1377428"/>
              </a:xfrm>
              <a:prstGeom prst="rect">
                <a:avLst/>
              </a:prstGeom>
              <a:blipFill rotWithShape="1">
                <a:blip r:embed="rId5"/>
                <a:stretch>
                  <a:fillRect t="-87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Szövegdoboz 47"/>
              <p:cNvSpPr txBox="1"/>
              <p:nvPr/>
            </p:nvSpPr>
            <p:spPr>
              <a:xfrm>
                <a:off x="6107410" y="3363838"/>
                <a:ext cx="2921421" cy="645561"/>
              </a:xfrm>
              <a:prstGeom prst="rect">
                <a:avLst/>
              </a:prstGeom>
              <a:solidFill>
                <a:schemeClr val="bg1">
                  <a:lumMod val="95000"/>
                </a:schemeClr>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1" i="1" smtClean="0">
                              <a:latin typeface="Cambria Math"/>
                            </a:rPr>
                            <m:t>𝒗</m:t>
                          </m:r>
                        </m:e>
                        <m:sub>
                          <m:r>
                            <a:rPr lang="en-US" sz="1600" b="0" i="1" smtClean="0">
                              <a:latin typeface="Cambria Math"/>
                            </a:rPr>
                            <m:t>𝑖</m:t>
                          </m:r>
                        </m:sub>
                      </m:sSub>
                      <m:r>
                        <a:rPr lang="en-US" sz="1600" b="0" i="1" smtClean="0">
                          <a:latin typeface="Cambria Math"/>
                        </a:rPr>
                        <m:t>=</m:t>
                      </m:r>
                      <m:f>
                        <m:fPr>
                          <m:ctrlPr>
                            <a:rPr lang="en-US" sz="1600" b="0" i="1" smtClean="0">
                              <a:latin typeface="Cambria Math"/>
                            </a:rPr>
                          </m:ctrlPr>
                        </m:fPr>
                        <m:num>
                          <m:r>
                            <a:rPr lang="en-US" sz="1600" b="0" i="1" smtClean="0">
                              <a:latin typeface="Cambria Math"/>
                            </a:rPr>
                            <m:t>1</m:t>
                          </m:r>
                        </m:num>
                        <m:den>
                          <m:r>
                            <a:rPr lang="en-US" sz="1600" b="0" i="1" smtClean="0">
                              <a:latin typeface="Cambria Math"/>
                            </a:rPr>
                            <m:t>2</m:t>
                          </m:r>
                        </m:den>
                      </m:f>
                      <m:d>
                        <m:dPr>
                          <m:ctrlPr>
                            <a:rPr lang="en-US" sz="1600" b="0" i="1" smtClean="0">
                              <a:latin typeface="Cambria Math"/>
                            </a:rPr>
                          </m:ctrlPr>
                        </m:dPr>
                        <m:e>
                          <m:f>
                            <m:fPr>
                              <m:ctrlPr>
                                <a:rPr lang="en-US" sz="1600" b="0" i="1" smtClean="0">
                                  <a:latin typeface="Cambria Math"/>
                                </a:rPr>
                              </m:ctrlPr>
                            </m:fPr>
                            <m:num>
                              <m:sSub>
                                <m:sSubPr>
                                  <m:ctrlPr>
                                    <a:rPr lang="en-US" sz="1600" b="0" i="1" smtClean="0">
                                      <a:latin typeface="Cambria Math"/>
                                    </a:rPr>
                                  </m:ctrlPr>
                                </m:sSubPr>
                                <m:e>
                                  <m:r>
                                    <a:rPr lang="en-US" sz="1600" b="1" i="1" smtClean="0">
                                      <a:latin typeface="Cambria Math"/>
                                    </a:rPr>
                                    <m:t>𝒓</m:t>
                                  </m:r>
                                </m:e>
                                <m:sub>
                                  <m:r>
                                    <a:rPr lang="en-US" sz="1600" b="0" i="1" smtClean="0">
                                      <a:latin typeface="Cambria Math"/>
                                    </a:rPr>
                                    <m:t>𝑖</m:t>
                                  </m:r>
                                  <m:r>
                                    <a:rPr lang="en-US" sz="1600" b="0" i="1" smtClean="0">
                                      <a:latin typeface="Cambria Math"/>
                                    </a:rPr>
                                    <m:t>+1</m:t>
                                  </m:r>
                                </m:sub>
                              </m:sSub>
                              <m:r>
                                <a:rPr lang="en-US" sz="1600" b="0" i="1" smtClean="0">
                                  <a:latin typeface="Cambria Math"/>
                                </a:rPr>
                                <m:t>−</m:t>
                              </m:r>
                              <m:sSub>
                                <m:sSubPr>
                                  <m:ctrlPr>
                                    <a:rPr lang="en-US" sz="1600" i="1">
                                      <a:latin typeface="Cambria Math"/>
                                    </a:rPr>
                                  </m:ctrlPr>
                                </m:sSubPr>
                                <m:e>
                                  <m:r>
                                    <a:rPr lang="en-US" sz="1600" b="1" i="1">
                                      <a:latin typeface="Cambria Math"/>
                                    </a:rPr>
                                    <m:t>𝒓</m:t>
                                  </m:r>
                                </m:e>
                                <m:sub>
                                  <m:r>
                                    <a:rPr lang="en-US" sz="1600" i="1">
                                      <a:latin typeface="Cambria Math"/>
                                    </a:rPr>
                                    <m:t>𝑖</m:t>
                                  </m:r>
                                </m:sub>
                              </m:sSub>
                            </m:num>
                            <m:den>
                              <m:sSub>
                                <m:sSubPr>
                                  <m:ctrlPr>
                                    <a:rPr lang="en-US" sz="1600" i="1">
                                      <a:latin typeface="Cambria Math"/>
                                    </a:rPr>
                                  </m:ctrlPr>
                                </m:sSubPr>
                                <m:e>
                                  <m:r>
                                    <a:rPr lang="en-US" sz="1600" b="0" i="1" smtClean="0">
                                      <a:latin typeface="Cambria Math"/>
                                    </a:rPr>
                                    <m:t>𝑡</m:t>
                                  </m:r>
                                </m:e>
                                <m:sub>
                                  <m:r>
                                    <a:rPr lang="en-US" sz="1600" i="1">
                                      <a:latin typeface="Cambria Math"/>
                                    </a:rPr>
                                    <m:t>𝑖</m:t>
                                  </m:r>
                                  <m:r>
                                    <a:rPr lang="en-US" sz="1600" i="1">
                                      <a:latin typeface="Cambria Math"/>
                                    </a:rPr>
                                    <m:t>+1</m:t>
                                  </m:r>
                                </m:sub>
                              </m:sSub>
                              <m:r>
                                <a:rPr lang="en-US" sz="1600" i="1">
                                  <a:latin typeface="Cambria Math"/>
                                </a:rPr>
                                <m:t>−</m:t>
                              </m:r>
                              <m:sSub>
                                <m:sSubPr>
                                  <m:ctrlPr>
                                    <a:rPr lang="en-US" sz="1600" i="1">
                                      <a:latin typeface="Cambria Math"/>
                                    </a:rPr>
                                  </m:ctrlPr>
                                </m:sSubPr>
                                <m:e>
                                  <m:r>
                                    <a:rPr lang="en-US" sz="1600" b="0" i="1" smtClean="0">
                                      <a:latin typeface="Cambria Math"/>
                                    </a:rPr>
                                    <m:t>𝑡</m:t>
                                  </m:r>
                                </m:e>
                                <m:sub>
                                  <m:r>
                                    <a:rPr lang="en-US" sz="1600" i="1">
                                      <a:latin typeface="Cambria Math"/>
                                    </a:rPr>
                                    <m:t>𝑖</m:t>
                                  </m:r>
                                </m:sub>
                              </m:sSub>
                            </m:den>
                          </m:f>
                          <m:r>
                            <a:rPr lang="en-US" sz="1600" b="0" i="1" smtClean="0">
                              <a:latin typeface="Cambria Math"/>
                            </a:rPr>
                            <m:t>+</m:t>
                          </m:r>
                          <m:f>
                            <m:fPr>
                              <m:ctrlPr>
                                <a:rPr lang="en-US" sz="1600" i="1">
                                  <a:latin typeface="Cambria Math"/>
                                </a:rPr>
                              </m:ctrlPr>
                            </m:fPr>
                            <m:num>
                              <m:sSub>
                                <m:sSubPr>
                                  <m:ctrlPr>
                                    <a:rPr lang="en-US" sz="1600" i="1">
                                      <a:latin typeface="Cambria Math"/>
                                    </a:rPr>
                                  </m:ctrlPr>
                                </m:sSubPr>
                                <m:e>
                                  <m:r>
                                    <a:rPr lang="en-US" sz="1600" b="1" i="1">
                                      <a:latin typeface="Cambria Math"/>
                                    </a:rPr>
                                    <m:t>𝒓</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b="1" i="1">
                                      <a:latin typeface="Cambria Math"/>
                                    </a:rPr>
                                    <m:t>𝒓</m:t>
                                  </m:r>
                                </m:e>
                                <m:sub>
                                  <m:r>
                                    <a:rPr lang="en-US" sz="1600" i="1">
                                      <a:latin typeface="Cambria Math"/>
                                    </a:rPr>
                                    <m:t>𝑖</m:t>
                                  </m:r>
                                  <m:r>
                                    <a:rPr lang="en-US" sz="1600" b="0" i="1" smtClean="0">
                                      <a:latin typeface="Cambria Math"/>
                                    </a:rPr>
                                    <m:t>−1</m:t>
                                  </m:r>
                                </m:sub>
                              </m:sSub>
                            </m:num>
                            <m:den>
                              <m:sSub>
                                <m:sSubPr>
                                  <m:ctrlPr>
                                    <a:rPr lang="en-US" sz="1600" i="1">
                                      <a:latin typeface="Cambria Math"/>
                                    </a:rPr>
                                  </m:ctrlPr>
                                </m:sSubPr>
                                <m:e>
                                  <m:r>
                                    <a:rPr lang="en-US" sz="1600" i="1">
                                      <a:latin typeface="Cambria Math"/>
                                    </a:rPr>
                                    <m:t>𝑡</m:t>
                                  </m:r>
                                </m:e>
                                <m:sub>
                                  <m:r>
                                    <a:rPr lang="en-US" sz="1600" i="1">
                                      <a:latin typeface="Cambria Math"/>
                                    </a:rPr>
                                    <m:t>𝑖</m:t>
                                  </m:r>
                                </m:sub>
                              </m:sSub>
                              <m:r>
                                <a:rPr lang="en-US" sz="1600" i="1">
                                  <a:latin typeface="Cambria Math"/>
                                </a:rPr>
                                <m:t>−</m:t>
                              </m:r>
                              <m:sSub>
                                <m:sSubPr>
                                  <m:ctrlPr>
                                    <a:rPr lang="en-US" sz="1600" i="1">
                                      <a:latin typeface="Cambria Math"/>
                                    </a:rPr>
                                  </m:ctrlPr>
                                </m:sSubPr>
                                <m:e>
                                  <m:r>
                                    <a:rPr lang="en-US" sz="1600" i="1">
                                      <a:latin typeface="Cambria Math"/>
                                    </a:rPr>
                                    <m:t>𝑡</m:t>
                                  </m:r>
                                </m:e>
                                <m:sub>
                                  <m:r>
                                    <a:rPr lang="en-US" sz="1600" i="1">
                                      <a:latin typeface="Cambria Math"/>
                                    </a:rPr>
                                    <m:t>𝑖</m:t>
                                  </m:r>
                                  <m:r>
                                    <a:rPr lang="en-US" sz="1600" b="0" i="1" smtClean="0">
                                      <a:latin typeface="Cambria Math"/>
                                    </a:rPr>
                                    <m:t>−1</m:t>
                                  </m:r>
                                </m:sub>
                              </m:sSub>
                            </m:den>
                          </m:f>
                        </m:e>
                      </m:d>
                    </m:oMath>
                  </m:oMathPara>
                </a14:m>
                <a:endParaRPr lang="en-US" sz="1400" dirty="0"/>
              </a:p>
            </p:txBody>
          </p:sp>
        </mc:Choice>
        <mc:Fallback xmlns="">
          <p:sp>
            <p:nvSpPr>
              <p:cNvPr id="48" name="Szövegdoboz 47"/>
              <p:cNvSpPr txBox="1">
                <a:spLocks noRot="1" noChangeAspect="1" noMove="1" noResize="1" noEditPoints="1" noAdjustHandles="1" noChangeArrowheads="1" noChangeShapeType="1" noTextEdit="1"/>
              </p:cNvSpPr>
              <p:nvPr/>
            </p:nvSpPr>
            <p:spPr>
              <a:xfrm>
                <a:off x="6107410" y="3363838"/>
                <a:ext cx="2921421" cy="645561"/>
              </a:xfrm>
              <a:prstGeom prst="rect">
                <a:avLst/>
              </a:prstGeom>
              <a:blipFill rotWithShape="1">
                <a:blip r:embed="rId6"/>
                <a:stretch>
                  <a:fillRect/>
                </a:stretch>
              </a:blipFill>
              <a:ln>
                <a:solidFill>
                  <a:schemeClr val="tx1"/>
                </a:solid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fltVal val="0"/>
                                          </p:val>
                                        </p:tav>
                                        <p:tav tm="100000">
                                          <p:val>
                                            <p:strVal val="#ppt_w"/>
                                          </p:val>
                                        </p:tav>
                                      </p:tavLst>
                                    </p:anim>
                                    <p:anim calcmode="lin" valueType="num">
                                      <p:cBhvr>
                                        <p:cTn id="8" dur="1000" fill="hold"/>
                                        <p:tgtEl>
                                          <p:spTgt spid="50"/>
                                        </p:tgtEl>
                                        <p:attrNameLst>
                                          <p:attrName>ppt_h</p:attrName>
                                        </p:attrNameLst>
                                      </p:cBhvr>
                                      <p:tavLst>
                                        <p:tav tm="0">
                                          <p:val>
                                            <p:fltVal val="0"/>
                                          </p:val>
                                        </p:tav>
                                        <p:tav tm="100000">
                                          <p:val>
                                            <p:strVal val="#ppt_h"/>
                                          </p:val>
                                        </p:tav>
                                      </p:tavLst>
                                    </p:anim>
                                    <p:anim calcmode="lin" valueType="num">
                                      <p:cBhvr>
                                        <p:cTn id="9" dur="1000" fill="hold"/>
                                        <p:tgtEl>
                                          <p:spTgt spid="50"/>
                                        </p:tgtEl>
                                        <p:attrNameLst>
                                          <p:attrName>style.rotation</p:attrName>
                                        </p:attrNameLst>
                                      </p:cBhvr>
                                      <p:tavLst>
                                        <p:tav tm="0">
                                          <p:val>
                                            <p:fltVal val="90"/>
                                          </p:val>
                                        </p:tav>
                                        <p:tav tm="100000">
                                          <p:val>
                                            <p:fltVal val="0"/>
                                          </p:val>
                                        </p:tav>
                                      </p:tavLst>
                                    </p:anim>
                                    <p:animEffect transition="in" filter="fade">
                                      <p:cBhvr>
                                        <p:cTn id="10" dur="1000"/>
                                        <p:tgtEl>
                                          <p:spTgt spid="5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000" fill="hold"/>
                                        <p:tgtEl>
                                          <p:spTgt spid="52"/>
                                        </p:tgtEl>
                                        <p:attrNameLst>
                                          <p:attrName>ppt_w</p:attrName>
                                        </p:attrNameLst>
                                      </p:cBhvr>
                                      <p:tavLst>
                                        <p:tav tm="0">
                                          <p:val>
                                            <p:fltVal val="0"/>
                                          </p:val>
                                        </p:tav>
                                        <p:tav tm="100000">
                                          <p:val>
                                            <p:strVal val="#ppt_w"/>
                                          </p:val>
                                        </p:tav>
                                      </p:tavLst>
                                    </p:anim>
                                    <p:anim calcmode="lin" valueType="num">
                                      <p:cBhvr>
                                        <p:cTn id="21" dur="1000" fill="hold"/>
                                        <p:tgtEl>
                                          <p:spTgt spid="52"/>
                                        </p:tgtEl>
                                        <p:attrNameLst>
                                          <p:attrName>ppt_h</p:attrName>
                                        </p:attrNameLst>
                                      </p:cBhvr>
                                      <p:tavLst>
                                        <p:tav tm="0">
                                          <p:val>
                                            <p:fltVal val="0"/>
                                          </p:val>
                                        </p:tav>
                                        <p:tav tm="100000">
                                          <p:val>
                                            <p:strVal val="#ppt_h"/>
                                          </p:val>
                                        </p:tav>
                                      </p:tavLst>
                                    </p:anim>
                                    <p:anim calcmode="lin" valueType="num">
                                      <p:cBhvr>
                                        <p:cTn id="22" dur="1000" fill="hold"/>
                                        <p:tgtEl>
                                          <p:spTgt spid="52"/>
                                        </p:tgtEl>
                                        <p:attrNameLst>
                                          <p:attrName>style.rotation</p:attrName>
                                        </p:attrNameLst>
                                      </p:cBhvr>
                                      <p:tavLst>
                                        <p:tav tm="0">
                                          <p:val>
                                            <p:fltVal val="90"/>
                                          </p:val>
                                        </p:tav>
                                        <p:tav tm="100000">
                                          <p:val>
                                            <p:fltVal val="0"/>
                                          </p:val>
                                        </p:tav>
                                      </p:tavLst>
                                    </p:anim>
                                    <p:animEffect transition="in" filter="fade">
                                      <p:cBhvr>
                                        <p:cTn id="2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3"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en-US" sz="5400" b="1" dirty="0" smtClean="0">
                <a:solidFill>
                  <a:srgbClr val="FF0000"/>
                </a:solidFill>
              </a:rPr>
              <a:t>Geometric Modeling</a:t>
            </a:r>
            <a:br>
              <a:rPr lang="en-US" sz="5400" b="1" dirty="0" smtClean="0">
                <a:solidFill>
                  <a:srgbClr val="FF0000"/>
                </a:solidFill>
              </a:rPr>
            </a:br>
            <a:r>
              <a:rPr lang="hu-HU" sz="5400" b="1" dirty="0" err="1" smtClean="0">
                <a:solidFill>
                  <a:srgbClr val="FF0000"/>
                </a:solidFill>
              </a:rPr>
              <a:t>Surfaces</a:t>
            </a:r>
            <a:endParaRPr lang="hu-HU" sz="4000" b="1" dirty="0" smtClean="0">
              <a:solidFill>
                <a:srgbClr val="FF0000"/>
              </a:solidFill>
            </a:endParaRPr>
          </a:p>
        </p:txBody>
      </p:sp>
      <p:sp>
        <p:nvSpPr>
          <p:cNvPr id="4099" name="Rectangle 3"/>
          <p:cNvSpPr>
            <a:spLocks noGrp="1" noChangeArrowheads="1"/>
          </p:cNvSpPr>
          <p:nvPr>
            <p:ph type="subTitle" idx="1"/>
          </p:nvPr>
        </p:nvSpPr>
        <p:spPr>
          <a:xfrm>
            <a:off x="1371600" y="2914650"/>
            <a:ext cx="4928592" cy="1314450"/>
          </a:xfrm>
          <a:noFill/>
        </p:spPr>
        <p:txBody>
          <a:bodyPr/>
          <a:lstStyle/>
          <a:p>
            <a:pPr marL="342900" indent="-342900"/>
            <a:r>
              <a:rPr lang="hu-HU" altLang="hu-HU" dirty="0" err="1" smtClean="0"/>
              <a:t>Szirmay-Kalos</a:t>
            </a:r>
            <a:r>
              <a:rPr lang="hu-HU" altLang="hu-HU" dirty="0" smtClean="0"/>
              <a:t> László</a:t>
            </a:r>
          </a:p>
          <a:p>
            <a:pPr marL="342900" indent="-342900"/>
            <a:endParaRPr lang="hu-HU" altLang="hu-HU" dirty="0" smtClean="0"/>
          </a:p>
        </p:txBody>
      </p:sp>
      <p:sp>
        <p:nvSpPr>
          <p:cNvPr id="6" name="Téglalap 5"/>
          <p:cNvSpPr>
            <a:spLocks noChangeArrowheads="1"/>
          </p:cNvSpPr>
          <p:nvPr/>
        </p:nvSpPr>
        <p:spPr bwMode="auto">
          <a:xfrm>
            <a:off x="107504" y="123478"/>
            <a:ext cx="3528392"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None/>
            </a:pPr>
            <a:r>
              <a:rPr lang="en-US" altLang="en-US" sz="2000" i="1" dirty="0" smtClean="0">
                <a:latin typeface="+mn-lt"/>
              </a:rPr>
              <a:t>”</a:t>
            </a:r>
            <a:r>
              <a:rPr lang="it-IT" sz="2000" i="1" dirty="0" smtClean="0"/>
              <a:t>La </a:t>
            </a:r>
            <a:r>
              <a:rPr lang="it-IT" sz="2000" i="1" dirty="0"/>
              <a:t>semplicità è la sofisticazione </a:t>
            </a:r>
            <a:r>
              <a:rPr lang="it-IT" sz="2000" i="1" dirty="0" smtClean="0"/>
              <a:t>finale</a:t>
            </a:r>
            <a:r>
              <a:rPr lang="hu-HU" sz="2000" i="1" dirty="0" smtClean="0"/>
              <a:t>.</a:t>
            </a:r>
            <a:r>
              <a:rPr lang="en-US" altLang="en-US" sz="2000" i="1" dirty="0" smtClean="0">
                <a:latin typeface="+mn-lt"/>
              </a:rPr>
              <a:t>”</a:t>
            </a:r>
          </a:p>
          <a:p>
            <a:pPr algn="r">
              <a:spcBef>
                <a:spcPct val="0"/>
              </a:spcBef>
              <a:buFont typeface="Wingdings" pitchFamily="2" charset="2"/>
              <a:buNone/>
            </a:pPr>
            <a:r>
              <a:rPr lang="en-US" sz="2000" i="1" dirty="0"/>
              <a:t>Leonardo da Vinci</a:t>
            </a:r>
            <a:endParaRPr lang="hu-HU" altLang="en-US" sz="2000" i="1" dirty="0" smtClean="0">
              <a:latin typeface="+mn-lt"/>
            </a:endParaRPr>
          </a:p>
        </p:txBody>
      </p:sp>
      <p:pic>
        <p:nvPicPr>
          <p:cNvPr id="7" name="sziv_animaci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27273" y="2931790"/>
            <a:ext cx="2823995" cy="2124703"/>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4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Freeform 21"/>
          <p:cNvSpPr>
            <a:spLocks/>
          </p:cNvSpPr>
          <p:nvPr/>
        </p:nvSpPr>
        <p:spPr bwMode="auto">
          <a:xfrm>
            <a:off x="6443664" y="2471713"/>
            <a:ext cx="320675" cy="2857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5140" name="Freeform 22"/>
          <p:cNvSpPr>
            <a:spLocks/>
          </p:cNvSpPr>
          <p:nvPr/>
        </p:nvSpPr>
        <p:spPr bwMode="auto">
          <a:xfrm>
            <a:off x="8196263" y="2528863"/>
            <a:ext cx="457200" cy="5715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5141" name="Freeform 23"/>
          <p:cNvSpPr>
            <a:spLocks/>
          </p:cNvSpPr>
          <p:nvPr/>
        </p:nvSpPr>
        <p:spPr bwMode="auto">
          <a:xfrm>
            <a:off x="6291263" y="1214413"/>
            <a:ext cx="646112" cy="6286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184322" name="Rectangle 2"/>
          <p:cNvSpPr>
            <a:spLocks noGrp="1" noChangeArrowheads="1"/>
          </p:cNvSpPr>
          <p:nvPr>
            <p:ph type="title"/>
          </p:nvPr>
        </p:nvSpPr>
        <p:spPr>
          <a:xfrm>
            <a:off x="-1002" y="260747"/>
            <a:ext cx="9145002" cy="857250"/>
          </a:xfrm>
        </p:spPr>
        <p:txBody>
          <a:bodyPr>
            <a:normAutofit fontScale="90000"/>
          </a:bodyPr>
          <a:lstStyle/>
          <a:p>
            <a:pPr>
              <a:defRPr/>
            </a:pPr>
            <a:r>
              <a:rPr lang="hu-HU" dirty="0" err="1" smtClean="0">
                <a:solidFill>
                  <a:srgbClr val="FF0000"/>
                </a:solidFill>
              </a:rPr>
              <a:t>Point</a:t>
            </a:r>
            <a:r>
              <a:rPr lang="hu-HU" dirty="0" smtClean="0">
                <a:solidFill>
                  <a:srgbClr val="FF0000"/>
                </a:solidFill>
              </a:rPr>
              <a:t> </a:t>
            </a:r>
            <a:r>
              <a:rPr lang="hu-HU" dirty="0" err="1" smtClean="0">
                <a:solidFill>
                  <a:srgbClr val="FF0000"/>
                </a:solidFill>
              </a:rPr>
              <a:t>definition</a:t>
            </a:r>
            <a:r>
              <a:rPr lang="hu-HU" dirty="0" smtClean="0">
                <a:solidFill>
                  <a:srgbClr val="FF0000"/>
                </a:solidFill>
              </a:rPr>
              <a:t> </a:t>
            </a:r>
            <a:r>
              <a:rPr lang="hu-HU" dirty="0" err="1" smtClean="0">
                <a:solidFill>
                  <a:srgbClr val="FF0000"/>
                </a:solidFill>
              </a:rPr>
              <a:t>with</a:t>
            </a:r>
            <a:r>
              <a:rPr lang="hu-HU" dirty="0" smtClean="0">
                <a:solidFill>
                  <a:srgbClr val="FF0000"/>
                </a:solidFill>
              </a:rPr>
              <a:t> </a:t>
            </a:r>
            <a:r>
              <a:rPr lang="hu-HU" dirty="0" err="1" smtClean="0">
                <a:solidFill>
                  <a:srgbClr val="FF0000"/>
                </a:solidFill>
              </a:rPr>
              <a:t>coordinate</a:t>
            </a:r>
            <a:r>
              <a:rPr lang="hu-HU" dirty="0" smtClean="0">
                <a:solidFill>
                  <a:srgbClr val="FF0000"/>
                </a:solidFill>
              </a:rPr>
              <a:t> </a:t>
            </a:r>
            <a:r>
              <a:rPr lang="hu-HU" dirty="0" err="1" smtClean="0">
                <a:solidFill>
                  <a:srgbClr val="FF0000"/>
                </a:solidFill>
              </a:rPr>
              <a:t>systems</a:t>
            </a:r>
            <a:endParaRPr lang="hu-HU" dirty="0" smtClean="0">
              <a:solidFill>
                <a:srgbClr val="FF0000"/>
              </a:solidFill>
            </a:endParaRPr>
          </a:p>
        </p:txBody>
      </p:sp>
      <p:sp>
        <p:nvSpPr>
          <p:cNvPr id="5123" name="Line 3"/>
          <p:cNvSpPr>
            <a:spLocks noChangeShapeType="1"/>
          </p:cNvSpPr>
          <p:nvPr/>
        </p:nvSpPr>
        <p:spPr bwMode="auto">
          <a:xfrm flipV="1">
            <a:off x="430213" y="1138213"/>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4" name="Line 4"/>
          <p:cNvSpPr>
            <a:spLocks noChangeShapeType="1"/>
          </p:cNvSpPr>
          <p:nvPr/>
        </p:nvSpPr>
        <p:spPr bwMode="auto">
          <a:xfrm>
            <a:off x="430213" y="2738413"/>
            <a:ext cx="1828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5" name="Line 6"/>
          <p:cNvSpPr>
            <a:spLocks noChangeShapeType="1"/>
          </p:cNvSpPr>
          <p:nvPr/>
        </p:nvSpPr>
        <p:spPr bwMode="auto">
          <a:xfrm>
            <a:off x="3402013" y="2795563"/>
            <a:ext cx="2209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5128" name="Line 10"/>
          <p:cNvSpPr>
            <a:spLocks noChangeShapeType="1"/>
          </p:cNvSpPr>
          <p:nvPr/>
        </p:nvSpPr>
        <p:spPr bwMode="auto">
          <a:xfrm>
            <a:off x="1192213" y="1938313"/>
            <a:ext cx="0" cy="8001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29" name="Line 11"/>
          <p:cNvSpPr>
            <a:spLocks noChangeShapeType="1"/>
          </p:cNvSpPr>
          <p:nvPr/>
        </p:nvSpPr>
        <p:spPr bwMode="auto">
          <a:xfrm flipH="1">
            <a:off x="430213" y="1938313"/>
            <a:ext cx="762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a:p>
        </p:txBody>
      </p:sp>
      <p:sp>
        <p:nvSpPr>
          <p:cNvPr id="5130" name="Text Box 12"/>
          <p:cNvSpPr txBox="1">
            <a:spLocks noChangeArrowheads="1"/>
          </p:cNvSpPr>
          <p:nvPr/>
        </p:nvSpPr>
        <p:spPr bwMode="auto">
          <a:xfrm>
            <a:off x="1023939" y="2712219"/>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dirty="0"/>
              <a:t>x</a:t>
            </a:r>
            <a:endParaRPr lang="hu-HU" altLang="en-US" dirty="0"/>
          </a:p>
        </p:txBody>
      </p:sp>
      <p:sp>
        <p:nvSpPr>
          <p:cNvPr id="5131" name="Text Box 13"/>
          <p:cNvSpPr txBox="1">
            <a:spLocks noChangeArrowheads="1"/>
          </p:cNvSpPr>
          <p:nvPr/>
        </p:nvSpPr>
        <p:spPr bwMode="auto">
          <a:xfrm>
            <a:off x="33339" y="1797819"/>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i="1"/>
              <a:t>y</a:t>
            </a:r>
            <a:endParaRPr lang="hu-HU" altLang="en-US"/>
          </a:p>
        </p:txBody>
      </p:sp>
      <p:sp>
        <p:nvSpPr>
          <p:cNvPr id="5132" name="Line 14"/>
          <p:cNvSpPr>
            <a:spLocks noChangeShapeType="1"/>
          </p:cNvSpPr>
          <p:nvPr/>
        </p:nvSpPr>
        <p:spPr bwMode="auto">
          <a:xfrm flipV="1">
            <a:off x="3402013" y="1995463"/>
            <a:ext cx="685800" cy="8001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mc:AlternateContent xmlns:mc="http://schemas.openxmlformats.org/markup-compatibility/2006" xmlns:a14="http://schemas.microsoft.com/office/drawing/2010/main">
        <mc:Choice Requires="a14">
          <p:sp>
            <p:nvSpPr>
              <p:cNvPr id="5133" name="Text Box 15"/>
              <p:cNvSpPr txBox="1">
                <a:spLocks noChangeArrowheads="1"/>
              </p:cNvSpPr>
              <p:nvPr/>
            </p:nvSpPr>
            <p:spPr bwMode="auto">
              <a:xfrm>
                <a:off x="3325813" y="2109763"/>
                <a:ext cx="41421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a:rPr>
                        <m:t>𝑟</m:t>
                      </m:r>
                    </m:oMath>
                  </m:oMathPara>
                </a14:m>
                <a:endParaRPr lang="hu-HU" altLang="en-US" dirty="0"/>
              </a:p>
            </p:txBody>
          </p:sp>
        </mc:Choice>
        <mc:Fallback xmlns="">
          <p:sp>
            <p:nvSpPr>
              <p:cNvPr id="5133" name="Text Box 15"/>
              <p:cNvSpPr txBox="1">
                <a:spLocks noRot="1" noChangeAspect="1" noMove="1" noResize="1" noEditPoints="1" noAdjustHandles="1" noChangeArrowheads="1" noChangeShapeType="1" noTextEdit="1"/>
              </p:cNvSpPr>
              <p:nvPr/>
            </p:nvSpPr>
            <p:spPr bwMode="auto">
              <a:xfrm>
                <a:off x="3325813" y="2109763"/>
                <a:ext cx="414216" cy="461665"/>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34" name="Text Box 16"/>
              <p:cNvSpPr txBox="1">
                <a:spLocks noChangeArrowheads="1"/>
              </p:cNvSpPr>
              <p:nvPr/>
            </p:nvSpPr>
            <p:spPr bwMode="auto">
              <a:xfrm>
                <a:off x="3887788" y="2265735"/>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i="1" dirty="0" smtClean="0">
                          <a:latin typeface="Cambria Math"/>
                          <a:ea typeface="Cambria Math"/>
                        </a:rPr>
                        <m:t>𝜑</m:t>
                      </m:r>
                    </m:oMath>
                  </m:oMathPara>
                </a14:m>
                <a:endParaRPr lang="hu-HU" altLang="en-US" dirty="0"/>
              </a:p>
            </p:txBody>
          </p:sp>
        </mc:Choice>
        <mc:Fallback xmlns="">
          <p:sp>
            <p:nvSpPr>
              <p:cNvPr id="5134" name="Text Box 16"/>
              <p:cNvSpPr txBox="1">
                <a:spLocks noRot="1" noChangeAspect="1" noMove="1" noResize="1" noEditPoints="1" noAdjustHandles="1" noChangeArrowheads="1" noChangeShapeType="1" noTextEdit="1"/>
              </p:cNvSpPr>
              <p:nvPr/>
            </p:nvSpPr>
            <p:spPr bwMode="auto">
              <a:xfrm>
                <a:off x="3887788" y="2265735"/>
                <a:ext cx="476605" cy="461665"/>
              </a:xfrm>
              <a:prstGeom prst="rect">
                <a:avLst/>
              </a:prstGeom>
              <a:blipFill rotWithShape="1">
                <a:blip r:embed="rId4"/>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135" name="Oval 17"/>
          <p:cNvSpPr>
            <a:spLocks noChangeArrowheads="1"/>
          </p:cNvSpPr>
          <p:nvPr/>
        </p:nvSpPr>
        <p:spPr bwMode="auto">
          <a:xfrm>
            <a:off x="7129463" y="1671613"/>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36" name="Oval 18"/>
          <p:cNvSpPr>
            <a:spLocks noChangeArrowheads="1"/>
          </p:cNvSpPr>
          <p:nvPr/>
        </p:nvSpPr>
        <p:spPr bwMode="auto">
          <a:xfrm>
            <a:off x="6519863" y="2414563"/>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37" name="Oval 19"/>
          <p:cNvSpPr>
            <a:spLocks noChangeArrowheads="1"/>
          </p:cNvSpPr>
          <p:nvPr/>
        </p:nvSpPr>
        <p:spPr bwMode="auto">
          <a:xfrm>
            <a:off x="8348663" y="2471713"/>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38" name="Oval 20"/>
          <p:cNvSpPr>
            <a:spLocks noChangeArrowheads="1"/>
          </p:cNvSpPr>
          <p:nvPr/>
        </p:nvSpPr>
        <p:spPr bwMode="auto">
          <a:xfrm>
            <a:off x="6519863" y="1157263"/>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5142" name="Text Box 24"/>
              <p:cNvSpPr txBox="1">
                <a:spLocks noChangeArrowheads="1"/>
              </p:cNvSpPr>
              <p:nvPr/>
            </p:nvSpPr>
            <p:spPr bwMode="auto">
              <a:xfrm>
                <a:off x="8120064" y="2071663"/>
                <a:ext cx="4678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en-US" altLang="en-US" i="1" dirty="0" smtClean="0">
                          <a:latin typeface="Cambria Math"/>
                        </a:rPr>
                        <m:t>𝑋</m:t>
                      </m:r>
                    </m:oMath>
                  </m:oMathPara>
                </a14:m>
                <a:endParaRPr lang="hu-HU" altLang="en-US" dirty="0"/>
              </a:p>
            </p:txBody>
          </p:sp>
        </mc:Choice>
        <mc:Fallback xmlns="">
          <p:sp>
            <p:nvSpPr>
              <p:cNvPr id="5142" name="Text Box 24"/>
              <p:cNvSpPr txBox="1">
                <a:spLocks noRot="1" noChangeAspect="1" noMove="1" noResize="1" noEditPoints="1" noAdjustHandles="1" noChangeArrowheads="1" noChangeShapeType="1" noTextEdit="1"/>
              </p:cNvSpPr>
              <p:nvPr/>
            </p:nvSpPr>
            <p:spPr bwMode="auto">
              <a:xfrm>
                <a:off x="8120064" y="2071663"/>
                <a:ext cx="467885" cy="46166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3" name="Text Box 25"/>
              <p:cNvSpPr txBox="1">
                <a:spLocks noChangeArrowheads="1"/>
              </p:cNvSpPr>
              <p:nvPr/>
            </p:nvSpPr>
            <p:spPr bwMode="auto">
              <a:xfrm>
                <a:off x="6691313" y="915566"/>
                <a:ext cx="45506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en-US" altLang="en-US" i="1" dirty="0" smtClean="0">
                          <a:latin typeface="Cambria Math"/>
                        </a:rPr>
                        <m:t>𝑌</m:t>
                      </m:r>
                    </m:oMath>
                  </m:oMathPara>
                </a14:m>
                <a:endParaRPr lang="hu-HU" altLang="en-US" dirty="0"/>
              </a:p>
            </p:txBody>
          </p:sp>
        </mc:Choice>
        <mc:Fallback xmlns="">
          <p:sp>
            <p:nvSpPr>
              <p:cNvPr id="5143" name="Text Box 25"/>
              <p:cNvSpPr txBox="1">
                <a:spLocks noRot="1" noChangeAspect="1" noMove="1" noResize="1" noEditPoints="1" noAdjustHandles="1" noChangeArrowheads="1" noChangeShapeType="1" noTextEdit="1"/>
              </p:cNvSpPr>
              <p:nvPr/>
            </p:nvSpPr>
            <p:spPr bwMode="auto">
              <a:xfrm>
                <a:off x="6691313" y="915566"/>
                <a:ext cx="455061" cy="461665"/>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44" name="Text Box 26"/>
              <p:cNvSpPr txBox="1">
                <a:spLocks noChangeArrowheads="1"/>
              </p:cNvSpPr>
              <p:nvPr/>
            </p:nvSpPr>
            <p:spPr bwMode="auto">
              <a:xfrm>
                <a:off x="6367463" y="2014513"/>
                <a:ext cx="45185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en-US" altLang="en-US" b="0" i="1" smtClean="0">
                          <a:latin typeface="Cambria Math"/>
                        </a:rPr>
                        <m:t>𝑍</m:t>
                      </m:r>
                    </m:oMath>
                  </m:oMathPara>
                </a14:m>
                <a:endParaRPr lang="hu-HU" altLang="en-US" dirty="0"/>
              </a:p>
            </p:txBody>
          </p:sp>
        </mc:Choice>
        <mc:Fallback xmlns="">
          <p:sp>
            <p:nvSpPr>
              <p:cNvPr id="5144" name="Text Box 26"/>
              <p:cNvSpPr txBox="1">
                <a:spLocks noRot="1" noChangeAspect="1" noMove="1" noResize="1" noEditPoints="1" noAdjustHandles="1" noChangeArrowheads="1" noChangeShapeType="1" noTextEdit="1"/>
              </p:cNvSpPr>
              <p:nvPr/>
            </p:nvSpPr>
            <p:spPr bwMode="auto">
              <a:xfrm>
                <a:off x="6367463" y="2014513"/>
                <a:ext cx="451854" cy="461665"/>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145" name="Text Box 27"/>
          <p:cNvSpPr txBox="1">
            <a:spLocks noChangeArrowheads="1"/>
          </p:cNvSpPr>
          <p:nvPr/>
        </p:nvSpPr>
        <p:spPr bwMode="auto">
          <a:xfrm>
            <a:off x="414339" y="3283719"/>
            <a:ext cx="14034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smtClean="0">
                <a:latin typeface="+mn-lt"/>
              </a:rPr>
              <a:t>Descartes</a:t>
            </a:r>
            <a:endParaRPr lang="hu-HU" altLang="en-US" dirty="0">
              <a:latin typeface="+mn-lt"/>
            </a:endParaRPr>
          </a:p>
          <a:p>
            <a:pPr algn="l"/>
            <a:endParaRPr lang="hu-HU" altLang="en-US" dirty="0">
              <a:latin typeface="+mn-lt"/>
            </a:endParaRPr>
          </a:p>
        </p:txBody>
      </p:sp>
      <p:sp>
        <p:nvSpPr>
          <p:cNvPr id="5146" name="Text Box 28"/>
          <p:cNvSpPr txBox="1">
            <a:spLocks noChangeArrowheads="1"/>
          </p:cNvSpPr>
          <p:nvPr/>
        </p:nvSpPr>
        <p:spPr bwMode="auto">
          <a:xfrm>
            <a:off x="3402014" y="3309913"/>
            <a:ext cx="824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err="1" smtClean="0">
                <a:latin typeface="+mn-lt"/>
              </a:rPr>
              <a:t>Polar</a:t>
            </a:r>
            <a:endParaRPr lang="hu-HU" altLang="en-US" dirty="0">
              <a:latin typeface="+mn-lt"/>
            </a:endParaRPr>
          </a:p>
        </p:txBody>
      </p:sp>
      <p:sp>
        <p:nvSpPr>
          <p:cNvPr id="5147" name="Text Box 29"/>
          <p:cNvSpPr txBox="1">
            <a:spLocks noChangeArrowheads="1"/>
          </p:cNvSpPr>
          <p:nvPr/>
        </p:nvSpPr>
        <p:spPr bwMode="auto">
          <a:xfrm>
            <a:off x="6732588" y="3017019"/>
            <a:ext cx="20015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dirty="0" err="1" smtClean="0">
                <a:latin typeface="+mn-lt"/>
              </a:rPr>
              <a:t>Barycentric</a:t>
            </a:r>
            <a:endParaRPr lang="hu-HU" altLang="en-US" dirty="0" smtClean="0">
              <a:latin typeface="+mn-lt"/>
            </a:endParaRPr>
          </a:p>
          <a:p>
            <a:pPr algn="l"/>
            <a:r>
              <a:rPr lang="hu-HU" altLang="en-US" dirty="0" err="1" smtClean="0">
                <a:latin typeface="+mn-lt"/>
              </a:rPr>
              <a:t>Homogeneous</a:t>
            </a:r>
            <a:endParaRPr lang="hu-HU" altLang="en-US" dirty="0">
              <a:latin typeface="+mn-lt"/>
            </a:endParaRPr>
          </a:p>
        </p:txBody>
      </p:sp>
      <p:sp>
        <p:nvSpPr>
          <p:cNvPr id="5148" name="Oval 30"/>
          <p:cNvSpPr>
            <a:spLocks noChangeArrowheads="1"/>
          </p:cNvSpPr>
          <p:nvPr/>
        </p:nvSpPr>
        <p:spPr bwMode="auto">
          <a:xfrm>
            <a:off x="792164" y="2643163"/>
            <a:ext cx="71437" cy="21669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49" name="Oval 31"/>
          <p:cNvSpPr>
            <a:spLocks noChangeArrowheads="1"/>
          </p:cNvSpPr>
          <p:nvPr/>
        </p:nvSpPr>
        <p:spPr bwMode="auto">
          <a:xfrm>
            <a:off x="3887789" y="2696742"/>
            <a:ext cx="71437" cy="216694"/>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0" name="Oval 32"/>
          <p:cNvSpPr>
            <a:spLocks noChangeArrowheads="1"/>
          </p:cNvSpPr>
          <p:nvPr/>
        </p:nvSpPr>
        <p:spPr bwMode="auto">
          <a:xfrm rot="-5400000">
            <a:off x="406599" y="2256408"/>
            <a:ext cx="53579" cy="28892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51" name="Text Box 33"/>
          <p:cNvSpPr txBox="1">
            <a:spLocks noChangeArrowheads="1"/>
          </p:cNvSpPr>
          <p:nvPr/>
        </p:nvSpPr>
        <p:spPr bwMode="auto">
          <a:xfrm>
            <a:off x="646698" y="2859856"/>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2" name="Text Box 34"/>
          <p:cNvSpPr txBox="1">
            <a:spLocks noChangeArrowheads="1"/>
          </p:cNvSpPr>
          <p:nvPr/>
        </p:nvSpPr>
        <p:spPr bwMode="auto">
          <a:xfrm>
            <a:off x="-1002" y="226573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3" name="Text Box 35"/>
          <p:cNvSpPr txBox="1">
            <a:spLocks noChangeArrowheads="1"/>
          </p:cNvSpPr>
          <p:nvPr/>
        </p:nvSpPr>
        <p:spPr bwMode="auto">
          <a:xfrm>
            <a:off x="3743911" y="291343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a:t>1</a:t>
            </a:r>
            <a:endParaRPr lang="en-US" altLang="en-US"/>
          </a:p>
        </p:txBody>
      </p:sp>
      <p:sp>
        <p:nvSpPr>
          <p:cNvPr id="5154" name="Rectangle 36"/>
          <p:cNvSpPr>
            <a:spLocks noChangeArrowheads="1"/>
          </p:cNvSpPr>
          <p:nvPr/>
        </p:nvSpPr>
        <p:spPr bwMode="auto">
          <a:xfrm>
            <a:off x="323850" y="3719488"/>
            <a:ext cx="8820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hu-HU" altLang="en-US" b="1" u="sng" dirty="0" err="1" smtClean="0">
                <a:latin typeface="+mn-lt"/>
              </a:rPr>
              <a:t>With</a:t>
            </a:r>
            <a:r>
              <a:rPr lang="hu-HU" altLang="en-US" b="1" u="sng" dirty="0" smtClean="0">
                <a:latin typeface="+mn-lt"/>
              </a:rPr>
              <a:t> </a:t>
            </a:r>
            <a:r>
              <a:rPr lang="hu-HU" altLang="en-US" b="1" u="sng" dirty="0" err="1" smtClean="0">
                <a:latin typeface="+mn-lt"/>
              </a:rPr>
              <a:t>numbers</a:t>
            </a:r>
            <a:r>
              <a:rPr lang="hu-HU" altLang="en-US" b="1" u="sng" dirty="0" smtClean="0">
                <a:latin typeface="+mn-lt"/>
              </a:rPr>
              <a:t>!</a:t>
            </a:r>
            <a:endParaRPr lang="hu-HU" altLang="en-US" b="1" u="sng" dirty="0">
              <a:latin typeface="+mn-lt"/>
            </a:endParaRPr>
          </a:p>
          <a:p>
            <a:pPr lvl="1" algn="l">
              <a:buFontTx/>
              <a:buAutoNum type="arabicPeriod"/>
            </a:pPr>
            <a:r>
              <a:rPr lang="hu-HU" altLang="en-US" dirty="0">
                <a:latin typeface="+mn-lt"/>
              </a:rPr>
              <a:t> </a:t>
            </a:r>
            <a:r>
              <a:rPr lang="hu-HU" altLang="en-US" dirty="0" err="1" smtClean="0">
                <a:latin typeface="+mn-lt"/>
              </a:rPr>
              <a:t>Coordinate</a:t>
            </a:r>
            <a:r>
              <a:rPr lang="hu-HU" altLang="en-US" dirty="0" smtClean="0">
                <a:latin typeface="+mn-lt"/>
              </a:rPr>
              <a:t> </a:t>
            </a:r>
            <a:r>
              <a:rPr lang="hu-HU" altLang="en-US" dirty="0" err="1" smtClean="0">
                <a:latin typeface="+mn-lt"/>
              </a:rPr>
              <a:t>system</a:t>
            </a:r>
            <a:r>
              <a:rPr lang="hu-HU" altLang="en-US" dirty="0" smtClean="0">
                <a:latin typeface="+mn-lt"/>
              </a:rPr>
              <a:t> </a:t>
            </a:r>
            <a:r>
              <a:rPr lang="en-US" altLang="en-US" dirty="0">
                <a:latin typeface="+mn-lt"/>
              </a:rPr>
              <a:t>(=</a:t>
            </a:r>
            <a:r>
              <a:rPr lang="en-US" altLang="en-US" dirty="0" err="1" smtClean="0">
                <a:latin typeface="+mn-lt"/>
              </a:rPr>
              <a:t>referenc</a:t>
            </a:r>
            <a:r>
              <a:rPr lang="hu-HU" altLang="en-US" dirty="0" smtClean="0">
                <a:latin typeface="+mn-lt"/>
              </a:rPr>
              <a:t>e </a:t>
            </a:r>
            <a:r>
              <a:rPr lang="hu-HU" altLang="en-US" dirty="0" err="1" smtClean="0">
                <a:latin typeface="+mn-lt"/>
              </a:rPr>
              <a:t>geometry</a:t>
            </a:r>
            <a:r>
              <a:rPr lang="en-US" altLang="en-US" dirty="0" smtClean="0">
                <a:latin typeface="+mn-lt"/>
              </a:rPr>
              <a:t>)</a:t>
            </a:r>
            <a:endParaRPr lang="hu-HU" altLang="en-US" dirty="0">
              <a:latin typeface="+mn-lt"/>
            </a:endParaRPr>
          </a:p>
          <a:p>
            <a:pPr lvl="1" algn="l">
              <a:buFontTx/>
              <a:buAutoNum type="arabicPeriod"/>
            </a:pPr>
            <a:r>
              <a:rPr lang="hu-HU" altLang="en-US" dirty="0">
                <a:latin typeface="+mn-lt"/>
              </a:rPr>
              <a:t> </a:t>
            </a:r>
            <a:r>
              <a:rPr lang="hu-HU" altLang="en-US" dirty="0" err="1" smtClean="0">
                <a:latin typeface="+mn-lt"/>
              </a:rPr>
              <a:t>Coordinates</a:t>
            </a:r>
            <a:r>
              <a:rPr lang="hu-HU" altLang="en-US" dirty="0" smtClean="0">
                <a:latin typeface="+mn-lt"/>
              </a:rPr>
              <a:t> </a:t>
            </a:r>
            <a:r>
              <a:rPr lang="en-US" altLang="en-US" dirty="0" smtClean="0">
                <a:latin typeface="+mn-lt"/>
              </a:rPr>
              <a:t>(=m</a:t>
            </a:r>
            <a:r>
              <a:rPr lang="hu-HU" altLang="en-US" dirty="0" err="1" smtClean="0">
                <a:latin typeface="+mn-lt"/>
              </a:rPr>
              <a:t>easurement</a:t>
            </a:r>
            <a:r>
              <a:rPr lang="en-US" altLang="en-US" dirty="0" smtClean="0">
                <a:latin typeface="+mn-lt"/>
              </a:rPr>
              <a:t>)</a:t>
            </a:r>
            <a:endParaRPr lang="hu-HU" altLang="en-US" dirty="0">
              <a:latin typeface="+mn-lt"/>
            </a:endParaRPr>
          </a:p>
        </p:txBody>
      </p:sp>
      <p:sp>
        <p:nvSpPr>
          <p:cNvPr id="5126" name="Oval 7"/>
          <p:cNvSpPr>
            <a:spLocks noChangeArrowheads="1"/>
          </p:cNvSpPr>
          <p:nvPr/>
        </p:nvSpPr>
        <p:spPr bwMode="auto">
          <a:xfrm>
            <a:off x="1116013" y="1881163"/>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7" name="Oval 8"/>
          <p:cNvSpPr>
            <a:spLocks noChangeArrowheads="1"/>
          </p:cNvSpPr>
          <p:nvPr/>
        </p:nvSpPr>
        <p:spPr bwMode="auto">
          <a:xfrm>
            <a:off x="4011613" y="1938313"/>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6" descr="http://www.headus.com.au/samples/killeroo/nurb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184" y="51470"/>
            <a:ext cx="2855168" cy="18907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6" name="Rectangle 3"/>
              <p:cNvSpPr>
                <a:spLocks noChangeArrowheads="1"/>
              </p:cNvSpPr>
              <p:nvPr/>
            </p:nvSpPr>
            <p:spPr bwMode="auto">
              <a:xfrm>
                <a:off x="107505" y="910648"/>
                <a:ext cx="9036496" cy="41148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l">
                  <a:spcBef>
                    <a:spcPct val="20000"/>
                  </a:spcBef>
                  <a:buClr>
                    <a:schemeClr val="accent2"/>
                  </a:buClr>
                  <a:buSzPct val="75000"/>
                </a:pPr>
                <a:r>
                  <a:rPr lang="hu-HU" altLang="hu-HU" sz="2800" dirty="0" smtClean="0">
                    <a:latin typeface="+mn-lt"/>
                  </a:rPr>
                  <a:t>Surface is a 2D </a:t>
                </a:r>
                <a:r>
                  <a:rPr lang="hu-HU" altLang="hu-HU" sz="2800" dirty="0" err="1" smtClean="0">
                    <a:latin typeface="+mn-lt"/>
                  </a:rPr>
                  <a:t>manifold</a:t>
                </a:r>
                <a:r>
                  <a:rPr lang="hu-HU" altLang="hu-HU" sz="2800" dirty="0" smtClean="0">
                    <a:latin typeface="+mn-lt"/>
                  </a:rPr>
                  <a:t> of </a:t>
                </a:r>
                <a:r>
                  <a:rPr lang="hu-HU" altLang="hu-HU" sz="2800" dirty="0" err="1" smtClean="0">
                    <a:latin typeface="+mn-lt"/>
                  </a:rPr>
                  <a:t>the</a:t>
                </a:r>
                <a:r>
                  <a:rPr lang="hu-HU" altLang="hu-HU" sz="2800" dirty="0" smtClean="0">
                    <a:latin typeface="+mn-lt"/>
                  </a:rPr>
                  <a:t> 3D </a:t>
                </a:r>
                <a:r>
                  <a:rPr lang="hu-HU" altLang="hu-HU" sz="2800" dirty="0" err="1" smtClean="0">
                    <a:latin typeface="+mn-lt"/>
                  </a:rPr>
                  <a:t>space</a:t>
                </a:r>
                <a:r>
                  <a:rPr lang="en-US" altLang="hu-HU" sz="2800" dirty="0" smtClean="0">
                    <a:latin typeface="+mn-lt"/>
                  </a:rPr>
                  <a:t>: </a:t>
                </a:r>
                <a:endParaRPr lang="en-US" altLang="hu-HU" dirty="0">
                  <a:latin typeface="+mn-lt"/>
                </a:endParaRPr>
              </a:p>
              <a:p>
                <a:pPr marL="349250" lvl="1" algn="l">
                  <a:spcBef>
                    <a:spcPts val="600"/>
                  </a:spcBef>
                  <a:buClr>
                    <a:schemeClr val="tx1"/>
                  </a:buClr>
                  <a:buSzPct val="100000"/>
                  <a:buFontTx/>
                  <a:buChar char="–"/>
                </a:pPr>
                <a:r>
                  <a:rPr lang="hu-HU" altLang="hu-HU" b="1" u="sng" dirty="0" smtClean="0">
                    <a:latin typeface="Calibri" panose="020F0502020204030204" pitchFamily="34" charset="0"/>
                    <a:cs typeface="Calibri" panose="020F0502020204030204" pitchFamily="34" charset="0"/>
                  </a:rPr>
                  <a:t>Explicit:</a:t>
                </a:r>
                <a:r>
                  <a:rPr lang="hu-HU" altLang="hu-HU" dirty="0" smtClean="0">
                    <a:latin typeface="Calibri" panose="020F0502020204030204" pitchFamily="34" charset="0"/>
                    <a:cs typeface="Calibri" panose="020F0502020204030204" pitchFamily="34" charset="0"/>
                  </a:rPr>
                  <a:t>  </a:t>
                </a:r>
                <a:r>
                  <a:rPr lang="hu-HU" altLang="hu-HU" dirty="0" smtClean="0">
                    <a:latin typeface="Calibri" panose="020F0502020204030204" pitchFamily="34" charset="0"/>
                    <a:cs typeface="Calibri" panose="020F0502020204030204" pitchFamily="34" charset="0"/>
                  </a:rPr>
                  <a:t>		</a:t>
                </a:r>
                <a14:m>
                  <m:oMath xmlns:m="http://schemas.openxmlformats.org/officeDocument/2006/math">
                    <m:r>
                      <a:rPr lang="hu-HU" altLang="hu-HU" i="1">
                        <a:latin typeface="Cambria Math"/>
                        <a:cs typeface="Times New Roman" panose="02020603050405020304" pitchFamily="18" charset="0"/>
                      </a:rPr>
                      <m:t>𝑧</m:t>
                    </m:r>
                    <m:r>
                      <a:rPr lang="en-US" altLang="hu-HU" b="0" i="1" smtClean="0">
                        <a:latin typeface="Cambria Math"/>
                        <a:cs typeface="Times New Roman" panose="02020603050405020304" pitchFamily="18" charset="0"/>
                      </a:rPr>
                      <m:t>=</m:t>
                    </m:r>
                    <m:r>
                      <a:rPr lang="en-US" altLang="hu-HU" b="0" i="1" smtClean="0">
                        <a:latin typeface="Cambria Math"/>
                        <a:cs typeface="Times New Roman" panose="02020603050405020304" pitchFamily="18" charset="0"/>
                      </a:rPr>
                      <m:t>h</m:t>
                    </m:r>
                    <m:d>
                      <m:dPr>
                        <m:ctrlPr>
                          <a:rPr lang="en-US" altLang="hu-HU" i="1">
                            <a:latin typeface="Cambria Math"/>
                            <a:cs typeface="Times New Roman" panose="02020603050405020304" pitchFamily="18" charset="0"/>
                          </a:rPr>
                        </m:ctrlPr>
                      </m:dPr>
                      <m:e>
                        <m:r>
                          <a:rPr lang="en-US" altLang="hu-HU" i="1">
                            <a:latin typeface="Cambria Math"/>
                            <a:cs typeface="Times New Roman" panose="02020603050405020304" pitchFamily="18" charset="0"/>
                          </a:rPr>
                          <m:t>𝑥</m:t>
                        </m:r>
                        <m:r>
                          <a:rPr lang="en-US" altLang="hu-HU" i="1">
                            <a:latin typeface="Cambria Math"/>
                            <a:cs typeface="Times New Roman" panose="02020603050405020304" pitchFamily="18" charset="0"/>
                          </a:rPr>
                          <m:t>,</m:t>
                        </m:r>
                        <m:r>
                          <a:rPr lang="en-US" altLang="hu-HU" i="1">
                            <a:latin typeface="Cambria Math"/>
                            <a:cs typeface="Times New Roman" panose="02020603050405020304" pitchFamily="18" charset="0"/>
                          </a:rPr>
                          <m:t>𝑦</m:t>
                        </m:r>
                      </m:e>
                    </m:d>
                  </m:oMath>
                </a14:m>
                <a:endParaRPr lang="hu-HU" altLang="hu-HU" b="1" u="sng" dirty="0" smtClean="0">
                  <a:latin typeface="+mn-lt"/>
                </a:endParaRPr>
              </a:p>
              <a:p>
                <a:pPr marL="349250" lvl="1" algn="l">
                  <a:spcBef>
                    <a:spcPts val="600"/>
                  </a:spcBef>
                  <a:spcAft>
                    <a:spcPts val="1200"/>
                  </a:spcAft>
                  <a:buClr>
                    <a:schemeClr val="tx1"/>
                  </a:buClr>
                  <a:buSzPct val="100000"/>
                  <a:buFontTx/>
                  <a:buChar char="–"/>
                </a:pPr>
                <a:r>
                  <a:rPr lang="hu-HU" altLang="hu-HU" b="1" u="sng" dirty="0">
                    <a:latin typeface="+mn-lt"/>
                  </a:rPr>
                  <a:t>I</a:t>
                </a:r>
                <a:r>
                  <a:rPr lang="en-US" altLang="hu-HU" b="1" u="sng" dirty="0" err="1" smtClean="0">
                    <a:latin typeface="+mn-lt"/>
                  </a:rPr>
                  <a:t>mplicit</a:t>
                </a:r>
                <a:r>
                  <a:rPr lang="en-US" altLang="hu-HU" dirty="0" smtClean="0">
                    <a:latin typeface="+mn-lt"/>
                  </a:rPr>
                  <a:t>:</a:t>
                </a:r>
                <a:r>
                  <a:rPr lang="hu-HU" altLang="hu-HU" dirty="0" smtClean="0">
                    <a:latin typeface="+mn-lt"/>
                  </a:rPr>
                  <a:t> </a:t>
                </a:r>
                <a:r>
                  <a:rPr lang="hu-HU" altLang="hu-HU" dirty="0" smtClean="0">
                    <a:latin typeface="+mn-lt"/>
                  </a:rPr>
                  <a:t> 		</a:t>
                </a:r>
                <a14:m>
                  <m:oMath xmlns:m="http://schemas.openxmlformats.org/officeDocument/2006/math">
                    <m:r>
                      <a:rPr lang="en-US" altLang="hu-HU" i="1">
                        <a:latin typeface="Cambria Math"/>
                        <a:cs typeface="Times New Roman" panose="02020603050405020304" pitchFamily="18" charset="0"/>
                      </a:rPr>
                      <m:t>𝑓</m:t>
                    </m:r>
                    <m:d>
                      <m:dPr>
                        <m:ctrlPr>
                          <a:rPr lang="en-US" altLang="hu-HU" i="1">
                            <a:latin typeface="Cambria Math"/>
                            <a:cs typeface="Times New Roman" panose="02020603050405020304" pitchFamily="18" charset="0"/>
                          </a:rPr>
                        </m:ctrlPr>
                      </m:dPr>
                      <m:e>
                        <m:r>
                          <a:rPr lang="en-US" altLang="hu-HU" i="1">
                            <a:latin typeface="Cambria Math"/>
                            <a:cs typeface="Times New Roman" panose="02020603050405020304" pitchFamily="18" charset="0"/>
                          </a:rPr>
                          <m:t>𝑥</m:t>
                        </m:r>
                        <m:r>
                          <a:rPr lang="en-US" altLang="hu-HU" i="1">
                            <a:latin typeface="Cambria Math"/>
                            <a:cs typeface="Times New Roman" panose="02020603050405020304" pitchFamily="18" charset="0"/>
                          </a:rPr>
                          <m:t>,</m:t>
                        </m:r>
                        <m:r>
                          <a:rPr lang="en-US" altLang="hu-HU" i="1">
                            <a:latin typeface="Cambria Math"/>
                            <a:cs typeface="Times New Roman" panose="02020603050405020304" pitchFamily="18" charset="0"/>
                          </a:rPr>
                          <m:t>𝑦</m:t>
                        </m:r>
                        <m:r>
                          <a:rPr lang="hu-HU" altLang="hu-HU" i="1">
                            <a:latin typeface="Cambria Math"/>
                            <a:cs typeface="Times New Roman" panose="02020603050405020304" pitchFamily="18" charset="0"/>
                          </a:rPr>
                          <m:t>,</m:t>
                        </m:r>
                        <m:r>
                          <a:rPr lang="hu-HU" altLang="hu-HU" i="1">
                            <a:latin typeface="Cambria Math"/>
                            <a:cs typeface="Times New Roman" panose="02020603050405020304" pitchFamily="18" charset="0"/>
                          </a:rPr>
                          <m:t>𝑧</m:t>
                        </m:r>
                      </m:e>
                    </m:d>
                    <m:r>
                      <a:rPr lang="en-US" altLang="hu-HU" i="1">
                        <a:latin typeface="Cambria Math"/>
                        <a:cs typeface="Times New Roman" panose="02020603050405020304" pitchFamily="18" charset="0"/>
                      </a:rPr>
                      <m:t>=0</m:t>
                    </m:r>
                  </m:oMath>
                </a14:m>
                <a:endParaRPr lang="hu-HU" altLang="hu-HU" dirty="0" smtClean="0">
                  <a:latin typeface="+mn-lt"/>
                </a:endParaRPr>
              </a:p>
              <a:p>
                <a:pPr marL="749300" lvl="2" algn="l">
                  <a:spcBef>
                    <a:spcPts val="0"/>
                  </a:spcBef>
                  <a:buClr>
                    <a:schemeClr val="tx1"/>
                  </a:buClr>
                  <a:buSzPct val="100000"/>
                  <a:buFontTx/>
                  <a:buChar char="–"/>
                </a:pPr>
                <a:r>
                  <a:rPr lang="hu-HU" altLang="hu-HU" sz="2000" dirty="0" err="1" smtClean="0">
                    <a:latin typeface="+mn-lt"/>
                  </a:rPr>
                  <a:t>sphere</a:t>
                </a:r>
                <a:r>
                  <a:rPr lang="en-US" altLang="hu-HU" sz="2000" dirty="0" smtClean="0">
                    <a:latin typeface="+mn-lt"/>
                  </a:rPr>
                  <a:t>:</a:t>
                </a:r>
                <a:r>
                  <a:rPr lang="hu-HU" altLang="hu-HU" sz="2000" dirty="0" smtClean="0">
                    <a:latin typeface="+mn-lt"/>
                  </a:rPr>
                  <a:t> </a:t>
                </a:r>
                <a:r>
                  <a:rPr lang="hu-HU" altLang="hu-HU" sz="2000" dirty="0" smtClean="0">
                    <a:latin typeface="+mn-lt"/>
                  </a:rPr>
                  <a:t>	</a:t>
                </a:r>
                <a14:m>
                  <m:oMath xmlns:m="http://schemas.openxmlformats.org/officeDocument/2006/math">
                    <m:sSup>
                      <m:sSupPr>
                        <m:ctrlPr>
                          <a:rPr lang="hu-HU" altLang="hu-HU" sz="1800" i="1">
                            <a:latin typeface="Cambria Math"/>
                            <a:cs typeface="Times New Roman" panose="02020603050405020304" pitchFamily="18" charset="0"/>
                          </a:rPr>
                        </m:ctrlPr>
                      </m:sSupPr>
                      <m:e>
                        <m:d>
                          <m:dPr>
                            <m:ctrlPr>
                              <a:rPr lang="hu-HU" altLang="hu-HU" sz="1800" i="1">
                                <a:latin typeface="Cambria Math"/>
                                <a:cs typeface="Times New Roman" panose="02020603050405020304" pitchFamily="18" charset="0"/>
                              </a:rPr>
                            </m:ctrlPr>
                          </m:dPr>
                          <m:e>
                            <m:r>
                              <a:rPr lang="en-US" altLang="hu-HU" sz="1800" i="1">
                                <a:latin typeface="Cambria Math"/>
                                <a:cs typeface="Times New Roman" panose="02020603050405020304" pitchFamily="18" charset="0"/>
                              </a:rPr>
                              <m:t>𝑥</m:t>
                            </m:r>
                            <m:r>
                              <a:rPr lang="en-US" altLang="hu-HU" sz="1800" i="1">
                                <a:latin typeface="Cambria Math"/>
                                <a:cs typeface="Times New Roman" panose="02020603050405020304" pitchFamily="18" charset="0"/>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𝑐</m:t>
                                </m:r>
                              </m:e>
                              <m:sub>
                                <m:r>
                                  <a:rPr lang="en-US" altLang="hu-HU" sz="1800" i="1">
                                    <a:latin typeface="Cambria Math"/>
                                    <a:cs typeface="Times New Roman" panose="02020603050405020304" pitchFamily="18" charset="0"/>
                                    <a:sym typeface="Symbol" pitchFamily="18" charset="2"/>
                                  </a:rPr>
                                  <m:t>𝑥</m:t>
                                </m:r>
                              </m:sub>
                            </m:sSub>
                          </m:e>
                        </m:d>
                      </m:e>
                      <m:sup>
                        <m:r>
                          <a:rPr lang="hu-HU" altLang="hu-HU" sz="1800" i="1">
                            <a:latin typeface="Cambria Math"/>
                            <a:cs typeface="Times New Roman" panose="02020603050405020304" pitchFamily="18" charset="0"/>
                          </a:rPr>
                          <m:t>2</m:t>
                        </m:r>
                      </m:sup>
                    </m:sSup>
                    <m:r>
                      <a:rPr lang="en-US" altLang="hu-HU" sz="1800" i="1">
                        <a:latin typeface="Cambria Math"/>
                        <a:cs typeface="Times New Roman" panose="02020603050405020304" pitchFamily="18" charset="0"/>
                      </a:rPr>
                      <m:t>+</m:t>
                    </m:r>
                    <m:sSup>
                      <m:sSupPr>
                        <m:ctrlPr>
                          <a:rPr lang="hu-HU" altLang="hu-HU" sz="1800" i="1">
                            <a:latin typeface="Cambria Math"/>
                            <a:cs typeface="Times New Roman" panose="02020603050405020304" pitchFamily="18" charset="0"/>
                          </a:rPr>
                        </m:ctrlPr>
                      </m:sSupPr>
                      <m:e>
                        <m:d>
                          <m:dPr>
                            <m:ctrlPr>
                              <a:rPr lang="hu-HU" altLang="hu-HU" sz="1800" i="1">
                                <a:latin typeface="Cambria Math"/>
                                <a:cs typeface="Times New Roman" panose="02020603050405020304" pitchFamily="18" charset="0"/>
                              </a:rPr>
                            </m:ctrlPr>
                          </m:dPr>
                          <m:e>
                            <m:r>
                              <a:rPr lang="en-US" altLang="hu-HU" sz="1800" i="1">
                                <a:latin typeface="Cambria Math"/>
                                <a:cs typeface="Times New Roman" panose="02020603050405020304" pitchFamily="18" charset="0"/>
                              </a:rPr>
                              <m:t>𝑦</m:t>
                            </m:r>
                            <m:r>
                              <a:rPr lang="en-US" altLang="hu-HU" sz="1800" i="1">
                                <a:latin typeface="Cambria Math"/>
                                <a:cs typeface="Times New Roman" panose="02020603050405020304" pitchFamily="18" charset="0"/>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𝑐</m:t>
                                </m:r>
                              </m:e>
                              <m:sub>
                                <m:r>
                                  <a:rPr lang="en-US" altLang="hu-HU" sz="1800" i="1">
                                    <a:latin typeface="Cambria Math"/>
                                    <a:cs typeface="Times New Roman" panose="02020603050405020304" pitchFamily="18" charset="0"/>
                                    <a:sym typeface="Symbol" pitchFamily="18" charset="2"/>
                                  </a:rPr>
                                  <m:t>𝑦</m:t>
                                </m:r>
                              </m:sub>
                            </m:sSub>
                          </m:e>
                        </m:d>
                      </m:e>
                      <m:sup>
                        <m:r>
                          <a:rPr lang="hu-HU" altLang="hu-HU" sz="1800" i="1">
                            <a:latin typeface="Cambria Math"/>
                            <a:cs typeface="Times New Roman" panose="02020603050405020304" pitchFamily="18" charset="0"/>
                          </a:rPr>
                          <m:t>2</m:t>
                        </m:r>
                      </m:sup>
                    </m:sSup>
                    <m:sSup>
                      <m:sSupPr>
                        <m:ctrlPr>
                          <a:rPr lang="hu-HU" altLang="hu-HU" sz="1800" i="1">
                            <a:latin typeface="Cambria Math"/>
                            <a:cs typeface="Times New Roman" panose="02020603050405020304" pitchFamily="18" charset="0"/>
                          </a:rPr>
                        </m:ctrlPr>
                      </m:sSupPr>
                      <m:e>
                        <m:r>
                          <a:rPr lang="hu-HU" altLang="hu-HU" sz="1800" i="1">
                            <a:latin typeface="Cambria Math"/>
                            <a:cs typeface="Times New Roman" panose="02020603050405020304" pitchFamily="18" charset="0"/>
                          </a:rPr>
                          <m:t>+</m:t>
                        </m:r>
                        <m:d>
                          <m:dPr>
                            <m:ctrlPr>
                              <a:rPr lang="hu-HU" altLang="hu-HU" sz="1800" i="1">
                                <a:latin typeface="Cambria Math"/>
                                <a:cs typeface="Times New Roman" panose="02020603050405020304" pitchFamily="18" charset="0"/>
                              </a:rPr>
                            </m:ctrlPr>
                          </m:dPr>
                          <m:e>
                            <m:r>
                              <a:rPr lang="hu-HU" altLang="hu-HU" sz="1800" i="1">
                                <a:latin typeface="Cambria Math"/>
                                <a:cs typeface="Times New Roman" panose="02020603050405020304" pitchFamily="18" charset="0"/>
                              </a:rPr>
                              <m:t>𝑧</m:t>
                            </m:r>
                            <m:r>
                              <a:rPr lang="en-US" altLang="hu-HU" sz="1800" i="1">
                                <a:latin typeface="Cambria Math"/>
                                <a:cs typeface="Times New Roman" panose="02020603050405020304" pitchFamily="18" charset="0"/>
                              </a:rPr>
                              <m:t>−</m:t>
                            </m:r>
                            <m:sSub>
                              <m:sSubPr>
                                <m:ctrlPr>
                                  <a:rPr lang="en-US" altLang="hu-HU" sz="1800" i="1">
                                    <a:latin typeface="Cambria Math"/>
                                    <a:cs typeface="Times New Roman" panose="02020603050405020304" pitchFamily="18" charset="0"/>
                                    <a:sym typeface="Symbol" pitchFamily="18" charset="2"/>
                                  </a:rPr>
                                </m:ctrlPr>
                              </m:sSubPr>
                              <m:e>
                                <m:r>
                                  <a:rPr lang="en-US" altLang="hu-HU" sz="1800" i="1">
                                    <a:latin typeface="Cambria Math"/>
                                    <a:cs typeface="Times New Roman" panose="02020603050405020304" pitchFamily="18" charset="0"/>
                                    <a:sym typeface="Symbol" pitchFamily="18" charset="2"/>
                                  </a:rPr>
                                  <m:t>𝑐</m:t>
                                </m:r>
                              </m:e>
                              <m:sub>
                                <m:r>
                                  <a:rPr lang="hu-HU" altLang="hu-HU" sz="1800" i="1">
                                    <a:latin typeface="Cambria Math"/>
                                    <a:cs typeface="Times New Roman" panose="02020603050405020304" pitchFamily="18" charset="0"/>
                                    <a:sym typeface="Symbol" pitchFamily="18" charset="2"/>
                                  </a:rPr>
                                  <m:t>𝑧</m:t>
                                </m:r>
                              </m:sub>
                            </m:sSub>
                          </m:e>
                        </m:d>
                      </m:e>
                      <m:sup>
                        <m:r>
                          <a:rPr lang="hu-HU" altLang="hu-HU" sz="1800" i="1">
                            <a:latin typeface="Cambria Math"/>
                            <a:cs typeface="Times New Roman" panose="02020603050405020304" pitchFamily="18" charset="0"/>
                          </a:rPr>
                          <m:t>2</m:t>
                        </m:r>
                      </m:sup>
                    </m:sSup>
                    <m:r>
                      <a:rPr lang="en-US" altLang="hu-HU" sz="1800" i="1">
                        <a:latin typeface="Cambria Math"/>
                        <a:cs typeface="Times New Roman" panose="02020603050405020304" pitchFamily="18" charset="0"/>
                      </a:rPr>
                      <m:t>−</m:t>
                    </m:r>
                    <m:sSup>
                      <m:sSupPr>
                        <m:ctrlPr>
                          <a:rPr lang="en-US" altLang="hu-HU" sz="1800" i="1">
                            <a:latin typeface="Cambria Math"/>
                            <a:cs typeface="Times New Roman" panose="02020603050405020304" pitchFamily="18" charset="0"/>
                          </a:rPr>
                        </m:ctrlPr>
                      </m:sSupPr>
                      <m:e>
                        <m:r>
                          <a:rPr lang="en-US" altLang="hu-HU" sz="1800" i="1">
                            <a:latin typeface="Cambria Math"/>
                            <a:cs typeface="Times New Roman" panose="02020603050405020304" pitchFamily="18" charset="0"/>
                          </a:rPr>
                          <m:t>𝑅</m:t>
                        </m:r>
                      </m:e>
                      <m:sup>
                        <m:r>
                          <a:rPr lang="en-US" altLang="hu-HU" sz="1800" i="1">
                            <a:latin typeface="Cambria Math"/>
                            <a:cs typeface="Times New Roman" panose="02020603050405020304" pitchFamily="18" charset="0"/>
                          </a:rPr>
                          <m:t>2</m:t>
                        </m:r>
                      </m:sup>
                    </m:sSup>
                    <m:r>
                      <a:rPr lang="en-US" altLang="hu-HU" sz="1800" i="1">
                        <a:latin typeface="Cambria Math"/>
                        <a:cs typeface="Times New Roman" panose="02020603050405020304" pitchFamily="18" charset="0"/>
                      </a:rPr>
                      <m:t>=0</m:t>
                    </m:r>
                  </m:oMath>
                </a14:m>
                <a:endParaRPr lang="hu-HU" altLang="hu-HU" sz="1800" dirty="0" smtClean="0">
                  <a:latin typeface="+mn-lt"/>
                  <a:cs typeface="Times New Roman" panose="02020603050405020304" pitchFamily="18" charset="0"/>
                </a:endParaRPr>
              </a:p>
              <a:p>
                <a:pPr marL="749300" lvl="2" algn="l">
                  <a:spcBef>
                    <a:spcPct val="20000"/>
                  </a:spcBef>
                  <a:buClr>
                    <a:schemeClr val="tx1"/>
                  </a:buClr>
                  <a:buSzPct val="100000"/>
                  <a:buFontTx/>
                  <a:buChar char="–"/>
                </a:pPr>
                <a:r>
                  <a:rPr lang="hu-HU" altLang="hu-HU" sz="2000" dirty="0" err="1" smtClean="0">
                    <a:latin typeface="+mn-lt"/>
                  </a:rPr>
                  <a:t>plane</a:t>
                </a:r>
                <a:r>
                  <a:rPr lang="hu-HU" altLang="hu-HU" sz="2000" dirty="0" smtClean="0">
                    <a:latin typeface="+mn-lt"/>
                  </a:rPr>
                  <a:t>:</a:t>
                </a:r>
                <a:r>
                  <a:rPr lang="hu-HU" altLang="hu-HU" sz="2000" dirty="0">
                    <a:latin typeface="+mn-lt"/>
                  </a:rPr>
                  <a:t>	</a:t>
                </a:r>
                <a14:m>
                  <m:oMath xmlns:m="http://schemas.openxmlformats.org/officeDocument/2006/math">
                    <m:r>
                      <a:rPr lang="en-US" altLang="hu-HU" sz="1800" i="1">
                        <a:latin typeface="Cambria Math"/>
                        <a:cs typeface="Times New Roman" panose="02020603050405020304" pitchFamily="18" charset="0"/>
                        <a:sym typeface="Symbol" pitchFamily="18" charset="2"/>
                      </a:rPr>
                      <m:t>𝑎𝑥</m:t>
                    </m:r>
                    <m:r>
                      <a:rPr lang="en-US" altLang="hu-HU" sz="1800" i="1">
                        <a:latin typeface="Cambria Math"/>
                        <a:cs typeface="Times New Roman" panose="02020603050405020304" pitchFamily="18" charset="0"/>
                        <a:sym typeface="Symbol" pitchFamily="18" charset="2"/>
                      </a:rPr>
                      <m:t>+</m:t>
                    </m:r>
                    <m:r>
                      <a:rPr lang="en-US" altLang="hu-HU" sz="1800" i="1">
                        <a:latin typeface="Cambria Math"/>
                        <a:cs typeface="Times New Roman" panose="02020603050405020304" pitchFamily="18" charset="0"/>
                        <a:sym typeface="Symbol" pitchFamily="18" charset="2"/>
                      </a:rPr>
                      <m:t>𝑏𝑦</m:t>
                    </m:r>
                    <m:r>
                      <a:rPr lang="en-US" altLang="hu-HU" sz="1800" i="1">
                        <a:latin typeface="Cambria Math"/>
                        <a:cs typeface="Times New Roman" panose="02020603050405020304" pitchFamily="18" charset="0"/>
                        <a:sym typeface="Symbol" pitchFamily="18" charset="2"/>
                      </a:rPr>
                      <m:t>+</m:t>
                    </m:r>
                    <m:r>
                      <a:rPr lang="en-US" altLang="hu-HU" sz="1800" b="0" i="1" smtClean="0">
                        <a:latin typeface="Cambria Math"/>
                        <a:cs typeface="Times New Roman" panose="02020603050405020304" pitchFamily="18" charset="0"/>
                        <a:sym typeface="Symbol" pitchFamily="18" charset="2"/>
                      </a:rPr>
                      <m:t>𝑐</m:t>
                    </m:r>
                    <m:r>
                      <a:rPr lang="hu-HU" altLang="hu-HU" sz="1800" b="0" i="1" smtClean="0">
                        <a:latin typeface="Cambria Math"/>
                        <a:cs typeface="Times New Roman" panose="02020603050405020304" pitchFamily="18" charset="0"/>
                        <a:sym typeface="Symbol" pitchFamily="18" charset="2"/>
                      </a:rPr>
                      <m:t>𝑧</m:t>
                    </m:r>
                    <m:r>
                      <a:rPr lang="en-US" altLang="hu-HU" sz="1800" i="1">
                        <a:latin typeface="Cambria Math"/>
                        <a:cs typeface="Times New Roman" panose="02020603050405020304" pitchFamily="18" charset="0"/>
                        <a:sym typeface="Symbol" pitchFamily="18" charset="2"/>
                      </a:rPr>
                      <m:t>+</m:t>
                    </m:r>
                    <m:r>
                      <a:rPr lang="en-US" altLang="hu-HU" sz="1800" b="0" i="1" smtClean="0">
                        <a:latin typeface="Cambria Math"/>
                        <a:cs typeface="Times New Roman" panose="02020603050405020304" pitchFamily="18" charset="0"/>
                        <a:sym typeface="Symbol" pitchFamily="18" charset="2"/>
                      </a:rPr>
                      <m:t>𝑑</m:t>
                    </m:r>
                    <m:r>
                      <a:rPr lang="en-US" altLang="hu-HU" sz="1800" i="1">
                        <a:latin typeface="Cambria Math"/>
                        <a:cs typeface="Times New Roman" panose="02020603050405020304" pitchFamily="18" charset="0"/>
                        <a:sym typeface="Symbol" pitchFamily="18" charset="2"/>
                      </a:rPr>
                      <m:t>=0</m:t>
                    </m:r>
                  </m:oMath>
                </a14:m>
                <a:endParaRPr lang="hu-HU" altLang="hu-HU" sz="1800" dirty="0" smtClean="0">
                  <a:latin typeface="+mn-lt"/>
                  <a:cs typeface="Times New Roman" panose="02020603050405020304" pitchFamily="18" charset="0"/>
                  <a:sym typeface="Symbol" pitchFamily="18" charset="2"/>
                </a:endParaRPr>
              </a:p>
              <a:p>
                <a:pPr marL="349250" lvl="1" algn="l">
                  <a:spcBef>
                    <a:spcPts val="0"/>
                  </a:spcBef>
                  <a:spcAft>
                    <a:spcPts val="1800"/>
                  </a:spcAft>
                  <a:buClr>
                    <a:schemeClr val="tx1"/>
                  </a:buClr>
                  <a:buSzPct val="100000"/>
                  <a:buFontTx/>
                  <a:buChar char="–"/>
                </a:pPr>
                <a:r>
                  <a:rPr lang="hu-HU" altLang="hu-HU" b="1" u="sng" dirty="0">
                    <a:latin typeface="+mn-lt"/>
                  </a:rPr>
                  <a:t>P</a:t>
                </a:r>
                <a:r>
                  <a:rPr lang="en-US" altLang="hu-HU" b="1" u="sng" dirty="0" err="1" smtClean="0">
                    <a:latin typeface="+mn-lt"/>
                  </a:rPr>
                  <a:t>arametri</a:t>
                </a:r>
                <a:r>
                  <a:rPr lang="hu-HU" altLang="hu-HU" b="1" u="sng" dirty="0">
                    <a:latin typeface="+mn-lt"/>
                  </a:rPr>
                  <a:t>c</a:t>
                </a:r>
                <a:r>
                  <a:rPr lang="en-US" altLang="hu-HU" dirty="0" smtClean="0">
                    <a:latin typeface="+mn-lt"/>
                  </a:rPr>
                  <a:t>:</a:t>
                </a:r>
                <a:r>
                  <a:rPr lang="hu-HU" altLang="hu-HU" dirty="0" smtClean="0">
                    <a:latin typeface="+mn-lt"/>
                  </a:rPr>
                  <a:t> </a:t>
                </a:r>
                <a14:m>
                  <m:oMath xmlns:m="http://schemas.openxmlformats.org/officeDocument/2006/math">
                    <m:r>
                      <a:rPr lang="en-US" altLang="hu-HU" i="1">
                        <a:latin typeface="Cambria Math"/>
                        <a:cs typeface="Times New Roman" panose="02020603050405020304" pitchFamily="18" charset="0"/>
                        <a:sym typeface="Symbol" pitchFamily="18" charset="2"/>
                      </a:rPr>
                      <m:t>𝑥</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𝑥</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r>
                      <a:rPr lang="en-US" altLang="hu-HU" i="1">
                        <a:latin typeface="Cambria Math"/>
                        <a:cs typeface="Times New Roman" panose="02020603050405020304" pitchFamily="18" charset="0"/>
                        <a:sym typeface="Symbol" pitchFamily="18" charset="2"/>
                      </a:rPr>
                      <m:t>,</m:t>
                    </m:r>
                    <m:r>
                      <a:rPr lang="en-US" altLang="hu-HU" i="1" smtClean="0">
                        <a:latin typeface="Cambria Math"/>
                        <a:cs typeface="Times New Roman" panose="02020603050405020304" pitchFamily="18" charset="0"/>
                        <a:sym typeface="Symbol" pitchFamily="18" charset="2"/>
                      </a:rPr>
                      <m:t>𝑦</m:t>
                    </m:r>
                    <m:r>
                      <a:rPr lang="en-US" altLang="hu-HU" i="1" smtClean="0">
                        <a:latin typeface="Cambria Math"/>
                        <a:cs typeface="Times New Roman" panose="02020603050405020304" pitchFamily="18" charset="0"/>
                        <a:sym typeface="Symbol" pitchFamily="18" charset="2"/>
                      </a:rPr>
                      <m:t>=</m:t>
                    </m:r>
                    <m:r>
                      <a:rPr lang="en-US" altLang="hu-HU" i="1" smtClean="0">
                        <a:latin typeface="Cambria Math"/>
                        <a:cs typeface="Times New Roman" panose="02020603050405020304" pitchFamily="18" charset="0"/>
                        <a:sym typeface="Symbol" pitchFamily="18" charset="2"/>
                      </a:rPr>
                      <m:t>𝑦</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𝑧</m:t>
                    </m:r>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𝑧</m:t>
                    </m:r>
                    <m:d>
                      <m:dPr>
                        <m:ctrlPr>
                          <a:rPr lang="en-US" altLang="hu-HU" i="1">
                            <a:latin typeface="Cambria Math"/>
                            <a:cs typeface="Times New Roman" panose="02020603050405020304" pitchFamily="18" charset="0"/>
                            <a:sym typeface="Symbol" pitchFamily="18" charset="2"/>
                          </a:rPr>
                        </m:ctrlPr>
                      </m:dPr>
                      <m:e>
                        <m:r>
                          <a:rPr lang="hu-HU" altLang="hu-HU" i="1">
                            <a:latin typeface="Cambria Math"/>
                            <a:cs typeface="Times New Roman" panose="02020603050405020304" pitchFamily="18" charset="0"/>
                            <a:sym typeface="Symbol" pitchFamily="18" charset="2"/>
                          </a:rPr>
                          <m:t>𝑢</m:t>
                        </m:r>
                        <m:r>
                          <a:rPr lang="hu-HU" altLang="hu-HU" i="1">
                            <a:latin typeface="Cambria Math"/>
                            <a:cs typeface="Times New Roman" panose="02020603050405020304" pitchFamily="18" charset="0"/>
                            <a:sym typeface="Symbol" pitchFamily="18" charset="2"/>
                          </a:rPr>
                          <m:t>,</m:t>
                        </m:r>
                        <m:r>
                          <a:rPr lang="hu-HU" altLang="hu-HU" i="1">
                            <a:latin typeface="Cambria Math"/>
                            <a:cs typeface="Times New Roman" panose="02020603050405020304" pitchFamily="18" charset="0"/>
                            <a:sym typeface="Symbol" pitchFamily="18" charset="2"/>
                          </a:rPr>
                          <m:t>𝑣</m:t>
                        </m:r>
                      </m:e>
                    </m:d>
                  </m:oMath>
                </a14:m>
                <a:endParaRPr lang="hu-HU" altLang="hu-HU" dirty="0" smtClean="0">
                  <a:latin typeface="+mn-lt"/>
                  <a:cs typeface="Times New Roman" panose="02020603050405020304" pitchFamily="18" charset="0"/>
                  <a:sym typeface="Symbol" pitchFamily="18" charset="2"/>
                </a:endParaRPr>
              </a:p>
              <a:p>
                <a:pPr marL="749300" lvl="2" algn="l">
                  <a:spcBef>
                    <a:spcPts val="0"/>
                  </a:spcBef>
                  <a:buClr>
                    <a:schemeClr val="tx1"/>
                  </a:buClr>
                  <a:buSzPct val="100000"/>
                  <a:buFontTx/>
                  <a:buChar char="–"/>
                </a:pPr>
                <a:r>
                  <a:rPr lang="hu-HU" altLang="hu-HU" sz="2000" dirty="0" err="1" smtClean="0">
                    <a:latin typeface="+mn-lt"/>
                  </a:rPr>
                  <a:t>sphere</a:t>
                </a:r>
                <a:r>
                  <a:rPr lang="en-US" altLang="hu-HU" sz="2000" dirty="0" smtClean="0">
                    <a:latin typeface="+mn-lt"/>
                  </a:rPr>
                  <a:t>:</a:t>
                </a:r>
                <a:r>
                  <a:rPr lang="hu-HU" altLang="hu-HU" sz="2000" dirty="0" smtClean="0">
                    <a:latin typeface="+mn-lt"/>
                  </a:rPr>
                  <a:t> </a:t>
                </a:r>
                <a:r>
                  <a:rPr lang="hu-HU" altLang="hu-HU" sz="2000" dirty="0" smtClean="0">
                    <a:latin typeface="+mn-lt"/>
                  </a:rPr>
                  <a:t>	</a:t>
                </a:r>
              </a:p>
              <a:p>
                <a:pPr marL="615950" lvl="1" indent="-260350" algn="l">
                  <a:spcBef>
                    <a:spcPct val="20000"/>
                  </a:spcBef>
                  <a:buClr>
                    <a:schemeClr val="tx1"/>
                  </a:buClr>
                  <a:buSzPct val="100000"/>
                  <a:buFont typeface="Arial" panose="020B0604020202020204" pitchFamily="34" charset="0"/>
                  <a:buChar char="•"/>
                </a:pPr>
                <a:endParaRPr lang="hu-HU" altLang="hu-HU" b="1" u="sng" dirty="0" smtClean="0">
                  <a:latin typeface="+mn-lt"/>
                </a:endParaRPr>
              </a:p>
              <a:p>
                <a:pPr marL="349250" lvl="1" algn="l">
                  <a:spcBef>
                    <a:spcPct val="20000"/>
                  </a:spcBef>
                  <a:buClr>
                    <a:schemeClr val="tx1"/>
                  </a:buClr>
                  <a:buSzPct val="100000"/>
                </a:pPr>
                <a:r>
                  <a:rPr lang="en-US" altLang="hu-HU" i="1" dirty="0">
                    <a:latin typeface="+mn-lt"/>
                  </a:rPr>
                  <a:t>			</a:t>
                </a:r>
                <a:endParaRPr lang="hu-HU" altLang="hu-HU" dirty="0">
                  <a:latin typeface="+mn-lt"/>
                </a:endParaRPr>
              </a:p>
            </p:txBody>
          </p:sp>
        </mc:Choice>
        <mc:Fallback>
          <p:sp>
            <p:nvSpPr>
              <p:cNvPr id="36" name="Rectangle 3"/>
              <p:cNvSpPr>
                <a:spLocks noRot="1" noChangeAspect="1" noMove="1" noResize="1" noEditPoints="1" noAdjustHandles="1" noChangeArrowheads="1" noChangeShapeType="1" noTextEdit="1"/>
              </p:cNvSpPr>
              <p:nvPr/>
            </p:nvSpPr>
            <p:spPr bwMode="auto">
              <a:xfrm>
                <a:off x="107505" y="910648"/>
                <a:ext cx="9036496" cy="4114800"/>
              </a:xfrm>
              <a:prstGeom prst="rect">
                <a:avLst/>
              </a:prstGeom>
              <a:blipFill rotWithShape="1">
                <a:blip r:embed="rId4"/>
                <a:stretch>
                  <a:fillRect l="-1417" t="-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7" name="Cím 1"/>
          <p:cNvSpPr>
            <a:spLocks noGrp="1"/>
          </p:cNvSpPr>
          <p:nvPr>
            <p:ph type="title"/>
          </p:nvPr>
        </p:nvSpPr>
        <p:spPr>
          <a:xfrm>
            <a:off x="300621" y="-24730"/>
            <a:ext cx="6923112" cy="1143000"/>
          </a:xfrm>
        </p:spPr>
        <p:txBody>
          <a:bodyPr/>
          <a:lstStyle/>
          <a:p>
            <a:r>
              <a:rPr lang="hu-HU" dirty="0" err="1" smtClean="0">
                <a:solidFill>
                  <a:srgbClr val="FF0000"/>
                </a:solidFill>
              </a:rPr>
              <a:t>Surfaces</a:t>
            </a:r>
            <a:endParaRPr lang="hu-HU" dirty="0">
              <a:solidFill>
                <a:srgbClr val="FF0000"/>
              </a:solidFill>
            </a:endParaRPr>
          </a:p>
        </p:txBody>
      </p:sp>
      <p:sp>
        <p:nvSpPr>
          <p:cNvPr id="38" name="Ellipszis 37"/>
          <p:cNvSpPr/>
          <p:nvPr/>
        </p:nvSpPr>
        <p:spPr>
          <a:xfrm>
            <a:off x="6678082" y="2880642"/>
            <a:ext cx="2250098" cy="21448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gyenes összekötő nyíllal 38"/>
          <p:cNvCxnSpPr/>
          <p:nvPr/>
        </p:nvCxnSpPr>
        <p:spPr>
          <a:xfrm flipH="1">
            <a:off x="6732240" y="3909386"/>
            <a:ext cx="1080120" cy="9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flipV="1">
            <a:off x="7812360" y="2729874"/>
            <a:ext cx="1" cy="1190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a:off x="7802016" y="3916624"/>
            <a:ext cx="1273598" cy="14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églalap 41"/>
          <p:cNvSpPr/>
          <p:nvPr/>
        </p:nvSpPr>
        <p:spPr>
          <a:xfrm>
            <a:off x="6444208" y="4599849"/>
            <a:ext cx="320921" cy="461665"/>
          </a:xfrm>
          <a:prstGeom prst="rect">
            <a:avLst/>
          </a:prstGeom>
        </p:spPr>
        <p:txBody>
          <a:bodyPr wrap="none">
            <a:spAutoFit/>
          </a:bodyPr>
          <a:lstStyle/>
          <a:p>
            <a:r>
              <a:rPr lang="en-US" altLang="hu-HU" i="1" dirty="0"/>
              <a:t>x</a:t>
            </a:r>
            <a:endParaRPr lang="en-US" dirty="0"/>
          </a:p>
        </p:txBody>
      </p:sp>
      <p:sp>
        <p:nvSpPr>
          <p:cNvPr id="43" name="Téglalap 42"/>
          <p:cNvSpPr/>
          <p:nvPr/>
        </p:nvSpPr>
        <p:spPr>
          <a:xfrm>
            <a:off x="8859590" y="3867894"/>
            <a:ext cx="320922" cy="461665"/>
          </a:xfrm>
          <a:prstGeom prst="rect">
            <a:avLst/>
          </a:prstGeom>
        </p:spPr>
        <p:txBody>
          <a:bodyPr wrap="none">
            <a:spAutoFit/>
          </a:bodyPr>
          <a:lstStyle/>
          <a:p>
            <a:r>
              <a:rPr lang="hu-HU" i="1" dirty="0"/>
              <a:t>y</a:t>
            </a:r>
            <a:endParaRPr lang="en-US" dirty="0"/>
          </a:p>
        </p:txBody>
      </p:sp>
      <p:sp>
        <p:nvSpPr>
          <p:cNvPr id="44" name="Téglalap 43"/>
          <p:cNvSpPr/>
          <p:nvPr/>
        </p:nvSpPr>
        <p:spPr>
          <a:xfrm>
            <a:off x="7501639" y="2786746"/>
            <a:ext cx="304891" cy="461665"/>
          </a:xfrm>
          <a:prstGeom prst="rect">
            <a:avLst/>
          </a:prstGeom>
        </p:spPr>
        <p:txBody>
          <a:bodyPr wrap="none">
            <a:spAutoFit/>
          </a:bodyPr>
          <a:lstStyle/>
          <a:p>
            <a:r>
              <a:rPr lang="hu-HU" i="1" dirty="0" smtClean="0"/>
              <a:t>z</a:t>
            </a:r>
            <a:endParaRPr lang="en-US" dirty="0"/>
          </a:p>
        </p:txBody>
      </p:sp>
      <p:cxnSp>
        <p:nvCxnSpPr>
          <p:cNvPr id="45" name="Egyenes összekötő 44"/>
          <p:cNvCxnSpPr>
            <a:endCxn id="46" idx="2"/>
          </p:cNvCxnSpPr>
          <p:nvPr/>
        </p:nvCxnSpPr>
        <p:spPr>
          <a:xfrm flipV="1">
            <a:off x="7812360" y="3259422"/>
            <a:ext cx="397542" cy="660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zis 45"/>
          <p:cNvSpPr/>
          <p:nvPr/>
        </p:nvSpPr>
        <p:spPr>
          <a:xfrm>
            <a:off x="8209902" y="3185522"/>
            <a:ext cx="106514" cy="1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Egyenes összekötő 46"/>
          <p:cNvCxnSpPr/>
          <p:nvPr/>
        </p:nvCxnSpPr>
        <p:spPr>
          <a:xfrm flipV="1">
            <a:off x="8263159" y="3333323"/>
            <a:ext cx="0" cy="9933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Egyenes összekötő 47"/>
          <p:cNvCxnSpPr/>
          <p:nvPr/>
        </p:nvCxnSpPr>
        <p:spPr>
          <a:xfrm flipH="1" flipV="1">
            <a:off x="7812361" y="3920051"/>
            <a:ext cx="4507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Egyenes összekötő 48"/>
          <p:cNvCxnSpPr/>
          <p:nvPr/>
        </p:nvCxnSpPr>
        <p:spPr>
          <a:xfrm flipH="1" flipV="1">
            <a:off x="7802016" y="2824068"/>
            <a:ext cx="433098" cy="4065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Téglalap 49"/>
              <p:cNvSpPr/>
              <p:nvPr/>
            </p:nvSpPr>
            <p:spPr>
              <a:xfrm>
                <a:off x="7752886" y="3194210"/>
                <a:ext cx="4373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a:latin typeface="Cambria Math"/>
                          <a:ea typeface="Cambria Math"/>
                          <a:cs typeface="Times New Roman" panose="02020603050405020304" pitchFamily="18" charset="0"/>
                          <a:sym typeface="Symbol" pitchFamily="18" charset="2"/>
                        </a:rPr>
                        <m:t>𝑣</m:t>
                      </m:r>
                    </m:oMath>
                  </m:oMathPara>
                </a14:m>
                <a:endParaRPr lang="en-US" dirty="0"/>
              </a:p>
            </p:txBody>
          </p:sp>
        </mc:Choice>
        <mc:Fallback>
          <p:sp>
            <p:nvSpPr>
              <p:cNvPr id="50" name="Téglalap 49"/>
              <p:cNvSpPr>
                <a:spLocks noRot="1" noChangeAspect="1" noMove="1" noResize="1" noEditPoints="1" noAdjustHandles="1" noChangeArrowheads="1" noChangeShapeType="1" noTextEdit="1"/>
              </p:cNvSpPr>
              <p:nvPr/>
            </p:nvSpPr>
            <p:spPr>
              <a:xfrm>
                <a:off x="7752886" y="3194210"/>
                <a:ext cx="437364"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églalap 50"/>
              <p:cNvSpPr/>
              <p:nvPr/>
            </p:nvSpPr>
            <p:spPr>
              <a:xfrm>
                <a:off x="7614186" y="3837378"/>
                <a:ext cx="4457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i="1">
                          <a:latin typeface="Cambria Math"/>
                          <a:cs typeface="Times New Roman" panose="02020603050405020304" pitchFamily="18" charset="0"/>
                          <a:sym typeface="Symbol" pitchFamily="18" charset="2"/>
                        </a:rPr>
                        <m:t>𝑢</m:t>
                      </m:r>
                    </m:oMath>
                  </m:oMathPara>
                </a14:m>
                <a:endParaRPr lang="en-US" dirty="0"/>
              </a:p>
            </p:txBody>
          </p:sp>
        </mc:Choice>
        <mc:Fallback>
          <p:sp>
            <p:nvSpPr>
              <p:cNvPr id="51" name="Téglalap 50"/>
              <p:cNvSpPr>
                <a:spLocks noRot="1" noChangeAspect="1" noMove="1" noResize="1" noEditPoints="1" noAdjustHandles="1" noChangeArrowheads="1" noChangeShapeType="1" noTextEdit="1"/>
              </p:cNvSpPr>
              <p:nvPr/>
            </p:nvSpPr>
            <p:spPr>
              <a:xfrm>
                <a:off x="7614186" y="3837378"/>
                <a:ext cx="445763" cy="461665"/>
              </a:xfrm>
              <a:prstGeom prst="rect">
                <a:avLst/>
              </a:prstGeom>
              <a:blipFill rotWithShape="1">
                <a:blip r:embed="rId6"/>
                <a:stretch>
                  <a:fillRect/>
                </a:stretch>
              </a:blipFill>
            </p:spPr>
            <p:txBody>
              <a:bodyPr/>
              <a:lstStyle/>
              <a:p>
                <a:r>
                  <a:rPr lang="en-US">
                    <a:noFill/>
                  </a:rPr>
                  <a:t> </a:t>
                </a:r>
              </a:p>
            </p:txBody>
          </p:sp>
        </mc:Fallback>
      </mc:AlternateContent>
      <p:cxnSp>
        <p:nvCxnSpPr>
          <p:cNvPr id="52" name="Egyenes összekötő 51"/>
          <p:cNvCxnSpPr/>
          <p:nvPr/>
        </p:nvCxnSpPr>
        <p:spPr>
          <a:xfrm flipH="1">
            <a:off x="7272300" y="4358455"/>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Egyenes összekötő 52"/>
          <p:cNvCxnSpPr/>
          <p:nvPr/>
        </p:nvCxnSpPr>
        <p:spPr>
          <a:xfrm flipH="1">
            <a:off x="8274666" y="3920051"/>
            <a:ext cx="501183" cy="4384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Téglalap 53"/>
              <p:cNvSpPr/>
              <p:nvPr/>
            </p:nvSpPr>
            <p:spPr>
              <a:xfrm>
                <a:off x="6720695" y="3447721"/>
                <a:ext cx="1126655" cy="461665"/>
              </a:xfrm>
              <a:prstGeom prst="rect">
                <a:avLst/>
              </a:prstGeom>
            </p:spPr>
            <p:txBody>
              <a:bodyPr wrap="none">
                <a:spAutoFit/>
              </a:bodyPr>
              <a:lstStyle/>
              <a:p>
                <a:pPr marL="0" lvl="2" algn="l"/>
                <a14:m>
                  <m:oMathPara xmlns:m="http://schemas.openxmlformats.org/officeDocument/2006/math">
                    <m:oMathParaPr>
                      <m:jc m:val="left"/>
                    </m:oMathParaPr>
                    <m:oMath xmlns:m="http://schemas.openxmlformats.org/officeDocument/2006/math">
                      <m:r>
                        <m:rPr>
                          <m:sty m:val="p"/>
                        </m:rPr>
                        <a:rPr lang="hu-HU" altLang="hu-HU">
                          <a:latin typeface="Cambria Math"/>
                          <a:cs typeface="Times New Roman" panose="02020603050405020304" pitchFamily="18" charset="0"/>
                          <a:sym typeface="Symbol" pitchFamily="18" charset="2"/>
                        </a:rPr>
                        <m:t>cos</m:t>
                      </m:r>
                      <m:r>
                        <a:rPr lang="hu-HU" altLang="hu-HU" i="1">
                          <a:latin typeface="Cambria Math"/>
                          <a:ea typeface="Cambria Math"/>
                          <a:cs typeface="Times New Roman" panose="02020603050405020304" pitchFamily="18" charset="0"/>
                          <a:sym typeface="Symbol" pitchFamily="18" charset="2"/>
                        </a:rPr>
                        <m:t>⁡(</m:t>
                      </m:r>
                      <m:r>
                        <a:rPr lang="hu-HU" altLang="hu-HU" i="1">
                          <a:latin typeface="Cambria Math"/>
                          <a:ea typeface="Cambria Math"/>
                          <a:cs typeface="Times New Roman" panose="02020603050405020304" pitchFamily="18" charset="0"/>
                          <a:sym typeface="Symbol" pitchFamily="18" charset="2"/>
                        </a:rPr>
                        <m:t>𝑣</m:t>
                      </m:r>
                      <m:r>
                        <a:rPr lang="hu-HU" altLang="hu-HU" i="1">
                          <a:latin typeface="Cambria Math"/>
                          <a:ea typeface="Cambria Math"/>
                          <a:cs typeface="Times New Roman" panose="02020603050405020304" pitchFamily="18" charset="0"/>
                          <a:sym typeface="Symbol" pitchFamily="18" charset="2"/>
                        </a:rPr>
                        <m:t>)</m:t>
                      </m:r>
                    </m:oMath>
                  </m:oMathPara>
                </a14:m>
                <a:endParaRPr lang="en-US" altLang="hu-HU" dirty="0">
                  <a:cs typeface="Times New Roman" panose="02020603050405020304" pitchFamily="18" charset="0"/>
                  <a:sym typeface="Symbol" pitchFamily="18" charset="2"/>
                </a:endParaRPr>
              </a:p>
            </p:txBody>
          </p:sp>
        </mc:Choice>
        <mc:Fallback>
          <p:sp>
            <p:nvSpPr>
              <p:cNvPr id="54" name="Téglalap 53"/>
              <p:cNvSpPr>
                <a:spLocks noRot="1" noChangeAspect="1" noMove="1" noResize="1" noEditPoints="1" noAdjustHandles="1" noChangeArrowheads="1" noChangeShapeType="1" noTextEdit="1"/>
              </p:cNvSpPr>
              <p:nvPr/>
            </p:nvSpPr>
            <p:spPr>
              <a:xfrm>
                <a:off x="6720695" y="3447721"/>
                <a:ext cx="1126655" cy="461665"/>
              </a:xfrm>
              <a:prstGeom prst="rect">
                <a:avLst/>
              </a:prstGeom>
              <a:blipFill rotWithShape="1">
                <a:blip r:embed="rId7"/>
                <a:stretch>
                  <a:fillRect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églalap 54"/>
              <p:cNvSpPr/>
              <p:nvPr/>
            </p:nvSpPr>
            <p:spPr>
              <a:xfrm>
                <a:off x="7421576" y="4451071"/>
                <a:ext cx="10907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hu-HU" i="1" smtClean="0">
                              <a:latin typeface="Cambria Math"/>
                              <a:cs typeface="Times New Roman" panose="02020603050405020304" pitchFamily="18" charset="0"/>
                              <a:sym typeface="Symbol" pitchFamily="18" charset="2"/>
                            </a:rPr>
                          </m:ctrlPr>
                        </m:funcPr>
                        <m:fName>
                          <m:r>
                            <m:rPr>
                              <m:sty m:val="p"/>
                            </m:rPr>
                            <a:rPr lang="en-US" altLang="hu-HU">
                              <a:latin typeface="Cambria Math"/>
                              <a:cs typeface="Times New Roman" panose="02020603050405020304" pitchFamily="18" charset="0"/>
                              <a:sym typeface="Symbol" pitchFamily="18" charset="2"/>
                            </a:rPr>
                            <m:t>sin</m:t>
                          </m:r>
                        </m:fName>
                        <m:e>
                          <m:d>
                            <m:dPr>
                              <m:ctrlPr>
                                <a:rPr lang="en-US" altLang="hu-HU" i="1">
                                  <a:latin typeface="Cambria Math"/>
                                  <a:cs typeface="Times New Roman" panose="02020603050405020304" pitchFamily="18" charset="0"/>
                                  <a:sym typeface="Symbol" pitchFamily="18" charset="2"/>
                                </a:rPr>
                              </m:ctrlPr>
                            </m:dPr>
                            <m:e>
                              <m:r>
                                <a:rPr lang="hu-HU" altLang="hu-HU" b="0" i="1" smtClean="0">
                                  <a:latin typeface="Cambria Math"/>
                                  <a:cs typeface="Times New Roman" panose="02020603050405020304" pitchFamily="18" charset="0"/>
                                  <a:sym typeface="Symbol" pitchFamily="18" charset="2"/>
                                </a:rPr>
                                <m:t>𝑣</m:t>
                              </m:r>
                            </m:e>
                          </m:d>
                        </m:e>
                      </m:func>
                    </m:oMath>
                  </m:oMathPara>
                </a14:m>
                <a:endParaRPr lang="en-US" dirty="0"/>
              </a:p>
            </p:txBody>
          </p:sp>
        </mc:Choice>
        <mc:Fallback>
          <p:sp>
            <p:nvSpPr>
              <p:cNvPr id="55" name="Téglalap 54"/>
              <p:cNvSpPr>
                <a:spLocks noRot="1" noChangeAspect="1" noMove="1" noResize="1" noEditPoints="1" noAdjustHandles="1" noChangeArrowheads="1" noChangeShapeType="1" noTextEdit="1"/>
              </p:cNvSpPr>
              <p:nvPr/>
            </p:nvSpPr>
            <p:spPr>
              <a:xfrm>
                <a:off x="7421576" y="4451071"/>
                <a:ext cx="1090748" cy="461665"/>
              </a:xfrm>
              <a:prstGeom prst="rect">
                <a:avLst/>
              </a:prstGeom>
              <a:blipFill rotWithShape="1">
                <a:blip r:embed="rId8"/>
                <a:stretch>
                  <a:fillRect/>
                </a:stretch>
              </a:blipFill>
            </p:spPr>
            <p:txBody>
              <a:bodyPr/>
              <a:lstStyle/>
              <a:p>
                <a:r>
                  <a:rPr lang="en-US">
                    <a:noFill/>
                  </a:rPr>
                  <a:t> </a:t>
                </a:r>
              </a:p>
            </p:txBody>
          </p:sp>
        </mc:Fallback>
      </mc:AlternateContent>
      <p:cxnSp>
        <p:nvCxnSpPr>
          <p:cNvPr id="56" name="Egyenes összekötő nyíllal 55"/>
          <p:cNvCxnSpPr/>
          <p:nvPr/>
        </p:nvCxnSpPr>
        <p:spPr>
          <a:xfrm flipV="1">
            <a:off x="7812361" y="4139253"/>
            <a:ext cx="154588" cy="418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gyenes összekötő nyíllal 56"/>
          <p:cNvCxnSpPr/>
          <p:nvPr/>
        </p:nvCxnSpPr>
        <p:spPr>
          <a:xfrm flipV="1">
            <a:off x="7440778" y="3416355"/>
            <a:ext cx="340865" cy="173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Szabadkézi sokszög 57"/>
          <p:cNvSpPr/>
          <p:nvPr/>
        </p:nvSpPr>
        <p:spPr>
          <a:xfrm>
            <a:off x="7812360" y="2938440"/>
            <a:ext cx="93785" cy="234461"/>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zabadkézi sokszög 58"/>
          <p:cNvSpPr/>
          <p:nvPr/>
        </p:nvSpPr>
        <p:spPr>
          <a:xfrm>
            <a:off x="7440778" y="4227978"/>
            <a:ext cx="187570" cy="128954"/>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églalap 59"/>
          <p:cNvSpPr/>
          <p:nvPr/>
        </p:nvSpPr>
        <p:spPr>
          <a:xfrm>
            <a:off x="7924605" y="3442438"/>
            <a:ext cx="338554" cy="461665"/>
          </a:xfrm>
          <a:prstGeom prst="rect">
            <a:avLst/>
          </a:prstGeom>
        </p:spPr>
        <p:txBody>
          <a:bodyPr wrap="none">
            <a:spAutoFit/>
          </a:bodyPr>
          <a:lstStyle/>
          <a:p>
            <a:r>
              <a:rPr lang="en-US" altLang="hu-HU" dirty="0"/>
              <a:t>1</a:t>
            </a:r>
            <a:endParaRPr lang="en-US" dirty="0"/>
          </a:p>
        </p:txBody>
      </p:sp>
      <mc:AlternateContent xmlns:mc="http://schemas.openxmlformats.org/markup-compatibility/2006">
        <mc:Choice xmlns:a14="http://schemas.microsoft.com/office/drawing/2010/main" Requires="a14">
          <p:sp>
            <p:nvSpPr>
              <p:cNvPr id="62" name="Téglalap 61"/>
              <p:cNvSpPr/>
              <p:nvPr/>
            </p:nvSpPr>
            <p:spPr>
              <a:xfrm>
                <a:off x="1979712" y="3677835"/>
                <a:ext cx="3503560" cy="1347613"/>
              </a:xfrm>
              <a:prstGeom prst="rect">
                <a:avLst/>
              </a:prstGeom>
              <a:ln>
                <a:solidFill>
                  <a:schemeClr val="tx1"/>
                </a:solidFill>
              </a:ln>
            </p:spPr>
            <p:txBody>
              <a:bodyPr wrap="square">
                <a:spAutoFit/>
              </a:bodyPr>
              <a:lstStyle/>
              <a:p>
                <a:pPr marL="0" lvl="2" algn="l"/>
                <a14:m>
                  <m:oMathPara xmlns:m="http://schemas.openxmlformats.org/officeDocument/2006/math">
                    <m:oMathParaPr>
                      <m:jc m:val="left"/>
                    </m:oMathParaPr>
                    <m:oMath xmlns:m="http://schemas.openxmlformats.org/officeDocument/2006/math">
                      <m:r>
                        <a:rPr lang="en-US" altLang="hu-HU" sz="2000" i="1" smtClean="0">
                          <a:latin typeface="Cambria Math"/>
                          <a:cs typeface="Times New Roman" panose="02020603050405020304" pitchFamily="18" charset="0"/>
                          <a:sym typeface="Symbol" pitchFamily="18" charset="2"/>
                        </a:rPr>
                        <m:t>𝑥</m:t>
                      </m:r>
                      <m:d>
                        <m:dPr>
                          <m:ctrlPr>
                            <a:rPr lang="en-US" altLang="hu-HU" sz="200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r>
                            <a:rPr lang="hu-HU" altLang="hu-HU" sz="2000" b="0" i="1" smtClean="0">
                              <a:latin typeface="Cambria Math"/>
                              <a:cs typeface="Times New Roman" panose="02020603050405020304" pitchFamily="18" charset="0"/>
                              <a:sym typeface="Symbol" pitchFamily="18" charset="2"/>
                            </a:rPr>
                            <m:t>,</m:t>
                          </m:r>
                          <m:r>
                            <a:rPr lang="hu-HU" altLang="hu-HU" sz="2000" b="0" i="1" smtClean="0">
                              <a:latin typeface="Cambria Math"/>
                              <a:cs typeface="Times New Roman" panose="02020603050405020304" pitchFamily="18" charset="0"/>
                              <a:sym typeface="Symbol" pitchFamily="18" charset="2"/>
                            </a:rPr>
                            <m:t>𝑣</m:t>
                          </m:r>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0" i="1" smtClean="0">
                              <a:latin typeface="Cambria Math"/>
                              <a:cs typeface="Times New Roman" panose="02020603050405020304" pitchFamily="18" charset="0"/>
                              <a:sym typeface="Symbol" pitchFamily="18" charset="2"/>
                            </a:rPr>
                            <m:t>𝑐</m:t>
                          </m:r>
                        </m:e>
                        <m:sub>
                          <m:r>
                            <a:rPr lang="en-US" altLang="hu-HU" sz="2000" i="1">
                              <a:latin typeface="Cambria Math"/>
                              <a:cs typeface="Times New Roman" panose="02020603050405020304" pitchFamily="18" charset="0"/>
                              <a:sym typeface="Symbol" pitchFamily="18" charset="2"/>
                            </a:rPr>
                            <m:t>𝑥</m:t>
                          </m:r>
                        </m:sub>
                      </m:sSub>
                      <m:r>
                        <a:rPr lang="en-US" altLang="hu-HU" sz="2000" i="1">
                          <a:latin typeface="Cambria Math"/>
                          <a:cs typeface="Times New Roman" panose="02020603050405020304" pitchFamily="18" charset="0"/>
                          <a:sym typeface="Symbol" pitchFamily="18" charset="2"/>
                        </a:rPr>
                        <m:t>+</m:t>
                      </m:r>
                      <m:r>
                        <a:rPr lang="en-US" altLang="hu-HU" sz="2000" b="0" i="1" smtClean="0">
                          <a:latin typeface="Cambria Math"/>
                          <a:cs typeface="Times New Roman" panose="02020603050405020304" pitchFamily="18" charset="0"/>
                          <a:sym typeface="Symbol" pitchFamily="18" charset="2"/>
                        </a:rPr>
                        <m:t>𝑅</m:t>
                      </m:r>
                      <m:func>
                        <m:funcPr>
                          <m:ctrlPr>
                            <a:rPr lang="en-US" altLang="hu-HU" sz="2000" b="0" i="1" smtClean="0">
                              <a:latin typeface="Cambria Math"/>
                              <a:cs typeface="Times New Roman" panose="02020603050405020304" pitchFamily="18" charset="0"/>
                              <a:sym typeface="Symbol" pitchFamily="18" charset="2"/>
                            </a:rPr>
                          </m:ctrlPr>
                        </m:funcPr>
                        <m:fName>
                          <m:r>
                            <m:rPr>
                              <m:sty m:val="p"/>
                            </m:rPr>
                            <a:rPr lang="en-US" altLang="hu-HU" sz="2000" b="0" i="0" smtClean="0">
                              <a:latin typeface="Cambria Math"/>
                              <a:cs typeface="Times New Roman" panose="02020603050405020304" pitchFamily="18" charset="0"/>
                              <a:sym typeface="Symbol" pitchFamily="18" charset="2"/>
                            </a:rPr>
                            <m:t>cos</m:t>
                          </m:r>
                        </m:fName>
                        <m:e>
                          <m:d>
                            <m:dPr>
                              <m:ctrlPr>
                                <a:rPr lang="en-US" altLang="hu-HU" sz="2000" b="0" i="1" smtClean="0">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e>
                          </m:d>
                        </m:e>
                      </m:func>
                      <m:r>
                        <m:rPr>
                          <m:sty m:val="p"/>
                        </m:rPr>
                        <a:rPr lang="hu-HU" altLang="hu-HU" sz="2000" b="0" i="0" smtClean="0">
                          <a:latin typeface="Cambria Math"/>
                          <a:ea typeface="Cambria Math"/>
                          <a:cs typeface="Times New Roman" panose="02020603050405020304" pitchFamily="18" charset="0"/>
                          <a:sym typeface="Symbol" pitchFamily="18" charset="2"/>
                        </a:rPr>
                        <m:t>sin</m:t>
                      </m:r>
                      <m:r>
                        <a:rPr lang="hu-HU" altLang="hu-HU" sz="2000" b="0" i="1" smtClean="0">
                          <a:latin typeface="Cambria Math"/>
                          <a:ea typeface="Cambria Math"/>
                          <a:cs typeface="Times New Roman" panose="02020603050405020304" pitchFamily="18" charset="0"/>
                          <a:sym typeface="Symbol" pitchFamily="18" charset="2"/>
                        </a:rPr>
                        <m:t>⁡(</m:t>
                      </m:r>
                      <m:r>
                        <a:rPr lang="hu-HU" altLang="hu-HU" sz="2000" b="0" i="1" smtClean="0">
                          <a:latin typeface="Cambria Math"/>
                          <a:ea typeface="Cambria Math"/>
                          <a:cs typeface="Times New Roman" panose="02020603050405020304" pitchFamily="18" charset="0"/>
                          <a:sym typeface="Symbol" pitchFamily="18" charset="2"/>
                        </a:rPr>
                        <m:t>𝑣</m:t>
                      </m:r>
                      <m:r>
                        <a:rPr lang="hu-HU" altLang="hu-HU" sz="2000" b="0" i="1" smtClean="0">
                          <a:latin typeface="Cambria Math"/>
                          <a:ea typeface="Cambria Math"/>
                          <a:cs typeface="Times New Roman" panose="02020603050405020304" pitchFamily="18" charset="0"/>
                          <a:sym typeface="Symbol" pitchFamily="18" charset="2"/>
                        </a:rPr>
                        <m:t>)</m:t>
                      </m:r>
                    </m:oMath>
                  </m:oMathPara>
                </a14:m>
                <a:endParaRPr lang="en-US" altLang="hu-HU" sz="2000" dirty="0" smtClean="0">
                  <a:cs typeface="Times New Roman" panose="02020603050405020304" pitchFamily="18" charset="0"/>
                  <a:sym typeface="Symbol" pitchFamily="18" charset="2"/>
                </a:endParaRPr>
              </a:p>
              <a:p>
                <a:pPr marL="0" lvl="2" algn="l"/>
                <a14:m>
                  <m:oMathPara xmlns:m="http://schemas.openxmlformats.org/officeDocument/2006/math">
                    <m:oMathParaPr>
                      <m:jc m:val="left"/>
                    </m:oMathParaPr>
                    <m:oMath xmlns:m="http://schemas.openxmlformats.org/officeDocument/2006/math">
                      <m:r>
                        <a:rPr lang="en-US" altLang="hu-HU" sz="2000" b="0" i="1" smtClean="0">
                          <a:latin typeface="Cambria Math"/>
                          <a:cs typeface="Times New Roman" panose="02020603050405020304" pitchFamily="18" charset="0"/>
                          <a:sym typeface="Symbol" pitchFamily="18" charset="2"/>
                        </a:rPr>
                        <m:t>𝑦</m:t>
                      </m:r>
                      <m:d>
                        <m:dPr>
                          <m:ctrlPr>
                            <a:rPr lang="en-US" altLang="hu-HU" sz="200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r>
                            <a:rPr lang="hu-HU" altLang="hu-HU" sz="2000" b="0" i="1" smtClean="0">
                              <a:latin typeface="Cambria Math"/>
                              <a:cs typeface="Times New Roman" panose="02020603050405020304" pitchFamily="18" charset="0"/>
                              <a:sym typeface="Symbol" pitchFamily="18" charset="2"/>
                            </a:rPr>
                            <m:t>,</m:t>
                          </m:r>
                          <m:r>
                            <a:rPr lang="hu-HU" altLang="hu-HU" sz="2000" b="0" i="1" smtClean="0">
                              <a:latin typeface="Cambria Math"/>
                              <a:cs typeface="Times New Roman" panose="02020603050405020304" pitchFamily="18" charset="0"/>
                              <a:sym typeface="Symbol" pitchFamily="18" charset="2"/>
                            </a:rPr>
                            <m:t>𝑣</m:t>
                          </m:r>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b="0" i="1" smtClean="0">
                              <a:latin typeface="Cambria Math"/>
                              <a:cs typeface="Times New Roman" panose="02020603050405020304" pitchFamily="18" charset="0"/>
                              <a:sym typeface="Symbol" pitchFamily="18" charset="2"/>
                            </a:rPr>
                            <m:t>𝑐</m:t>
                          </m:r>
                        </m:e>
                        <m:sub>
                          <m:r>
                            <a:rPr lang="en-US" altLang="hu-HU" sz="2000" b="0" i="1" smtClean="0">
                              <a:latin typeface="Cambria Math"/>
                              <a:cs typeface="Times New Roman" panose="02020603050405020304" pitchFamily="18" charset="0"/>
                              <a:sym typeface="Symbol" pitchFamily="18" charset="2"/>
                            </a:rPr>
                            <m:t>𝑦</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𝑅</m:t>
                      </m:r>
                      <m:func>
                        <m:funcPr>
                          <m:ctrlPr>
                            <a:rPr lang="en-US" altLang="hu-HU" sz="2000" b="0" i="1">
                              <a:latin typeface="Cambria Math"/>
                              <a:cs typeface="Times New Roman" panose="02020603050405020304" pitchFamily="18" charset="0"/>
                              <a:sym typeface="Symbol" pitchFamily="18" charset="2"/>
                            </a:rPr>
                          </m:ctrlPr>
                        </m:funcPr>
                        <m:fName>
                          <m:r>
                            <m:rPr>
                              <m:sty m:val="p"/>
                            </m:rPr>
                            <a:rPr lang="en-US" altLang="hu-HU" sz="2000" b="0" i="0" smtClean="0">
                              <a:latin typeface="Cambria Math"/>
                              <a:cs typeface="Times New Roman" panose="02020603050405020304" pitchFamily="18" charset="0"/>
                              <a:sym typeface="Symbol" pitchFamily="18" charset="2"/>
                            </a:rPr>
                            <m:t>sin</m:t>
                          </m:r>
                        </m:fName>
                        <m:e>
                          <m:d>
                            <m:dPr>
                              <m:ctrlPr>
                                <a:rPr lang="en-US" altLang="hu-HU" sz="2000" b="0" i="1">
                                  <a:latin typeface="Cambria Math"/>
                                  <a:cs typeface="Times New Roman" panose="02020603050405020304" pitchFamily="18" charset="0"/>
                                  <a:sym typeface="Symbol" pitchFamily="18" charset="2"/>
                                </a:rPr>
                              </m:ctrlPr>
                            </m:dPr>
                            <m:e>
                              <m:r>
                                <a:rPr lang="hu-HU" altLang="hu-HU" sz="2000" b="0" i="1" smtClean="0">
                                  <a:latin typeface="Cambria Math"/>
                                  <a:cs typeface="Times New Roman" panose="02020603050405020304" pitchFamily="18" charset="0"/>
                                  <a:sym typeface="Symbol" pitchFamily="18" charset="2"/>
                                </a:rPr>
                                <m:t>𝑢</m:t>
                              </m:r>
                            </m:e>
                          </m:d>
                        </m:e>
                      </m:func>
                      <m:r>
                        <m:rPr>
                          <m:sty m:val="p"/>
                        </m:rPr>
                        <a:rPr lang="hu-HU" altLang="hu-HU" sz="2000" b="0" i="0" smtClean="0">
                          <a:latin typeface="Cambria Math"/>
                          <a:ea typeface="Cambria Math"/>
                          <a:cs typeface="Times New Roman" panose="02020603050405020304" pitchFamily="18" charset="0"/>
                          <a:sym typeface="Symbol" pitchFamily="18" charset="2"/>
                        </a:rPr>
                        <m:t>sin</m:t>
                      </m:r>
                      <m:r>
                        <a:rPr lang="hu-HU" altLang="hu-HU" sz="2000" b="0" i="1" smtClean="0">
                          <a:latin typeface="Cambria Math"/>
                          <a:ea typeface="Cambria Math"/>
                          <a:cs typeface="Times New Roman" panose="02020603050405020304" pitchFamily="18" charset="0"/>
                          <a:sym typeface="Symbol" pitchFamily="18" charset="2"/>
                        </a:rPr>
                        <m:t>⁡(</m:t>
                      </m:r>
                      <m:r>
                        <a:rPr lang="hu-HU" altLang="hu-HU" sz="2000" b="0" i="1" smtClean="0">
                          <a:latin typeface="Cambria Math"/>
                          <a:ea typeface="Cambria Math"/>
                          <a:cs typeface="Times New Roman" panose="02020603050405020304" pitchFamily="18" charset="0"/>
                          <a:sym typeface="Symbol" pitchFamily="18" charset="2"/>
                        </a:rPr>
                        <m:t>𝑣</m:t>
                      </m:r>
                      <m:r>
                        <a:rPr lang="hu-HU" altLang="hu-HU" sz="2000" b="0" i="1" smtClean="0">
                          <a:latin typeface="Cambria Math"/>
                          <a:ea typeface="Cambria Math"/>
                          <a:cs typeface="Times New Roman" panose="02020603050405020304" pitchFamily="18" charset="0"/>
                          <a:sym typeface="Symbol" pitchFamily="18" charset="2"/>
                        </a:rPr>
                        <m:t>)</m:t>
                      </m:r>
                    </m:oMath>
                  </m:oMathPara>
                </a14:m>
                <a:endParaRPr lang="hu-HU" altLang="hu-HU" sz="2000" i="1" dirty="0" smtClean="0">
                  <a:latin typeface="Cambria Math"/>
                  <a:cs typeface="Times New Roman" panose="02020603050405020304" pitchFamily="18" charset="0"/>
                  <a:sym typeface="Symbol" pitchFamily="18" charset="2"/>
                </a:endParaRPr>
              </a:p>
              <a:p>
                <a:pPr marL="0" lvl="2" algn="l"/>
                <a14:m>
                  <m:oMathPara xmlns:m="http://schemas.openxmlformats.org/officeDocument/2006/math">
                    <m:oMathParaPr>
                      <m:jc m:val="left"/>
                    </m:oMathParaPr>
                    <m:oMath xmlns:m="http://schemas.openxmlformats.org/officeDocument/2006/math">
                      <m:r>
                        <a:rPr lang="hu-HU" altLang="hu-HU" sz="2000" b="0" i="1" smtClean="0">
                          <a:latin typeface="Cambria Math"/>
                          <a:cs typeface="Times New Roman" panose="02020603050405020304" pitchFamily="18" charset="0"/>
                          <a:sym typeface="Symbol" pitchFamily="18" charset="2"/>
                        </a:rPr>
                        <m:t>𝑧</m:t>
                      </m:r>
                      <m:d>
                        <m:dPr>
                          <m:ctrlPr>
                            <a:rPr lang="en-US" altLang="hu-HU" sz="2000" i="1">
                              <a:latin typeface="Cambria Math"/>
                              <a:cs typeface="Times New Roman" panose="02020603050405020304" pitchFamily="18" charset="0"/>
                              <a:sym typeface="Symbol" pitchFamily="18" charset="2"/>
                            </a:rPr>
                          </m:ctrlPr>
                        </m:dPr>
                        <m:e>
                          <m:r>
                            <a:rPr lang="hu-HU" altLang="hu-HU" sz="2000" i="1">
                              <a:latin typeface="Cambria Math"/>
                              <a:cs typeface="Times New Roman" panose="02020603050405020304" pitchFamily="18" charset="0"/>
                              <a:sym typeface="Symbol" pitchFamily="18" charset="2"/>
                            </a:rPr>
                            <m:t>𝑢</m:t>
                          </m:r>
                          <m:r>
                            <a:rPr lang="hu-HU" altLang="hu-HU" sz="2000" i="1">
                              <a:latin typeface="Cambria Math"/>
                              <a:cs typeface="Times New Roman" panose="02020603050405020304" pitchFamily="18" charset="0"/>
                              <a:sym typeface="Symbol" pitchFamily="18" charset="2"/>
                            </a:rPr>
                            <m:t>,</m:t>
                          </m:r>
                          <m:r>
                            <a:rPr lang="hu-HU" altLang="hu-HU" sz="2000" i="1">
                              <a:latin typeface="Cambria Math"/>
                              <a:cs typeface="Times New Roman" panose="02020603050405020304" pitchFamily="18" charset="0"/>
                              <a:sym typeface="Symbol" pitchFamily="18" charset="2"/>
                            </a:rPr>
                            <m:t>𝑣</m:t>
                          </m:r>
                        </m:e>
                      </m:d>
                      <m:r>
                        <a:rPr lang="en-US" altLang="hu-HU" sz="2000" i="1">
                          <a:latin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en-US" altLang="hu-HU" sz="2000" i="1">
                              <a:latin typeface="Cambria Math"/>
                              <a:cs typeface="Times New Roman" panose="02020603050405020304" pitchFamily="18" charset="0"/>
                              <a:sym typeface="Symbol" pitchFamily="18" charset="2"/>
                            </a:rPr>
                            <m:t>𝑐</m:t>
                          </m:r>
                        </m:e>
                        <m:sub>
                          <m:r>
                            <a:rPr lang="hu-HU" altLang="hu-HU" sz="2000" b="0" i="1" smtClean="0">
                              <a:latin typeface="Cambria Math"/>
                              <a:cs typeface="Times New Roman" panose="02020603050405020304" pitchFamily="18" charset="0"/>
                              <a:sym typeface="Symbol" pitchFamily="18" charset="2"/>
                            </a:rPr>
                            <m:t>𝑧</m:t>
                          </m:r>
                        </m:sub>
                      </m:sSub>
                      <m:r>
                        <a:rPr lang="en-US" altLang="hu-HU" sz="2000" i="1">
                          <a:latin typeface="Cambria Math"/>
                          <a:cs typeface="Times New Roman" panose="02020603050405020304" pitchFamily="18" charset="0"/>
                          <a:sym typeface="Symbol" pitchFamily="18" charset="2"/>
                        </a:rPr>
                        <m:t>+</m:t>
                      </m:r>
                      <m:r>
                        <a:rPr lang="en-US" altLang="hu-HU" sz="2000" i="1">
                          <a:latin typeface="Cambria Math"/>
                          <a:cs typeface="Times New Roman" panose="02020603050405020304" pitchFamily="18" charset="0"/>
                          <a:sym typeface="Symbol" pitchFamily="18" charset="2"/>
                        </a:rPr>
                        <m:t>𝑅</m:t>
                      </m:r>
                      <m:r>
                        <a:rPr lang="hu-HU" altLang="hu-HU" sz="2000" b="0" i="0" smtClean="0">
                          <a:latin typeface="Cambria Math"/>
                          <a:cs typeface="Times New Roman" panose="02020603050405020304" pitchFamily="18" charset="0"/>
                          <a:sym typeface="Symbol" pitchFamily="18" charset="2"/>
                        </a:rPr>
                        <m:t> </m:t>
                      </m:r>
                      <m:r>
                        <m:rPr>
                          <m:sty m:val="p"/>
                        </m:rPr>
                        <a:rPr lang="hu-HU" altLang="hu-HU" sz="2000" b="0" i="0" smtClean="0">
                          <a:latin typeface="Cambria Math"/>
                          <a:cs typeface="Times New Roman" panose="02020603050405020304" pitchFamily="18" charset="0"/>
                          <a:sym typeface="Symbol" pitchFamily="18" charset="2"/>
                        </a:rPr>
                        <m:t>cos</m:t>
                      </m:r>
                      <m:r>
                        <a:rPr lang="hu-HU" altLang="hu-HU" sz="2000" i="1">
                          <a:latin typeface="Cambria Math"/>
                          <a:ea typeface="Cambria Math"/>
                          <a:cs typeface="Times New Roman" panose="02020603050405020304" pitchFamily="18" charset="0"/>
                          <a:sym typeface="Symbol" pitchFamily="18" charset="2"/>
                        </a:rPr>
                        <m:t>⁡(</m:t>
                      </m:r>
                      <m:r>
                        <a:rPr lang="hu-HU" altLang="hu-HU" sz="2000" i="1">
                          <a:latin typeface="Cambria Math"/>
                          <a:ea typeface="Cambria Math"/>
                          <a:cs typeface="Times New Roman" panose="02020603050405020304" pitchFamily="18" charset="0"/>
                          <a:sym typeface="Symbol" pitchFamily="18" charset="2"/>
                        </a:rPr>
                        <m:t>𝑣</m:t>
                      </m:r>
                      <m:r>
                        <a:rPr lang="hu-HU" altLang="hu-HU" sz="2000" i="1">
                          <a:latin typeface="Cambria Math"/>
                          <a:ea typeface="Cambria Math"/>
                          <a:cs typeface="Times New Roman" panose="02020603050405020304" pitchFamily="18" charset="0"/>
                          <a:sym typeface="Symbol" pitchFamily="18" charset="2"/>
                        </a:rPr>
                        <m:t>)</m:t>
                      </m:r>
                    </m:oMath>
                  </m:oMathPara>
                </a14:m>
                <a:endParaRPr lang="en-US" altLang="hu-HU" sz="2000" dirty="0">
                  <a:cs typeface="Times New Roman" panose="02020603050405020304" pitchFamily="18" charset="0"/>
                  <a:sym typeface="Symbol" pitchFamily="18" charset="2"/>
                </a:endParaRPr>
              </a:p>
              <a:p>
                <a:pPr marL="0" lvl="2" algn="l"/>
                <a14:m>
                  <m:oMath xmlns:m="http://schemas.openxmlformats.org/officeDocument/2006/math">
                    <m:r>
                      <a:rPr lang="hu-HU" altLang="hu-HU" sz="2000" b="0" i="1" smtClean="0">
                        <a:latin typeface="Cambria Math"/>
                        <a:cs typeface="Times New Roman" panose="02020603050405020304" pitchFamily="18" charset="0"/>
                        <a:sym typeface="Symbol" pitchFamily="18" charset="2"/>
                      </a:rPr>
                      <m:t>𝑢</m:t>
                    </m:r>
                    <m:r>
                      <a:rPr lang="en-US" altLang="hu-HU" sz="2000" i="1">
                        <a:latin typeface="Cambria Math"/>
                        <a:ea typeface="Cambria Math"/>
                        <a:cs typeface="Times New Roman" panose="02020603050405020304" pitchFamily="18" charset="0"/>
                        <a:sym typeface="Symbol" pitchFamily="18" charset="2"/>
                      </a:rPr>
                      <m:t>∈</m:t>
                    </m:r>
                    <m:d>
                      <m:dPr>
                        <m:begChr m:val="["/>
                        <m:ctrlPr>
                          <a:rPr lang="en-US" altLang="hu-HU" sz="2000" b="0" i="1" smtClean="0">
                            <a:latin typeface="Cambria Math"/>
                            <a:cs typeface="Times New Roman" panose="02020603050405020304" pitchFamily="18" charset="0"/>
                            <a:sym typeface="Symbol" pitchFamily="18" charset="2"/>
                          </a:rPr>
                        </m:ctrlPr>
                      </m:dPr>
                      <m:e>
                        <m:r>
                          <a:rPr lang="en-US" altLang="hu-HU" sz="2000" b="0" i="1" smtClean="0">
                            <a:latin typeface="Cambria Math"/>
                            <a:cs typeface="Times New Roman" panose="02020603050405020304" pitchFamily="18" charset="0"/>
                            <a:sym typeface="Symbol" pitchFamily="18" charset="2"/>
                          </a:rPr>
                          <m:t>0,</m:t>
                        </m:r>
                        <m:r>
                          <a:rPr lang="en-US" altLang="hu-HU" sz="2000" i="1">
                            <a:latin typeface="Cambria Math"/>
                            <a:cs typeface="Times New Roman" panose="02020603050405020304" pitchFamily="18" charset="0"/>
                            <a:sym typeface="Symbol" pitchFamily="18" charset="2"/>
                          </a:rPr>
                          <m:t>2</m:t>
                        </m:r>
                        <m:r>
                          <a:rPr lang="en-US" altLang="hu-HU" sz="2000" i="1">
                            <a:latin typeface="Cambria Math"/>
                            <a:ea typeface="Cambria Math"/>
                            <a:cs typeface="Times New Roman" panose="02020603050405020304" pitchFamily="18" charset="0"/>
                            <a:sym typeface="Symbol" pitchFamily="18" charset="2"/>
                          </a:rPr>
                          <m:t>𝜋</m:t>
                        </m:r>
                      </m:e>
                    </m:d>
                    <m:r>
                      <a:rPr lang="hu-HU" altLang="hu-HU" sz="2000" b="0" i="1" smtClean="0">
                        <a:latin typeface="Cambria Math"/>
                        <a:cs typeface="Times New Roman" panose="02020603050405020304" pitchFamily="18" charset="0"/>
                        <a:sym typeface="Symbol" pitchFamily="18" charset="2"/>
                      </a:rPr>
                      <m:t>, </m:t>
                    </m:r>
                    <m:r>
                      <a:rPr lang="hu-HU" altLang="hu-HU" sz="2000" b="0" i="1" smtClean="0">
                        <a:latin typeface="Cambria Math"/>
                        <a:cs typeface="Times New Roman" panose="02020603050405020304" pitchFamily="18" charset="0"/>
                        <a:sym typeface="Symbol" pitchFamily="18" charset="2"/>
                      </a:rPr>
                      <m:t>𝑣</m:t>
                    </m:r>
                  </m:oMath>
                </a14:m>
                <a:r>
                  <a:rPr lang="en-US" altLang="hu-HU" sz="2000" dirty="0">
                    <a:ea typeface="Cambria Math"/>
                    <a:cs typeface="Times New Roman" panose="02020603050405020304" pitchFamily="18" charset="0"/>
                    <a:sym typeface="Symbol" pitchFamily="18" charset="2"/>
                  </a:rPr>
                  <a:t> </a:t>
                </a:r>
                <a14:m>
                  <m:oMath xmlns:m="http://schemas.openxmlformats.org/officeDocument/2006/math">
                    <m:r>
                      <a:rPr lang="en-US" altLang="hu-HU" sz="2000" i="1">
                        <a:latin typeface="Cambria Math"/>
                        <a:ea typeface="Cambria Math"/>
                        <a:cs typeface="Times New Roman" panose="02020603050405020304" pitchFamily="18" charset="0"/>
                        <a:sym typeface="Symbol" pitchFamily="18" charset="2"/>
                      </a:rPr>
                      <m:t>∈</m:t>
                    </m:r>
                    <m:d>
                      <m:dPr>
                        <m:begChr m:val="["/>
                        <m:ctrlPr>
                          <a:rPr lang="en-US" altLang="hu-HU" sz="2000" i="1">
                            <a:latin typeface="Cambria Math"/>
                            <a:cs typeface="Times New Roman" panose="02020603050405020304" pitchFamily="18" charset="0"/>
                            <a:sym typeface="Symbol" pitchFamily="18" charset="2"/>
                          </a:rPr>
                        </m:ctrlPr>
                      </m:dPr>
                      <m:e>
                        <m:r>
                          <a:rPr lang="en-US" altLang="hu-HU" sz="2000" i="1">
                            <a:latin typeface="Cambria Math"/>
                            <a:cs typeface="Times New Roman" panose="02020603050405020304" pitchFamily="18" charset="0"/>
                            <a:sym typeface="Symbol" pitchFamily="18" charset="2"/>
                          </a:rPr>
                          <m:t>0,</m:t>
                        </m:r>
                        <m:r>
                          <a:rPr lang="en-US" altLang="hu-HU" sz="2000" i="1">
                            <a:latin typeface="Cambria Math"/>
                            <a:ea typeface="Cambria Math"/>
                            <a:cs typeface="Times New Roman" panose="02020603050405020304" pitchFamily="18" charset="0"/>
                            <a:sym typeface="Symbol" pitchFamily="18" charset="2"/>
                          </a:rPr>
                          <m:t>𝜋</m:t>
                        </m:r>
                      </m:e>
                    </m:d>
                  </m:oMath>
                </a14:m>
                <a:endParaRPr lang="en-US" altLang="hu-HU" dirty="0">
                  <a:cs typeface="Times New Roman" panose="02020603050405020304" pitchFamily="18" charset="0"/>
                  <a:sym typeface="Symbol" pitchFamily="18" charset="2"/>
                </a:endParaRPr>
              </a:p>
            </p:txBody>
          </p:sp>
        </mc:Choice>
        <mc:Fallback>
          <p:sp>
            <p:nvSpPr>
              <p:cNvPr id="62" name="Téglalap 61"/>
              <p:cNvSpPr>
                <a:spLocks noRot="1" noChangeAspect="1" noMove="1" noResize="1" noEditPoints="1" noAdjustHandles="1" noChangeArrowheads="1" noChangeShapeType="1" noTextEdit="1"/>
              </p:cNvSpPr>
              <p:nvPr/>
            </p:nvSpPr>
            <p:spPr>
              <a:xfrm>
                <a:off x="1979712" y="3677835"/>
                <a:ext cx="3503560" cy="1347613"/>
              </a:xfrm>
              <a:prstGeom prst="rect">
                <a:avLst/>
              </a:prstGeom>
              <a:blipFill rotWithShape="1">
                <a:blip r:embed="rId9"/>
                <a:stretch>
                  <a:fillRect/>
                </a:stretch>
              </a:blipFill>
              <a:ln>
                <a:solidFill>
                  <a:schemeClr val="tx1"/>
                </a:solidFill>
              </a:ln>
            </p:spPr>
            <p:txBody>
              <a:bodyPr/>
              <a:lstStyle/>
              <a:p>
                <a:r>
                  <a:rPr lang="en-US">
                    <a:noFill/>
                  </a:rPr>
                  <a:t> </a:t>
                </a:r>
              </a:p>
            </p:txBody>
          </p:sp>
        </mc:Fallback>
      </mc:AlternateContent>
      <p:sp>
        <p:nvSpPr>
          <p:cNvPr id="5" name="Téglalap 4"/>
          <p:cNvSpPr/>
          <p:nvPr/>
        </p:nvSpPr>
        <p:spPr>
          <a:xfrm>
            <a:off x="2051720" y="3172900"/>
            <a:ext cx="4667944" cy="368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églalap 64"/>
          <p:cNvSpPr/>
          <p:nvPr/>
        </p:nvSpPr>
        <p:spPr>
          <a:xfrm>
            <a:off x="2857746" y="1419622"/>
            <a:ext cx="185827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églalap 65"/>
          <p:cNvSpPr/>
          <p:nvPr/>
        </p:nvSpPr>
        <p:spPr>
          <a:xfrm>
            <a:off x="2857746" y="1851670"/>
            <a:ext cx="185827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38" grpId="0" animBg="1"/>
      <p:bldP spid="42" grpId="0"/>
      <p:bldP spid="43" grpId="0"/>
      <p:bldP spid="44" grpId="0"/>
      <p:bldP spid="46" grpId="0" animBg="1"/>
      <p:bldP spid="50" grpId="0"/>
      <p:bldP spid="51" grpId="0"/>
      <p:bldP spid="54" grpId="0"/>
      <p:bldP spid="55" grpId="0"/>
      <p:bldP spid="58" grpId="0" animBg="1"/>
      <p:bldP spid="59" grpId="0" animBg="1"/>
      <p:bldP spid="60" grpId="0"/>
      <p:bldP spid="62" grpId="0" animBg="1"/>
      <p:bldP spid="5" grpId="0" animBg="1"/>
      <p:bldP spid="65" grpId="0" animBg="1"/>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618777" y="-60548"/>
            <a:ext cx="7772400" cy="1143000"/>
          </a:xfrm>
        </p:spPr>
        <p:txBody>
          <a:bodyPr/>
          <a:lstStyle/>
          <a:p>
            <a:pPr>
              <a:defRPr/>
            </a:pPr>
            <a:r>
              <a:rPr lang="hu-HU" dirty="0" smtClean="0">
                <a:solidFill>
                  <a:srgbClr val="FF0000"/>
                </a:solidFill>
              </a:rPr>
              <a:t>Implicit </a:t>
            </a:r>
            <a:r>
              <a:rPr lang="hu-HU" dirty="0" err="1" smtClean="0">
                <a:solidFill>
                  <a:srgbClr val="FF0000"/>
                </a:solidFill>
              </a:rPr>
              <a:t>qu</a:t>
            </a:r>
            <a:r>
              <a:rPr lang="hu-HU" dirty="0" err="1" smtClean="0">
                <a:solidFill>
                  <a:srgbClr val="FF0000"/>
                </a:solidFill>
              </a:rPr>
              <a:t>adratic</a:t>
            </a:r>
            <a:r>
              <a:rPr lang="hu-HU" dirty="0" smtClean="0">
                <a:solidFill>
                  <a:srgbClr val="FF0000"/>
                </a:solidFill>
              </a:rPr>
              <a:t> </a:t>
            </a:r>
            <a:r>
              <a:rPr lang="hu-HU" dirty="0" err="1" smtClean="0">
                <a:solidFill>
                  <a:srgbClr val="FF0000"/>
                </a:solidFill>
              </a:rPr>
              <a:t>surfaces</a:t>
            </a:r>
            <a:endParaRPr lang="hu-HU" dirty="0">
              <a:solidFill>
                <a:srgbClr val="FF0000"/>
              </a:solidFill>
            </a:endParaRPr>
          </a:p>
        </p:txBody>
      </p:sp>
      <mc:AlternateContent xmlns:mc="http://schemas.openxmlformats.org/markup-compatibility/2006">
        <mc:Choice xmlns:a14="http://schemas.microsoft.com/office/drawing/2010/main" Requires="a14">
          <p:sp>
            <p:nvSpPr>
              <p:cNvPr id="4" name="Szövegdoboz 2"/>
              <p:cNvSpPr txBox="1">
                <a:spLocks noChangeArrowheads="1"/>
              </p:cNvSpPr>
              <p:nvPr/>
            </p:nvSpPr>
            <p:spPr bwMode="auto">
              <a:xfrm>
                <a:off x="0" y="1059582"/>
                <a:ext cx="9073132" cy="3676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algn="l">
                  <a:spcAft>
                    <a:spcPts val="600"/>
                  </a:spcAft>
                  <a:buFont typeface="Arial" panose="020B0604020202020204" pitchFamily="34" charset="0"/>
                  <a:buChar char="•"/>
                </a:pPr>
                <a:r>
                  <a:rPr lang="hu-HU" altLang="hu-HU" b="1" u="sng" dirty="0" smtClean="0">
                    <a:solidFill>
                      <a:schemeClr val="tx1"/>
                    </a:solidFill>
                    <a:latin typeface="+mn-lt"/>
                  </a:rPr>
                  <a:t>Sphere</a:t>
                </a:r>
                <a:r>
                  <a:rPr lang="en-US" altLang="hu-HU" b="1" u="sng" dirty="0" smtClean="0">
                    <a:solidFill>
                      <a:schemeClr val="tx1"/>
                    </a:solidFill>
                    <a:latin typeface="+mn-lt"/>
                  </a:rPr>
                  <a:t>:</a:t>
                </a:r>
                <a:r>
                  <a:rPr lang="hu-HU" altLang="hu-HU" dirty="0">
                    <a:latin typeface="+mn-lt"/>
                  </a:rPr>
                  <a:t> </a:t>
                </a:r>
                <a:r>
                  <a:rPr lang="hu-HU" altLang="hu-HU" dirty="0" err="1" smtClean="0">
                    <a:latin typeface="+mn-lt"/>
                  </a:rPr>
                  <a:t>Points</a:t>
                </a:r>
                <a:r>
                  <a:rPr lang="hu-HU" altLang="hu-HU" dirty="0" smtClean="0">
                    <a:latin typeface="+mn-lt"/>
                  </a:rPr>
                  <a:t> </a:t>
                </a:r>
                <a14:m>
                  <m:oMath xmlns:m="http://schemas.openxmlformats.org/officeDocument/2006/math">
                    <m:r>
                      <a:rPr lang="en-US" altLang="hu-HU" b="1" i="1" smtClean="0">
                        <a:solidFill>
                          <a:schemeClr val="tx1"/>
                        </a:solidFill>
                        <a:latin typeface="Cambria Math"/>
                        <a:ea typeface="Cambria Math"/>
                        <a:cs typeface="Times New Roman" panose="02020603050405020304" pitchFamily="18" charset="0"/>
                      </a:rPr>
                      <m:t>𝒓</m:t>
                    </m:r>
                    <m:r>
                      <a:rPr lang="en-US" altLang="hu-HU" b="1" i="1">
                        <a:solidFill>
                          <a:schemeClr val="tx1"/>
                        </a:solidFill>
                        <a:latin typeface="Cambria Math"/>
                        <a:ea typeface="Cambria Math"/>
                        <a:cs typeface="Times New Roman" panose="02020603050405020304" pitchFamily="18" charset="0"/>
                      </a:rPr>
                      <m:t>(</m:t>
                    </m:r>
                    <m:r>
                      <a:rPr lang="en-US" altLang="hu-HU" i="1">
                        <a:solidFill>
                          <a:schemeClr val="tx1"/>
                        </a:solidFill>
                        <a:latin typeface="Cambria Math"/>
                        <a:cs typeface="Times New Roman" panose="02020603050405020304" pitchFamily="18" charset="0"/>
                      </a:rPr>
                      <m:t>𝑥</m:t>
                    </m:r>
                  </m:oMath>
                </a14:m>
                <a:r>
                  <a:rPr lang="en-US" altLang="en-US" dirty="0">
                    <a:solidFill>
                      <a:schemeClr val="tx1"/>
                    </a:solidFill>
                    <a:cs typeface="Times New Roman" panose="02020603050405020304" pitchFamily="18" charset="0"/>
                  </a:rPr>
                  <a:t>,</a:t>
                </a:r>
                <a14:m>
                  <m:oMath xmlns:m="http://schemas.openxmlformats.org/officeDocument/2006/math">
                    <m:r>
                      <a:rPr lang="en-US" altLang="hu-HU" i="1">
                        <a:solidFill>
                          <a:schemeClr val="tx1"/>
                        </a:solidFill>
                        <a:latin typeface="Cambria Math"/>
                        <a:cs typeface="Times New Roman" panose="02020603050405020304" pitchFamily="18" charset="0"/>
                      </a:rPr>
                      <m:t>𝑦</m:t>
                    </m:r>
                  </m:oMath>
                </a14:m>
                <a:r>
                  <a:rPr lang="en-US" altLang="en-US" dirty="0">
                    <a:solidFill>
                      <a:schemeClr val="tx1"/>
                    </a:solidFill>
                    <a:cs typeface="Times New Roman" panose="02020603050405020304" pitchFamily="18" charset="0"/>
                  </a:rPr>
                  <a:t>)</a:t>
                </a:r>
                <a:r>
                  <a:rPr lang="en-US" altLang="en-US" dirty="0">
                    <a:solidFill>
                      <a:schemeClr val="tx1"/>
                    </a:solidFill>
                    <a:latin typeface="+mn-lt"/>
                  </a:rPr>
                  <a:t> </a:t>
                </a:r>
                <a:r>
                  <a:rPr lang="hu-HU" altLang="en-US" dirty="0" err="1" smtClean="0">
                    <a:latin typeface="+mn-lt"/>
                  </a:rPr>
                  <a:t>that</a:t>
                </a:r>
                <a:r>
                  <a:rPr lang="hu-HU" altLang="en-US" dirty="0" smtClean="0">
                    <a:latin typeface="+mn-lt"/>
                  </a:rPr>
                  <a:t> are at distance </a:t>
                </a:r>
                <a14:m>
                  <m:oMath xmlns:m="http://schemas.openxmlformats.org/officeDocument/2006/math">
                    <m:r>
                      <a:rPr lang="en-US" altLang="hu-HU" i="1">
                        <a:latin typeface="Cambria Math"/>
                        <a:cs typeface="Times New Roman" panose="02020603050405020304" pitchFamily="18" charset="0"/>
                      </a:rPr>
                      <m:t>𝑅</m:t>
                    </m:r>
                  </m:oMath>
                </a14:m>
                <a:r>
                  <a:rPr lang="hu-HU" altLang="en-US" dirty="0" smtClean="0">
                    <a:latin typeface="+mn-lt"/>
                  </a:rPr>
                  <a:t> from center </a:t>
                </a:r>
                <a14:m>
                  <m:oMath xmlns:m="http://schemas.openxmlformats.org/officeDocument/2006/math">
                    <m:r>
                      <a:rPr lang="en-US" altLang="hu-HU" b="1" i="1">
                        <a:solidFill>
                          <a:schemeClr val="tx1"/>
                        </a:solidFill>
                        <a:latin typeface="Cambria Math"/>
                        <a:ea typeface="Cambria Math"/>
                        <a:cs typeface="Times New Roman" panose="02020603050405020304" pitchFamily="18" charset="0"/>
                      </a:rPr>
                      <m:t>𝒄</m:t>
                    </m:r>
                    <m:r>
                      <a:rPr lang="en-US" altLang="hu-HU" b="1" i="1" smtClean="0">
                        <a:solidFill>
                          <a:schemeClr val="tx1"/>
                        </a:solidFill>
                        <a:latin typeface="Cambria Math"/>
                        <a:ea typeface="Cambria Math"/>
                        <a:cs typeface="Times New Roman" panose="02020603050405020304" pitchFamily="18" charset="0"/>
                      </a:rPr>
                      <m:t>(</m:t>
                    </m:r>
                    <m:sSub>
                      <m:sSubPr>
                        <m:ctrlPr>
                          <a:rPr lang="en-US" altLang="hu-HU" i="1">
                            <a:solidFill>
                              <a:schemeClr val="tx1"/>
                            </a:solidFill>
                            <a:latin typeface="Cambria Math"/>
                            <a:cs typeface="Times New Roman" panose="02020603050405020304" pitchFamily="18" charset="0"/>
                            <a:sym typeface="Symbol" pitchFamily="18" charset="2"/>
                          </a:rPr>
                        </m:ctrlPr>
                      </m:sSubPr>
                      <m:e>
                        <m:r>
                          <a:rPr lang="en-US" altLang="hu-HU" i="1">
                            <a:solidFill>
                              <a:schemeClr val="tx1"/>
                            </a:solidFill>
                            <a:latin typeface="Cambria Math"/>
                            <a:cs typeface="Times New Roman" panose="02020603050405020304" pitchFamily="18" charset="0"/>
                            <a:sym typeface="Symbol" pitchFamily="18" charset="2"/>
                          </a:rPr>
                          <m:t>𝑐</m:t>
                        </m:r>
                      </m:e>
                      <m:sub>
                        <m:r>
                          <a:rPr lang="en-US" altLang="hu-HU" i="1">
                            <a:solidFill>
                              <a:schemeClr val="tx1"/>
                            </a:solidFill>
                            <a:latin typeface="Cambria Math"/>
                            <a:cs typeface="Times New Roman" panose="02020603050405020304" pitchFamily="18" charset="0"/>
                            <a:sym typeface="Symbol" pitchFamily="18" charset="2"/>
                          </a:rPr>
                          <m:t>𝑥</m:t>
                        </m:r>
                      </m:sub>
                    </m:sSub>
                  </m:oMath>
                </a14:m>
                <a:r>
                  <a:rPr lang="en-US" altLang="en-US" dirty="0" smtClean="0">
                    <a:solidFill>
                      <a:schemeClr val="tx1"/>
                    </a:solidFill>
                    <a:latin typeface="+mn-lt"/>
                    <a:cs typeface="Times New Roman" panose="02020603050405020304" pitchFamily="18" charset="0"/>
                  </a:rPr>
                  <a:t>,</a:t>
                </a:r>
                <a14:m>
                  <m:oMath xmlns:m="http://schemas.openxmlformats.org/officeDocument/2006/math">
                    <m:sSub>
                      <m:sSubPr>
                        <m:ctrlPr>
                          <a:rPr lang="en-US" altLang="hu-HU" i="1">
                            <a:solidFill>
                              <a:schemeClr val="tx1"/>
                            </a:solidFill>
                            <a:latin typeface="Cambria Math"/>
                            <a:cs typeface="Times New Roman" panose="02020603050405020304" pitchFamily="18" charset="0"/>
                            <a:sym typeface="Symbol" pitchFamily="18" charset="2"/>
                          </a:rPr>
                        </m:ctrlPr>
                      </m:sSubPr>
                      <m:e>
                        <m:r>
                          <a:rPr lang="en-US" altLang="hu-HU" i="1">
                            <a:solidFill>
                              <a:schemeClr val="tx1"/>
                            </a:solidFill>
                            <a:latin typeface="Cambria Math"/>
                            <a:cs typeface="Times New Roman" panose="02020603050405020304" pitchFamily="18" charset="0"/>
                            <a:sym typeface="Symbol" pitchFamily="18" charset="2"/>
                          </a:rPr>
                          <m:t>𝑐</m:t>
                        </m:r>
                      </m:e>
                      <m:sub>
                        <m:r>
                          <a:rPr lang="en-US" altLang="hu-HU" i="1">
                            <a:solidFill>
                              <a:schemeClr val="tx1"/>
                            </a:solidFill>
                            <a:latin typeface="Cambria Math"/>
                            <a:cs typeface="Times New Roman" panose="02020603050405020304" pitchFamily="18" charset="0"/>
                            <a:sym typeface="Symbol" pitchFamily="18" charset="2"/>
                          </a:rPr>
                          <m:t>𝑦</m:t>
                        </m:r>
                      </m:sub>
                    </m:sSub>
                    <m:r>
                      <a:rPr lang="hu-HU" altLang="hu-HU" b="0" i="1" smtClean="0">
                        <a:solidFill>
                          <a:schemeClr val="tx1"/>
                        </a:solidFill>
                        <a:latin typeface="Cambria Math"/>
                        <a:cs typeface="Times New Roman" panose="02020603050405020304" pitchFamily="18" charset="0"/>
                        <a:sym typeface="Symbol" pitchFamily="18" charset="2"/>
                      </a:rPr>
                      <m:t>)</m:t>
                    </m:r>
                  </m:oMath>
                </a14:m>
                <a:r>
                  <a:rPr lang="hu-HU" altLang="en-US" dirty="0" smtClean="0">
                    <a:solidFill>
                      <a:schemeClr val="tx1"/>
                    </a:solidFill>
                    <a:latin typeface="+mn-lt"/>
                  </a:rPr>
                  <a:t>:</a:t>
                </a:r>
                <a:r>
                  <a:rPr lang="en-US" altLang="en-US" dirty="0">
                    <a:solidFill>
                      <a:schemeClr val="tx1"/>
                    </a:solidFill>
                    <a:latin typeface="+mn-lt"/>
                  </a:rPr>
                  <a:t> </a:t>
                </a:r>
                <a:r>
                  <a:rPr lang="en-US" altLang="en-US" dirty="0" smtClean="0">
                    <a:solidFill>
                      <a:schemeClr val="tx1"/>
                    </a:solidFill>
                    <a:latin typeface="+mn-lt"/>
                  </a:rPr>
                  <a:t> </a:t>
                </a:r>
                <a14:m>
                  <m:oMath xmlns:m="http://schemas.openxmlformats.org/officeDocument/2006/math">
                    <m:d>
                      <m:dPr>
                        <m:begChr m:val="|"/>
                        <m:endChr m:val="|"/>
                        <m:ctrlPr>
                          <a:rPr lang="hu-HU" altLang="hu-HU" i="1">
                            <a:solidFill>
                              <a:schemeClr val="tx1"/>
                            </a:solidFill>
                            <a:latin typeface="Cambria Math"/>
                            <a:cs typeface="Times New Roman" panose="02020603050405020304" pitchFamily="18" charset="0"/>
                          </a:rPr>
                        </m:ctrlPr>
                      </m:dPr>
                      <m:e>
                        <m:r>
                          <a:rPr lang="en-US" altLang="hu-HU" b="1" i="1" smtClean="0">
                            <a:solidFill>
                              <a:schemeClr val="tx1"/>
                            </a:solidFill>
                            <a:latin typeface="Cambria Math"/>
                            <a:ea typeface="Cambria Math"/>
                            <a:cs typeface="Times New Roman" panose="02020603050405020304" pitchFamily="18" charset="0"/>
                          </a:rPr>
                          <m:t>𝒓</m:t>
                        </m:r>
                        <m:r>
                          <a:rPr lang="en-US" altLang="hu-HU" i="1">
                            <a:solidFill>
                              <a:schemeClr val="tx1"/>
                            </a:solidFill>
                            <a:latin typeface="Cambria Math"/>
                            <a:ea typeface="Cambria Math"/>
                            <a:cs typeface="Times New Roman" panose="02020603050405020304" pitchFamily="18" charset="0"/>
                          </a:rPr>
                          <m:t>−</m:t>
                        </m:r>
                        <m:r>
                          <a:rPr lang="en-US" altLang="hu-HU" b="1" i="1">
                            <a:solidFill>
                              <a:schemeClr val="tx1"/>
                            </a:solidFill>
                            <a:latin typeface="Cambria Math"/>
                            <a:ea typeface="Cambria Math"/>
                            <a:cs typeface="Times New Roman" panose="02020603050405020304" pitchFamily="18" charset="0"/>
                          </a:rPr>
                          <m:t>𝒄</m:t>
                        </m:r>
                      </m:e>
                    </m:d>
                    <m:r>
                      <a:rPr lang="en-US" altLang="hu-HU" b="0" i="1" smtClean="0">
                        <a:solidFill>
                          <a:schemeClr val="tx1"/>
                        </a:solidFill>
                        <a:latin typeface="Cambria Math"/>
                        <a:cs typeface="Times New Roman" panose="02020603050405020304" pitchFamily="18" charset="0"/>
                      </a:rPr>
                      <m:t>=</m:t>
                    </m:r>
                    <m:r>
                      <a:rPr lang="en-US" altLang="hu-HU" i="1">
                        <a:solidFill>
                          <a:schemeClr val="tx1"/>
                        </a:solidFill>
                        <a:latin typeface="Cambria Math"/>
                        <a:cs typeface="Times New Roman" panose="02020603050405020304" pitchFamily="18" charset="0"/>
                      </a:rPr>
                      <m:t>𝑅</m:t>
                    </m:r>
                  </m:oMath>
                </a14:m>
                <a:r>
                  <a:rPr lang="en-US" altLang="en-US" dirty="0" smtClean="0">
                    <a:solidFill>
                      <a:schemeClr val="tx1"/>
                    </a:solidFill>
                    <a:latin typeface="+mn-lt"/>
                    <a:sym typeface="Symbol" pitchFamily="18" charset="2"/>
                  </a:rPr>
                  <a:t>  </a:t>
                </a:r>
                <a:endParaRPr lang="hu-HU" b="1" u="sng" dirty="0" smtClean="0">
                  <a:solidFill>
                    <a:schemeClr val="tx1"/>
                  </a:solidFill>
                  <a:latin typeface="+mn-lt"/>
                </a:endParaRPr>
              </a:p>
              <a:p>
                <a:pPr marL="342900" indent="-342900" algn="l">
                  <a:spcAft>
                    <a:spcPts val="600"/>
                  </a:spcAft>
                  <a:buFont typeface="Arial" panose="020B0604020202020204" pitchFamily="34" charset="0"/>
                  <a:buChar char="•"/>
                </a:pPr>
                <a:r>
                  <a:rPr lang="en-US" b="1" u="sng" dirty="0" smtClean="0">
                    <a:solidFill>
                      <a:schemeClr val="tx1"/>
                    </a:solidFill>
                    <a:latin typeface="+mn-lt"/>
                  </a:rPr>
                  <a:t>El</a:t>
                </a:r>
                <a:r>
                  <a:rPr lang="hu-HU" b="1" u="sng" dirty="0" smtClean="0">
                    <a:solidFill>
                      <a:schemeClr val="tx1"/>
                    </a:solidFill>
                    <a:latin typeface="+mn-lt"/>
                  </a:rPr>
                  <a:t>l</a:t>
                </a:r>
                <a:r>
                  <a:rPr lang="en-US" b="1" u="sng" dirty="0" err="1" smtClean="0">
                    <a:solidFill>
                      <a:schemeClr val="tx1"/>
                    </a:solidFill>
                    <a:latin typeface="+mn-lt"/>
                  </a:rPr>
                  <a:t>ips</a:t>
                </a:r>
                <a:r>
                  <a:rPr lang="hu-HU" b="1" u="sng" dirty="0" err="1" smtClean="0">
                    <a:solidFill>
                      <a:schemeClr val="tx1"/>
                    </a:solidFill>
                    <a:latin typeface="+mn-lt"/>
                  </a:rPr>
                  <a:t>oid</a:t>
                </a:r>
                <a:r>
                  <a:rPr lang="en-US" b="1" u="sng" dirty="0" smtClean="0">
                    <a:solidFill>
                      <a:schemeClr val="tx1"/>
                    </a:solidFill>
                    <a:latin typeface="+mn-lt"/>
                  </a:rPr>
                  <a:t>:</a:t>
                </a:r>
                <a:r>
                  <a:rPr lang="en-US" dirty="0" smtClean="0">
                    <a:solidFill>
                      <a:schemeClr val="tx1"/>
                    </a:solidFill>
                    <a:latin typeface="+mn-lt"/>
                  </a:rPr>
                  <a:t> </a:t>
                </a:r>
                <a:r>
                  <a:rPr lang="hu-HU" dirty="0" err="1" smtClean="0">
                    <a:solidFill>
                      <a:schemeClr val="tx1"/>
                    </a:solidFill>
                    <a:latin typeface="+mn-lt"/>
                  </a:rPr>
                  <a:t>Points</a:t>
                </a:r>
                <a:r>
                  <a:rPr lang="hu-HU" dirty="0" smtClean="0">
                    <a:solidFill>
                      <a:schemeClr val="tx1"/>
                    </a:solidFill>
                    <a:latin typeface="+mn-lt"/>
                  </a:rPr>
                  <a:t> </a:t>
                </a:r>
                <a14:m>
                  <m:oMath xmlns:m="http://schemas.openxmlformats.org/officeDocument/2006/math">
                    <m:r>
                      <a:rPr lang="en-US" altLang="hu-HU" b="1" i="1" smtClean="0">
                        <a:solidFill>
                          <a:schemeClr val="tx1"/>
                        </a:solidFill>
                        <a:latin typeface="Cambria Math"/>
                        <a:ea typeface="Cambria Math"/>
                        <a:cs typeface="Times New Roman" panose="02020603050405020304" pitchFamily="18" charset="0"/>
                      </a:rPr>
                      <m:t>𝒓</m:t>
                    </m:r>
                  </m:oMath>
                </a14:m>
                <a:r>
                  <a:rPr lang="en-US" altLang="en-US" dirty="0">
                    <a:solidFill>
                      <a:schemeClr val="tx1"/>
                    </a:solidFill>
                    <a:latin typeface="Calibri"/>
                  </a:rPr>
                  <a:t> </a:t>
                </a:r>
                <a:r>
                  <a:rPr lang="hu-HU" altLang="en-US" dirty="0" err="1" smtClean="0">
                    <a:latin typeface="Calibri"/>
                  </a:rPr>
                  <a:t>from</a:t>
                </a:r>
                <a:r>
                  <a:rPr lang="hu-HU" altLang="en-US" dirty="0" smtClean="0">
                    <a:latin typeface="Calibri"/>
                  </a:rPr>
                  <a:t> </a:t>
                </a:r>
                <a:r>
                  <a:rPr lang="hu-HU" altLang="en-US" dirty="0" err="1" smtClean="0">
                    <a:latin typeface="Calibri"/>
                  </a:rPr>
                  <a:t>where</a:t>
                </a:r>
                <a:r>
                  <a:rPr lang="hu-HU" altLang="en-US" dirty="0" smtClean="0">
                    <a:latin typeface="Calibri"/>
                  </a:rPr>
                  <a:t> </a:t>
                </a:r>
                <a:r>
                  <a:rPr lang="hu-HU" altLang="en-US" dirty="0" err="1" smtClean="0">
                    <a:latin typeface="Calibri"/>
                  </a:rPr>
                  <a:t>the</a:t>
                </a:r>
                <a:r>
                  <a:rPr lang="hu-HU" altLang="en-US" dirty="0" smtClean="0">
                    <a:latin typeface="Calibri"/>
                  </a:rPr>
                  <a:t> sum of </a:t>
                </a:r>
                <a:r>
                  <a:rPr lang="hu-HU" altLang="en-US" dirty="0" err="1" smtClean="0">
                    <a:latin typeface="Calibri"/>
                  </a:rPr>
                  <a:t>distances</a:t>
                </a:r>
                <a:r>
                  <a:rPr lang="hu-HU" altLang="en-US" dirty="0" smtClean="0">
                    <a:latin typeface="Calibri"/>
                  </a:rPr>
                  <a:t> </a:t>
                </a:r>
                <a:r>
                  <a:rPr lang="hu-HU" altLang="en-US" dirty="0" err="1" smtClean="0">
                    <a:latin typeface="Calibri"/>
                  </a:rPr>
                  <a:t>to</a:t>
                </a:r>
                <a:r>
                  <a:rPr lang="hu-HU" altLang="en-US" dirty="0" smtClean="0">
                    <a:latin typeface="Calibri"/>
                  </a:rPr>
                  <a:t> </a:t>
                </a:r>
                <a:r>
                  <a:rPr lang="hu-HU" altLang="en-US" dirty="0" err="1" smtClean="0">
                    <a:latin typeface="Calibri"/>
                  </a:rPr>
                  <a:t>focal</a:t>
                </a:r>
                <a:r>
                  <a:rPr lang="hu-HU" altLang="en-US" dirty="0" smtClean="0">
                    <a:latin typeface="Calibri"/>
                  </a:rPr>
                  <a:t> </a:t>
                </a:r>
                <a:r>
                  <a:rPr lang="hu-HU" altLang="en-US" dirty="0" err="1" smtClean="0">
                    <a:latin typeface="Calibri"/>
                  </a:rPr>
                  <a:t>points</a:t>
                </a:r>
                <a:r>
                  <a:rPr lang="hu-HU" altLang="en-US" dirty="0" smtClean="0">
                    <a:latin typeface="Calibri"/>
                  </a:rPr>
                  <a:t> </a:t>
                </a:r>
                <a14:m>
                  <m:oMath xmlns:m="http://schemas.openxmlformats.org/officeDocument/2006/math">
                    <m:sSub>
                      <m:sSubPr>
                        <m:ctrlPr>
                          <a:rPr lang="en-US" altLang="hu-HU" b="1" i="1" smtClean="0">
                            <a:solidFill>
                              <a:schemeClr val="tx1"/>
                            </a:solidFill>
                            <a:latin typeface="Cambria Math"/>
                            <a:ea typeface="Cambria Math"/>
                            <a:cs typeface="Times New Roman" panose="02020603050405020304" pitchFamily="18" charset="0"/>
                          </a:rPr>
                        </m:ctrlPr>
                      </m:sSubPr>
                      <m:e>
                        <m:r>
                          <a:rPr lang="en-US" altLang="hu-HU" b="1" i="1" smtClean="0">
                            <a:solidFill>
                              <a:schemeClr val="tx1"/>
                            </a:solidFill>
                            <a:latin typeface="Cambria Math"/>
                            <a:ea typeface="Cambria Math"/>
                            <a:cs typeface="Times New Roman" panose="02020603050405020304" pitchFamily="18" charset="0"/>
                          </a:rPr>
                          <m:t>𝒇</m:t>
                        </m:r>
                      </m:e>
                      <m:sub>
                        <m:r>
                          <a:rPr lang="en-US" altLang="hu-HU" b="0" i="1" smtClean="0">
                            <a:solidFill>
                              <a:schemeClr val="tx1"/>
                            </a:solidFill>
                            <a:latin typeface="Cambria Math"/>
                            <a:ea typeface="Cambria Math"/>
                            <a:cs typeface="Times New Roman" panose="02020603050405020304" pitchFamily="18" charset="0"/>
                          </a:rPr>
                          <m:t>1</m:t>
                        </m:r>
                      </m:sub>
                    </m:sSub>
                    <m:r>
                      <a:rPr lang="hu-HU" altLang="hu-HU" b="1" i="1" smtClean="0">
                        <a:solidFill>
                          <a:schemeClr val="tx1"/>
                        </a:solidFill>
                        <a:latin typeface="Cambria Math"/>
                        <a:ea typeface="Cambria Math"/>
                        <a:cs typeface="Times New Roman" panose="02020603050405020304" pitchFamily="18" charset="0"/>
                      </a:rPr>
                      <m:t>,</m:t>
                    </m:r>
                    <m:r>
                      <a:rPr lang="hu-HU" altLang="hu-HU" b="0" i="1" smtClean="0">
                        <a:solidFill>
                          <a:schemeClr val="tx1"/>
                        </a:solidFill>
                        <a:latin typeface="Cambria Math"/>
                        <a:ea typeface="Cambria Math"/>
                        <a:cs typeface="Times New Roman" panose="02020603050405020304" pitchFamily="18" charset="0"/>
                      </a:rPr>
                      <m:t> </m:t>
                    </m:r>
                    <m:sSub>
                      <m:sSubPr>
                        <m:ctrlPr>
                          <a:rPr lang="en-US" altLang="hu-HU" b="1" i="1">
                            <a:solidFill>
                              <a:schemeClr val="tx1"/>
                            </a:solidFill>
                            <a:latin typeface="Cambria Math"/>
                            <a:ea typeface="Cambria Math"/>
                            <a:cs typeface="Times New Roman" panose="02020603050405020304" pitchFamily="18" charset="0"/>
                          </a:rPr>
                        </m:ctrlPr>
                      </m:sSubPr>
                      <m:e>
                        <m:r>
                          <a:rPr lang="hu-HU" altLang="hu-HU" b="1" i="1" smtClean="0">
                            <a:solidFill>
                              <a:schemeClr val="tx1"/>
                            </a:solidFill>
                            <a:latin typeface="Cambria Math"/>
                            <a:ea typeface="Cambria Math"/>
                            <a:cs typeface="Times New Roman" panose="02020603050405020304" pitchFamily="18" charset="0"/>
                          </a:rPr>
                          <m:t> </m:t>
                        </m:r>
                        <m:r>
                          <a:rPr lang="en-US" altLang="hu-HU" b="1" i="1">
                            <a:solidFill>
                              <a:schemeClr val="tx1"/>
                            </a:solidFill>
                            <a:latin typeface="Cambria Math"/>
                            <a:ea typeface="Cambria Math"/>
                            <a:cs typeface="Times New Roman" panose="02020603050405020304" pitchFamily="18" charset="0"/>
                          </a:rPr>
                          <m:t>𝒇</m:t>
                        </m:r>
                      </m:e>
                      <m:sub>
                        <m:r>
                          <a:rPr lang="hu-HU" altLang="hu-HU" b="0" i="1" smtClean="0">
                            <a:solidFill>
                              <a:schemeClr val="tx1"/>
                            </a:solidFill>
                            <a:latin typeface="Cambria Math"/>
                            <a:ea typeface="Cambria Math"/>
                            <a:cs typeface="Times New Roman" panose="02020603050405020304" pitchFamily="18" charset="0"/>
                          </a:rPr>
                          <m:t>2</m:t>
                        </m:r>
                      </m:sub>
                    </m:sSub>
                  </m:oMath>
                </a14:m>
                <a:r>
                  <a:rPr lang="hu-HU" altLang="en-US" dirty="0" smtClean="0">
                    <a:solidFill>
                      <a:schemeClr val="tx1"/>
                    </a:solidFill>
                    <a:latin typeface="Calibri"/>
                  </a:rPr>
                  <a:t> </a:t>
                </a:r>
                <a:r>
                  <a:rPr lang="hu-HU" altLang="en-US" dirty="0" smtClean="0">
                    <a:solidFill>
                      <a:schemeClr val="tx1"/>
                    </a:solidFill>
                    <a:latin typeface="Calibri"/>
                  </a:rPr>
                  <a:t>is </a:t>
                </a:r>
                <a:r>
                  <a:rPr lang="hu-HU" altLang="en-US" dirty="0" err="1" smtClean="0">
                    <a:solidFill>
                      <a:schemeClr val="tx1"/>
                    </a:solidFill>
                    <a:latin typeface="Calibri"/>
                  </a:rPr>
                  <a:t>constant</a:t>
                </a:r>
                <a:r>
                  <a:rPr lang="hu-HU" altLang="en-US" dirty="0" smtClean="0">
                    <a:solidFill>
                      <a:schemeClr val="tx1"/>
                    </a:solidFill>
                    <a:latin typeface="Calibri"/>
                  </a:rPr>
                  <a:t> </a:t>
                </a:r>
                <a14:m>
                  <m:oMath xmlns:m="http://schemas.openxmlformats.org/officeDocument/2006/math">
                    <m:r>
                      <a:rPr lang="hu-HU" altLang="hu-HU" b="0" i="1" smtClean="0">
                        <a:solidFill>
                          <a:schemeClr val="tx1"/>
                        </a:solidFill>
                        <a:latin typeface="Cambria Math"/>
                        <a:cs typeface="Times New Roman" panose="02020603050405020304" pitchFamily="18" charset="0"/>
                        <a:sym typeface="Symbol" pitchFamily="18" charset="2"/>
                      </a:rPr>
                      <m:t>𝐶</m:t>
                    </m:r>
                  </m:oMath>
                </a14:m>
                <a:r>
                  <a:rPr lang="hu-HU" dirty="0" smtClean="0">
                    <a:solidFill>
                      <a:schemeClr val="tx1"/>
                    </a:solidFill>
                    <a:latin typeface="+mn-lt"/>
                  </a:rPr>
                  <a:t>:  </a:t>
                </a:r>
                <a14:m>
                  <m:oMath xmlns:m="http://schemas.openxmlformats.org/officeDocument/2006/math">
                    <m:d>
                      <m:dPr>
                        <m:begChr m:val="|"/>
                        <m:endChr m:val="|"/>
                        <m:ctrlPr>
                          <a:rPr lang="en-US" i="1">
                            <a:solidFill>
                              <a:schemeClr val="tx1"/>
                            </a:solidFill>
                            <a:latin typeface="Cambria Math"/>
                          </a:rPr>
                        </m:ctrlPr>
                      </m:dPr>
                      <m:e>
                        <m:r>
                          <a:rPr lang="en-US" b="1" i="1">
                            <a:solidFill>
                              <a:schemeClr val="tx1"/>
                            </a:solidFill>
                            <a:latin typeface="Cambria Math"/>
                          </a:rPr>
                          <m:t>𝒓</m:t>
                        </m:r>
                        <m:r>
                          <a:rPr lang="en-US">
                            <a:solidFill>
                              <a:schemeClr val="tx1"/>
                            </a:solidFill>
                            <a:latin typeface="Cambria Math"/>
                          </a:rPr>
                          <m:t>−</m:t>
                        </m:r>
                        <m:sSub>
                          <m:sSubPr>
                            <m:ctrlPr>
                              <a:rPr lang="en-US" i="1">
                                <a:solidFill>
                                  <a:schemeClr val="tx1"/>
                                </a:solidFill>
                                <a:latin typeface="Cambria Math"/>
                              </a:rPr>
                            </m:ctrlPr>
                          </m:sSubPr>
                          <m:e>
                            <m:r>
                              <a:rPr lang="en-US" b="1" i="1">
                                <a:solidFill>
                                  <a:schemeClr val="tx1"/>
                                </a:solidFill>
                                <a:latin typeface="Cambria Math"/>
                              </a:rPr>
                              <m:t>𝒇</m:t>
                            </m:r>
                          </m:e>
                          <m:sub>
                            <m:r>
                              <a:rPr lang="en-US" i="1">
                                <a:solidFill>
                                  <a:schemeClr val="tx1"/>
                                </a:solidFill>
                                <a:latin typeface="Cambria Math"/>
                              </a:rPr>
                              <m:t>1</m:t>
                            </m:r>
                          </m:sub>
                        </m:sSub>
                      </m:e>
                    </m:d>
                    <m:r>
                      <a:rPr lang="en-US" i="1">
                        <a:solidFill>
                          <a:schemeClr val="tx1"/>
                        </a:solidFill>
                        <a:latin typeface="Cambria Math"/>
                      </a:rPr>
                      <m:t>+</m:t>
                    </m:r>
                    <m:d>
                      <m:dPr>
                        <m:begChr m:val="|"/>
                        <m:endChr m:val="|"/>
                        <m:ctrlPr>
                          <a:rPr lang="en-US" i="1">
                            <a:solidFill>
                              <a:schemeClr val="tx1"/>
                            </a:solidFill>
                            <a:latin typeface="Cambria Math"/>
                          </a:rPr>
                        </m:ctrlPr>
                      </m:dPr>
                      <m:e>
                        <m:r>
                          <a:rPr lang="en-US" b="1" i="1">
                            <a:solidFill>
                              <a:schemeClr val="tx1"/>
                            </a:solidFill>
                            <a:latin typeface="Cambria Math"/>
                          </a:rPr>
                          <m:t>𝒓</m:t>
                        </m:r>
                        <m:r>
                          <a:rPr lang="en-US">
                            <a:solidFill>
                              <a:schemeClr val="tx1"/>
                            </a:solidFill>
                            <a:latin typeface="Cambria Math"/>
                          </a:rPr>
                          <m:t>−</m:t>
                        </m:r>
                        <m:sSub>
                          <m:sSubPr>
                            <m:ctrlPr>
                              <a:rPr lang="en-US" i="1">
                                <a:solidFill>
                                  <a:schemeClr val="tx1"/>
                                </a:solidFill>
                                <a:latin typeface="Cambria Math"/>
                              </a:rPr>
                            </m:ctrlPr>
                          </m:sSubPr>
                          <m:e>
                            <m:r>
                              <a:rPr lang="en-US" b="1" i="1">
                                <a:solidFill>
                                  <a:schemeClr val="tx1"/>
                                </a:solidFill>
                                <a:latin typeface="Cambria Math"/>
                              </a:rPr>
                              <m:t>𝒇</m:t>
                            </m:r>
                          </m:e>
                          <m:sub>
                            <m:r>
                              <a:rPr lang="en-US" i="1">
                                <a:solidFill>
                                  <a:schemeClr val="tx1"/>
                                </a:solidFill>
                                <a:latin typeface="Cambria Math"/>
                              </a:rPr>
                              <m:t>2</m:t>
                            </m:r>
                          </m:sub>
                        </m:sSub>
                      </m:e>
                    </m:d>
                    <m:r>
                      <a:rPr lang="en-US" i="1">
                        <a:solidFill>
                          <a:schemeClr val="tx1"/>
                        </a:solidFill>
                        <a:latin typeface="Cambria Math"/>
                      </a:rPr>
                      <m:t>=</m:t>
                    </m:r>
                    <m:r>
                      <a:rPr lang="en-US" i="1">
                        <a:solidFill>
                          <a:schemeClr val="tx1"/>
                        </a:solidFill>
                        <a:latin typeface="Cambria Math"/>
                      </a:rPr>
                      <m:t>𝐶</m:t>
                    </m:r>
                  </m:oMath>
                </a14:m>
                <a:endParaRPr lang="hu-HU" dirty="0" smtClean="0">
                  <a:solidFill>
                    <a:schemeClr val="tx1"/>
                  </a:solidFill>
                  <a:latin typeface="+mn-lt"/>
                </a:endParaRPr>
              </a:p>
              <a:p>
                <a:pPr marL="342900" indent="-342900" algn="l">
                  <a:spcAft>
                    <a:spcPts val="600"/>
                  </a:spcAft>
                  <a:buFont typeface="Arial" panose="020B0604020202020204" pitchFamily="34" charset="0"/>
                  <a:buChar char="•"/>
                </a:pPr>
                <a:r>
                  <a:rPr lang="hu-HU" b="1" u="sng" dirty="0" err="1" smtClean="0">
                    <a:solidFill>
                      <a:schemeClr val="tx1"/>
                    </a:solidFill>
                    <a:latin typeface="+mn-lt"/>
                  </a:rPr>
                  <a:t>Hyperboloid</a:t>
                </a:r>
                <a:r>
                  <a:rPr lang="hu-HU" dirty="0">
                    <a:latin typeface="+mn-lt"/>
                  </a:rPr>
                  <a:t>: </a:t>
                </a:r>
                <a:r>
                  <a:rPr lang="hu-HU" dirty="0">
                    <a:latin typeface="+mn-lt"/>
                  </a:rPr>
                  <a:t>Points </a:t>
                </a:r>
                <a14:m>
                  <m:oMath xmlns:m="http://schemas.openxmlformats.org/officeDocument/2006/math">
                    <m:r>
                      <a:rPr lang="en-US" altLang="hu-HU" b="1" i="1">
                        <a:latin typeface="Cambria Math"/>
                        <a:ea typeface="Cambria Math"/>
                        <a:cs typeface="Times New Roman" panose="02020603050405020304" pitchFamily="18" charset="0"/>
                      </a:rPr>
                      <m:t>𝒓</m:t>
                    </m:r>
                  </m:oMath>
                </a14:m>
                <a:r>
                  <a:rPr lang="en-US" altLang="en-US" dirty="0">
                    <a:latin typeface="Calibri"/>
                  </a:rPr>
                  <a:t> </a:t>
                </a:r>
                <a:r>
                  <a:rPr lang="hu-HU" altLang="en-US" dirty="0" err="1">
                    <a:latin typeface="Calibri"/>
                  </a:rPr>
                  <a:t>from</a:t>
                </a:r>
                <a:r>
                  <a:rPr lang="hu-HU" altLang="en-US" dirty="0">
                    <a:latin typeface="Calibri"/>
                  </a:rPr>
                  <a:t> </a:t>
                </a:r>
                <a:r>
                  <a:rPr lang="hu-HU" altLang="en-US" dirty="0" err="1">
                    <a:latin typeface="Calibri"/>
                  </a:rPr>
                  <a:t>where</a:t>
                </a:r>
                <a:r>
                  <a:rPr lang="hu-HU" altLang="en-US" dirty="0">
                    <a:latin typeface="Calibri"/>
                  </a:rPr>
                  <a:t> </a:t>
                </a:r>
                <a:r>
                  <a:rPr lang="hu-HU" altLang="en-US" dirty="0" err="1">
                    <a:latin typeface="Calibri"/>
                  </a:rPr>
                  <a:t>the</a:t>
                </a:r>
                <a:r>
                  <a:rPr lang="hu-HU" altLang="en-US" dirty="0">
                    <a:latin typeface="Calibri"/>
                  </a:rPr>
                  <a:t> </a:t>
                </a:r>
                <a:r>
                  <a:rPr lang="hu-HU" altLang="en-US" dirty="0" err="1" smtClean="0">
                    <a:latin typeface="Calibri"/>
                  </a:rPr>
                  <a:t>difference</a:t>
                </a:r>
                <a:r>
                  <a:rPr lang="hu-HU" altLang="en-US" dirty="0" smtClean="0">
                    <a:latin typeface="Calibri"/>
                  </a:rPr>
                  <a:t> </a:t>
                </a:r>
                <a:r>
                  <a:rPr lang="hu-HU" altLang="en-US" dirty="0">
                    <a:latin typeface="Calibri"/>
                  </a:rPr>
                  <a:t>of </a:t>
                </a:r>
                <a:r>
                  <a:rPr lang="hu-HU" altLang="en-US" dirty="0" err="1">
                    <a:latin typeface="Calibri"/>
                  </a:rPr>
                  <a:t>distances</a:t>
                </a:r>
                <a:r>
                  <a:rPr lang="hu-HU" altLang="en-US" dirty="0">
                    <a:latin typeface="Calibri"/>
                  </a:rPr>
                  <a:t> </a:t>
                </a:r>
                <a:r>
                  <a:rPr lang="hu-HU" altLang="en-US" dirty="0" err="1">
                    <a:latin typeface="Calibri"/>
                  </a:rPr>
                  <a:t>to</a:t>
                </a:r>
                <a:r>
                  <a:rPr lang="hu-HU" altLang="en-US" dirty="0">
                    <a:latin typeface="Calibri"/>
                  </a:rPr>
                  <a:t> </a:t>
                </a:r>
                <a:r>
                  <a:rPr lang="hu-HU" altLang="en-US" dirty="0" err="1">
                    <a:latin typeface="Calibri"/>
                  </a:rPr>
                  <a:t>focal</a:t>
                </a:r>
                <a:r>
                  <a:rPr lang="hu-HU" altLang="en-US" dirty="0">
                    <a:latin typeface="Calibri"/>
                  </a:rPr>
                  <a:t> </a:t>
                </a:r>
                <a:r>
                  <a:rPr lang="hu-HU" altLang="en-US" dirty="0" err="1">
                    <a:latin typeface="Calibri"/>
                  </a:rPr>
                  <a:t>points</a:t>
                </a:r>
                <a:r>
                  <a:rPr lang="hu-HU" altLang="en-US" dirty="0">
                    <a:latin typeface="Calibri"/>
                  </a:rPr>
                  <a:t> </a:t>
                </a:r>
                <a14:m>
                  <m:oMath xmlns:m="http://schemas.openxmlformats.org/officeDocument/2006/math">
                    <m:sSub>
                      <m:sSubPr>
                        <m:ctrlPr>
                          <a:rPr lang="en-US" altLang="hu-HU" b="1" i="1">
                            <a:latin typeface="Cambria Math"/>
                            <a:ea typeface="Cambria Math"/>
                            <a:cs typeface="Times New Roman" panose="02020603050405020304" pitchFamily="18" charset="0"/>
                          </a:rPr>
                        </m:ctrlPr>
                      </m:sSubPr>
                      <m:e>
                        <m:r>
                          <a:rPr lang="en-US" altLang="hu-HU" b="1" i="1">
                            <a:latin typeface="Cambria Math"/>
                            <a:ea typeface="Cambria Math"/>
                            <a:cs typeface="Times New Roman" panose="02020603050405020304" pitchFamily="18" charset="0"/>
                          </a:rPr>
                          <m:t>𝒇</m:t>
                        </m:r>
                      </m:e>
                      <m:sub>
                        <m:r>
                          <a:rPr lang="en-US" altLang="hu-HU" i="1">
                            <a:latin typeface="Cambria Math"/>
                            <a:ea typeface="Cambria Math"/>
                            <a:cs typeface="Times New Roman" panose="02020603050405020304" pitchFamily="18" charset="0"/>
                          </a:rPr>
                          <m:t>1</m:t>
                        </m:r>
                      </m:sub>
                    </m:sSub>
                    <m:r>
                      <a:rPr lang="hu-HU" altLang="hu-HU" b="1" i="1">
                        <a:latin typeface="Cambria Math"/>
                        <a:ea typeface="Cambria Math"/>
                        <a:cs typeface="Times New Roman" panose="02020603050405020304" pitchFamily="18" charset="0"/>
                      </a:rPr>
                      <m:t>,</m:t>
                    </m:r>
                    <m:r>
                      <a:rPr lang="hu-HU" altLang="hu-HU" i="1">
                        <a:latin typeface="Cambria Math"/>
                        <a:ea typeface="Cambria Math"/>
                        <a:cs typeface="Times New Roman" panose="02020603050405020304" pitchFamily="18" charset="0"/>
                      </a:rPr>
                      <m:t> </m:t>
                    </m:r>
                    <m:sSub>
                      <m:sSubPr>
                        <m:ctrlPr>
                          <a:rPr lang="en-US" altLang="hu-HU" b="1" i="1">
                            <a:latin typeface="Cambria Math"/>
                            <a:ea typeface="Cambria Math"/>
                            <a:cs typeface="Times New Roman" panose="02020603050405020304" pitchFamily="18" charset="0"/>
                          </a:rPr>
                        </m:ctrlPr>
                      </m:sSubPr>
                      <m:e>
                        <m:r>
                          <a:rPr lang="hu-HU" altLang="hu-HU" b="1" i="1">
                            <a:latin typeface="Cambria Math"/>
                            <a:ea typeface="Cambria Math"/>
                            <a:cs typeface="Times New Roman" panose="02020603050405020304" pitchFamily="18" charset="0"/>
                          </a:rPr>
                          <m:t> </m:t>
                        </m:r>
                        <m:r>
                          <a:rPr lang="en-US" altLang="hu-HU" b="1" i="1">
                            <a:latin typeface="Cambria Math"/>
                            <a:ea typeface="Cambria Math"/>
                            <a:cs typeface="Times New Roman" panose="02020603050405020304" pitchFamily="18" charset="0"/>
                          </a:rPr>
                          <m:t>𝒇</m:t>
                        </m:r>
                      </m:e>
                      <m:sub>
                        <m:r>
                          <a:rPr lang="hu-HU" altLang="hu-HU" i="1">
                            <a:latin typeface="Cambria Math"/>
                            <a:ea typeface="Cambria Math"/>
                            <a:cs typeface="Times New Roman" panose="02020603050405020304" pitchFamily="18" charset="0"/>
                          </a:rPr>
                          <m:t>2</m:t>
                        </m:r>
                      </m:sub>
                    </m:sSub>
                  </m:oMath>
                </a14:m>
                <a:r>
                  <a:rPr lang="hu-HU" altLang="en-US" dirty="0">
                    <a:latin typeface="Calibri"/>
                  </a:rPr>
                  <a:t> is </a:t>
                </a:r>
                <a:r>
                  <a:rPr lang="hu-HU" altLang="en-US" dirty="0" err="1">
                    <a:latin typeface="Calibri"/>
                  </a:rPr>
                  <a:t>constant</a:t>
                </a:r>
                <a:r>
                  <a:rPr lang="hu-HU" altLang="en-US" dirty="0">
                    <a:latin typeface="Calibri"/>
                  </a:rPr>
                  <a:t> </a:t>
                </a:r>
                <a14:m>
                  <m:oMath xmlns:m="http://schemas.openxmlformats.org/officeDocument/2006/math">
                    <m:r>
                      <a:rPr lang="hu-HU" altLang="hu-HU" i="1">
                        <a:latin typeface="Cambria Math"/>
                        <a:cs typeface="Times New Roman" panose="02020603050405020304" pitchFamily="18" charset="0"/>
                        <a:sym typeface="Symbol" pitchFamily="18" charset="2"/>
                      </a:rPr>
                      <m:t>𝐶</m:t>
                    </m:r>
                  </m:oMath>
                </a14:m>
                <a:r>
                  <a:rPr lang="hu-HU" dirty="0"/>
                  <a:t>: </a:t>
                </a:r>
                <a14:m>
                  <m:oMath xmlns:m="http://schemas.openxmlformats.org/officeDocument/2006/math">
                    <m:d>
                      <m:dPr>
                        <m:begChr m:val="|"/>
                        <m:endChr m:val="|"/>
                        <m:ctrlPr>
                          <a:rPr lang="en-US" i="1">
                            <a:solidFill>
                              <a:schemeClr val="tx1"/>
                            </a:solidFill>
                            <a:latin typeface="Cambria Math"/>
                          </a:rPr>
                        </m:ctrlPr>
                      </m:dPr>
                      <m:e>
                        <m:r>
                          <a:rPr lang="en-US" b="1" i="1">
                            <a:solidFill>
                              <a:schemeClr val="tx1"/>
                            </a:solidFill>
                            <a:latin typeface="Cambria Math"/>
                          </a:rPr>
                          <m:t>𝒓</m:t>
                        </m:r>
                        <m:r>
                          <a:rPr lang="en-US">
                            <a:solidFill>
                              <a:schemeClr val="tx1"/>
                            </a:solidFill>
                            <a:latin typeface="Cambria Math"/>
                          </a:rPr>
                          <m:t>−</m:t>
                        </m:r>
                        <m:sSub>
                          <m:sSubPr>
                            <m:ctrlPr>
                              <a:rPr lang="en-US" i="1">
                                <a:solidFill>
                                  <a:schemeClr val="tx1"/>
                                </a:solidFill>
                                <a:latin typeface="Cambria Math"/>
                              </a:rPr>
                            </m:ctrlPr>
                          </m:sSubPr>
                          <m:e>
                            <m:r>
                              <a:rPr lang="en-US" b="1" i="1">
                                <a:solidFill>
                                  <a:schemeClr val="tx1"/>
                                </a:solidFill>
                                <a:latin typeface="Cambria Math"/>
                              </a:rPr>
                              <m:t>𝒇</m:t>
                            </m:r>
                          </m:e>
                          <m:sub>
                            <m:r>
                              <a:rPr lang="en-US" i="1">
                                <a:solidFill>
                                  <a:schemeClr val="tx1"/>
                                </a:solidFill>
                                <a:latin typeface="Cambria Math"/>
                              </a:rPr>
                              <m:t>1</m:t>
                            </m:r>
                          </m:sub>
                        </m:sSub>
                      </m:e>
                    </m:d>
                    <m:r>
                      <a:rPr lang="hu-HU" b="0" i="1" smtClean="0">
                        <a:solidFill>
                          <a:schemeClr val="tx1"/>
                        </a:solidFill>
                        <a:latin typeface="Cambria Math"/>
                      </a:rPr>
                      <m:t>−</m:t>
                    </m:r>
                    <m:d>
                      <m:dPr>
                        <m:begChr m:val="|"/>
                        <m:endChr m:val="|"/>
                        <m:ctrlPr>
                          <a:rPr lang="en-US" i="1">
                            <a:solidFill>
                              <a:schemeClr val="tx1"/>
                            </a:solidFill>
                            <a:latin typeface="Cambria Math"/>
                          </a:rPr>
                        </m:ctrlPr>
                      </m:dPr>
                      <m:e>
                        <m:r>
                          <a:rPr lang="en-US" b="1" i="1">
                            <a:solidFill>
                              <a:schemeClr val="tx1"/>
                            </a:solidFill>
                            <a:latin typeface="Cambria Math"/>
                          </a:rPr>
                          <m:t>𝒓</m:t>
                        </m:r>
                        <m:r>
                          <a:rPr lang="en-US">
                            <a:solidFill>
                              <a:schemeClr val="tx1"/>
                            </a:solidFill>
                            <a:latin typeface="Cambria Math"/>
                          </a:rPr>
                          <m:t>−</m:t>
                        </m:r>
                        <m:sSub>
                          <m:sSubPr>
                            <m:ctrlPr>
                              <a:rPr lang="en-US" i="1">
                                <a:solidFill>
                                  <a:schemeClr val="tx1"/>
                                </a:solidFill>
                                <a:latin typeface="Cambria Math"/>
                              </a:rPr>
                            </m:ctrlPr>
                          </m:sSubPr>
                          <m:e>
                            <m:r>
                              <a:rPr lang="en-US" b="1" i="1">
                                <a:solidFill>
                                  <a:schemeClr val="tx1"/>
                                </a:solidFill>
                                <a:latin typeface="Cambria Math"/>
                              </a:rPr>
                              <m:t>𝒇</m:t>
                            </m:r>
                          </m:e>
                          <m:sub>
                            <m:r>
                              <a:rPr lang="en-US" i="1">
                                <a:solidFill>
                                  <a:schemeClr val="tx1"/>
                                </a:solidFill>
                                <a:latin typeface="Cambria Math"/>
                              </a:rPr>
                              <m:t>2</m:t>
                            </m:r>
                          </m:sub>
                        </m:sSub>
                      </m:e>
                    </m:d>
                    <m:r>
                      <a:rPr lang="en-US" i="1">
                        <a:solidFill>
                          <a:schemeClr val="tx1"/>
                        </a:solidFill>
                        <a:latin typeface="Cambria Math"/>
                      </a:rPr>
                      <m:t>=</m:t>
                    </m:r>
                    <m:r>
                      <a:rPr lang="en-US" i="1">
                        <a:solidFill>
                          <a:schemeClr val="tx1"/>
                        </a:solidFill>
                        <a:latin typeface="Cambria Math"/>
                      </a:rPr>
                      <m:t>𝐶</m:t>
                    </m:r>
                  </m:oMath>
                </a14:m>
                <a:endParaRPr lang="hu-HU" dirty="0">
                  <a:solidFill>
                    <a:schemeClr val="tx1"/>
                  </a:solidFill>
                  <a:latin typeface="Calibri"/>
                </a:endParaRPr>
              </a:p>
              <a:p>
                <a:pPr marL="342900" lvl="0" indent="-342900" algn="l">
                  <a:spcAft>
                    <a:spcPts val="600"/>
                  </a:spcAft>
                  <a:buFont typeface="Arial" panose="020B0604020202020204" pitchFamily="34" charset="0"/>
                  <a:buChar char="•"/>
                </a:pPr>
                <a:r>
                  <a:rPr lang="hu-HU" b="1" u="sng" dirty="0" err="1" smtClean="0">
                    <a:solidFill>
                      <a:schemeClr val="tx1"/>
                    </a:solidFill>
                    <a:latin typeface="+mn-lt"/>
                  </a:rPr>
                  <a:t>Paraboloid</a:t>
                </a:r>
                <a:r>
                  <a:rPr lang="hu-HU" b="1" u="sng" dirty="0" smtClean="0">
                    <a:solidFill>
                      <a:schemeClr val="tx1"/>
                    </a:solidFill>
                    <a:latin typeface="+mn-lt"/>
                  </a:rPr>
                  <a:t>:</a:t>
                </a:r>
                <a:r>
                  <a:rPr lang="hu-HU" dirty="0" smtClean="0">
                    <a:solidFill>
                      <a:schemeClr val="tx1"/>
                    </a:solidFill>
                    <a:latin typeface="+mn-lt"/>
                  </a:rPr>
                  <a:t> </a:t>
                </a:r>
                <a:r>
                  <a:rPr lang="hu-HU" dirty="0" err="1" smtClean="0">
                    <a:solidFill>
                      <a:schemeClr val="tx1"/>
                    </a:solidFill>
                    <a:latin typeface="+mn-lt"/>
                  </a:rPr>
                  <a:t>Set</a:t>
                </a:r>
                <a:r>
                  <a:rPr lang="hu-HU" dirty="0" smtClean="0">
                    <a:solidFill>
                      <a:schemeClr val="tx1"/>
                    </a:solidFill>
                    <a:latin typeface="+mn-lt"/>
                  </a:rPr>
                  <a:t> of </a:t>
                </a:r>
                <a:r>
                  <a:rPr lang="hu-HU" dirty="0" err="1" smtClean="0">
                    <a:solidFill>
                      <a:schemeClr val="tx1"/>
                    </a:solidFill>
                    <a:latin typeface="+mn-lt"/>
                  </a:rPr>
                  <a:t>points</a:t>
                </a:r>
                <a:r>
                  <a:rPr lang="hu-HU" dirty="0" smtClean="0">
                    <a:solidFill>
                      <a:schemeClr val="tx1"/>
                    </a:solidFill>
                    <a:latin typeface="+mn-lt"/>
                  </a:rPr>
                  <a:t> </a:t>
                </a:r>
                <a14:m>
                  <m:oMath xmlns:m="http://schemas.openxmlformats.org/officeDocument/2006/math">
                    <m:r>
                      <a:rPr lang="en-US" altLang="hu-HU" b="1" i="1" smtClean="0">
                        <a:solidFill>
                          <a:schemeClr val="tx1"/>
                        </a:solidFill>
                        <a:latin typeface="Cambria Math"/>
                        <a:ea typeface="Cambria Math"/>
                        <a:cs typeface="Times New Roman" panose="02020603050405020304" pitchFamily="18" charset="0"/>
                      </a:rPr>
                      <m:t>𝒓</m:t>
                    </m:r>
                  </m:oMath>
                </a14:m>
                <a:r>
                  <a:rPr lang="en-US" altLang="en-US" dirty="0">
                    <a:solidFill>
                      <a:schemeClr val="tx1"/>
                    </a:solidFill>
                    <a:latin typeface="Calibri"/>
                  </a:rPr>
                  <a:t> </a:t>
                </a:r>
                <a:r>
                  <a:rPr lang="hu-HU" altLang="en-US" dirty="0" err="1" smtClean="0">
                    <a:solidFill>
                      <a:schemeClr val="tx1"/>
                    </a:solidFill>
                    <a:latin typeface="Calibri"/>
                  </a:rPr>
                  <a:t>that</a:t>
                </a:r>
                <a:r>
                  <a:rPr lang="hu-HU" altLang="en-US" dirty="0" smtClean="0">
                    <a:solidFill>
                      <a:schemeClr val="tx1"/>
                    </a:solidFill>
                    <a:latin typeface="Calibri"/>
                  </a:rPr>
                  <a:t> </a:t>
                </a:r>
                <a:r>
                  <a:rPr lang="hu-HU" altLang="en-US" dirty="0" err="1" smtClean="0">
                    <a:solidFill>
                      <a:schemeClr val="tx1"/>
                    </a:solidFill>
                    <a:latin typeface="Calibri"/>
                  </a:rPr>
                  <a:t>are</a:t>
                </a:r>
                <a:r>
                  <a:rPr lang="hu-HU" altLang="en-US" dirty="0" smtClean="0">
                    <a:solidFill>
                      <a:schemeClr val="tx1"/>
                    </a:solidFill>
                    <a:latin typeface="Calibri"/>
                  </a:rPr>
                  <a:t> </a:t>
                </a:r>
                <a:r>
                  <a:rPr lang="hu-HU" altLang="en-US" dirty="0" err="1" smtClean="0">
                    <a:solidFill>
                      <a:schemeClr val="tx1"/>
                    </a:solidFill>
                    <a:latin typeface="Calibri"/>
                  </a:rPr>
                  <a:t>at</a:t>
                </a:r>
                <a:r>
                  <a:rPr lang="hu-HU" altLang="en-US" dirty="0" smtClean="0">
                    <a:solidFill>
                      <a:schemeClr val="tx1"/>
                    </a:solidFill>
                    <a:latin typeface="Calibri"/>
                  </a:rPr>
                  <a:t> </a:t>
                </a:r>
                <a:r>
                  <a:rPr lang="hu-HU" altLang="en-US" dirty="0" err="1" smtClean="0">
                    <a:solidFill>
                      <a:schemeClr val="tx1"/>
                    </a:solidFill>
                    <a:latin typeface="Calibri"/>
                  </a:rPr>
                  <a:t>the</a:t>
                </a:r>
                <a:r>
                  <a:rPr lang="hu-HU" altLang="en-US" dirty="0" smtClean="0">
                    <a:solidFill>
                      <a:schemeClr val="tx1"/>
                    </a:solidFill>
                    <a:latin typeface="Calibri"/>
                  </a:rPr>
                  <a:t> </a:t>
                </a:r>
                <a:r>
                  <a:rPr lang="hu-HU" altLang="en-US" dirty="0" err="1" smtClean="0">
                    <a:solidFill>
                      <a:schemeClr val="tx1"/>
                    </a:solidFill>
                    <a:latin typeface="Calibri"/>
                  </a:rPr>
                  <a:t>same</a:t>
                </a:r>
                <a:r>
                  <a:rPr lang="hu-HU" altLang="en-US" dirty="0" smtClean="0">
                    <a:solidFill>
                      <a:schemeClr val="tx1"/>
                    </a:solidFill>
                    <a:latin typeface="Calibri"/>
                  </a:rPr>
                  <a:t> </a:t>
                </a:r>
                <a:r>
                  <a:rPr lang="hu-HU" altLang="en-US" dirty="0" err="1" smtClean="0">
                    <a:solidFill>
                      <a:schemeClr val="tx1"/>
                    </a:solidFill>
                    <a:latin typeface="Calibri"/>
                  </a:rPr>
                  <a:t>distance</a:t>
                </a:r>
                <a:r>
                  <a:rPr lang="hu-HU" altLang="en-US" dirty="0" smtClean="0">
                    <a:solidFill>
                      <a:schemeClr val="tx1"/>
                    </a:solidFill>
                    <a:latin typeface="Calibri"/>
                  </a:rPr>
                  <a:t> </a:t>
                </a:r>
                <a:r>
                  <a:rPr lang="hu-HU" altLang="en-US" dirty="0" err="1" smtClean="0">
                    <a:solidFill>
                      <a:schemeClr val="tx1"/>
                    </a:solidFill>
                    <a:latin typeface="Calibri"/>
                  </a:rPr>
                  <a:t>from</a:t>
                </a:r>
                <a:r>
                  <a:rPr lang="hu-HU" altLang="en-US" dirty="0" smtClean="0">
                    <a:solidFill>
                      <a:schemeClr val="tx1"/>
                    </a:solidFill>
                    <a:latin typeface="Calibri"/>
                  </a:rPr>
                  <a:t> </a:t>
                </a:r>
                <a:r>
                  <a:rPr lang="hu-HU" altLang="en-US" dirty="0" err="1" smtClean="0">
                    <a:solidFill>
                      <a:schemeClr val="tx1"/>
                    </a:solidFill>
                    <a:latin typeface="Calibri"/>
                  </a:rPr>
                  <a:t>focal</a:t>
                </a:r>
                <a:r>
                  <a:rPr lang="hu-HU" altLang="en-US" dirty="0" smtClean="0">
                    <a:solidFill>
                      <a:schemeClr val="tx1"/>
                    </a:solidFill>
                    <a:latin typeface="Calibri"/>
                  </a:rPr>
                  <a:t> </a:t>
                </a:r>
                <a:r>
                  <a:rPr lang="hu-HU" altLang="en-US" dirty="0" err="1" smtClean="0">
                    <a:solidFill>
                      <a:schemeClr val="tx1"/>
                    </a:solidFill>
                    <a:latin typeface="Calibri"/>
                  </a:rPr>
                  <a:t>point</a:t>
                </a:r>
                <a:r>
                  <a:rPr lang="hu-HU" altLang="en-US" dirty="0" smtClean="0">
                    <a:solidFill>
                      <a:schemeClr val="tx1"/>
                    </a:solidFill>
                    <a:latin typeface="Calibri"/>
                  </a:rPr>
                  <a:t> </a:t>
                </a:r>
                <a14:m>
                  <m:oMath xmlns:m="http://schemas.openxmlformats.org/officeDocument/2006/math">
                    <m:r>
                      <a:rPr lang="en-US" b="1" i="1">
                        <a:solidFill>
                          <a:schemeClr val="tx1"/>
                        </a:solidFill>
                        <a:latin typeface="Cambria Math"/>
                      </a:rPr>
                      <m:t>𝒇</m:t>
                    </m:r>
                  </m:oMath>
                </a14:m>
                <a:r>
                  <a:rPr lang="hu-HU" altLang="en-US" dirty="0" smtClean="0">
                    <a:solidFill>
                      <a:schemeClr val="tx1"/>
                    </a:solidFill>
                    <a:latin typeface="Calibri"/>
                  </a:rPr>
                  <a:t> </a:t>
                </a:r>
                <a:r>
                  <a:rPr lang="hu-HU" altLang="en-US" dirty="0" err="1" smtClean="0">
                    <a:solidFill>
                      <a:schemeClr val="tx1"/>
                    </a:solidFill>
                    <a:latin typeface="Calibri"/>
                  </a:rPr>
                  <a:t>as</a:t>
                </a:r>
                <a:r>
                  <a:rPr lang="hu-HU" altLang="en-US" dirty="0" smtClean="0">
                    <a:solidFill>
                      <a:schemeClr val="tx1"/>
                    </a:solidFill>
                    <a:latin typeface="Calibri"/>
                  </a:rPr>
                  <a:t> </a:t>
                </a:r>
                <a:r>
                  <a:rPr lang="hu-HU" altLang="en-US" dirty="0" err="1" smtClean="0">
                    <a:solidFill>
                      <a:schemeClr val="tx1"/>
                    </a:solidFill>
                    <a:latin typeface="Calibri"/>
                  </a:rPr>
                  <a:t>from</a:t>
                </a:r>
                <a:r>
                  <a:rPr lang="hu-HU" altLang="en-US" dirty="0" smtClean="0">
                    <a:solidFill>
                      <a:schemeClr val="tx1"/>
                    </a:solidFill>
                    <a:latin typeface="Calibri"/>
                  </a:rPr>
                  <a:t> </a:t>
                </a:r>
                <a:r>
                  <a:rPr lang="hu-HU" altLang="en-US" dirty="0" err="1" smtClean="0">
                    <a:solidFill>
                      <a:schemeClr val="tx1"/>
                    </a:solidFill>
                    <a:latin typeface="Calibri"/>
                  </a:rPr>
                  <a:t>plane</a:t>
                </a:r>
                <a:r>
                  <a:rPr lang="hu-HU" altLang="en-US" dirty="0" smtClean="0">
                    <a:solidFill>
                      <a:schemeClr val="tx1"/>
                    </a:solidFill>
                    <a:latin typeface="Calibri"/>
                  </a:rPr>
                  <a:t> of </a:t>
                </a:r>
                <a:r>
                  <a:rPr lang="hu-HU" altLang="en-US" dirty="0" err="1" smtClean="0">
                    <a:solidFill>
                      <a:schemeClr val="tx1"/>
                    </a:solidFill>
                    <a:latin typeface="Calibri"/>
                  </a:rPr>
                  <a:t>normal</a:t>
                </a:r>
                <a:r>
                  <a:rPr lang="hu-HU" altLang="en-US" dirty="0" smtClean="0">
                    <a:solidFill>
                      <a:schemeClr val="tx1"/>
                    </a:solidFill>
                    <a:latin typeface="Calibri"/>
                  </a:rPr>
                  <a:t> </a:t>
                </a:r>
                <a:r>
                  <a:rPr lang="hu-HU" altLang="en-US" dirty="0" err="1" smtClean="0">
                    <a:solidFill>
                      <a:schemeClr val="tx1"/>
                    </a:solidFill>
                    <a:latin typeface="Calibri"/>
                  </a:rPr>
                  <a:t>vector</a:t>
                </a:r>
                <a:r>
                  <a:rPr lang="hu-HU" altLang="en-US" dirty="0" smtClean="0">
                    <a:solidFill>
                      <a:schemeClr val="tx1"/>
                    </a:solidFill>
                    <a:latin typeface="Calibri"/>
                  </a:rPr>
                  <a:t> </a:t>
                </a:r>
                <a14:m>
                  <m:oMath xmlns:m="http://schemas.openxmlformats.org/officeDocument/2006/math">
                    <m:r>
                      <a:rPr lang="en-US" b="1" i="1">
                        <a:solidFill>
                          <a:schemeClr val="tx1"/>
                        </a:solidFill>
                        <a:latin typeface="Cambria Math"/>
                        <a:ea typeface="Cambria Math"/>
                      </a:rPr>
                      <m:t>𝒏</m:t>
                    </m:r>
                    <m:r>
                      <a:rPr lang="en-US" b="1" i="1">
                        <a:solidFill>
                          <a:schemeClr val="tx1"/>
                        </a:solidFill>
                        <a:latin typeface="Cambria Math"/>
                        <a:ea typeface="Cambria Math"/>
                      </a:rPr>
                      <m:t> </m:t>
                    </m:r>
                  </m:oMath>
                </a14:m>
                <a:r>
                  <a:rPr lang="hu-HU" altLang="en-US" dirty="0" smtClean="0">
                    <a:solidFill>
                      <a:schemeClr val="tx1"/>
                    </a:solidFill>
                    <a:latin typeface="Calibri"/>
                  </a:rPr>
                  <a:t> and </a:t>
                </a:r>
                <a:r>
                  <a:rPr lang="hu-HU" altLang="en-US" dirty="0" err="1" smtClean="0">
                    <a:solidFill>
                      <a:schemeClr val="tx1"/>
                    </a:solidFill>
                    <a:latin typeface="Calibri"/>
                  </a:rPr>
                  <a:t>position</a:t>
                </a:r>
                <a:r>
                  <a:rPr lang="hu-HU" altLang="en-US" dirty="0" smtClean="0">
                    <a:solidFill>
                      <a:schemeClr val="tx1"/>
                    </a:solidFill>
                    <a:latin typeface="Calibri"/>
                  </a:rPr>
                  <a:t> </a:t>
                </a:r>
                <a:r>
                  <a:rPr lang="hu-HU" altLang="en-US" dirty="0" err="1" smtClean="0">
                    <a:solidFill>
                      <a:schemeClr val="tx1"/>
                    </a:solidFill>
                    <a:latin typeface="Calibri"/>
                  </a:rPr>
                  <a:t>vector</a:t>
                </a:r>
                <a:r>
                  <a:rPr lang="hu-HU" altLang="en-US" dirty="0" smtClean="0">
                    <a:solidFill>
                      <a:schemeClr val="tx1"/>
                    </a:solidFill>
                    <a:latin typeface="Calibri"/>
                  </a:rPr>
                  <a:t> </a:t>
                </a:r>
                <a14:m>
                  <m:oMath xmlns:m="http://schemas.openxmlformats.org/officeDocument/2006/math">
                    <m:r>
                      <a:rPr lang="en-US" b="1" i="1">
                        <a:solidFill>
                          <a:schemeClr val="tx1"/>
                        </a:solidFill>
                        <a:latin typeface="Cambria Math"/>
                      </a:rPr>
                      <m:t>𝒑</m:t>
                    </m:r>
                  </m:oMath>
                </a14:m>
                <a:r>
                  <a:rPr lang="hu-HU" altLang="en-US" dirty="0" smtClean="0">
                    <a:solidFill>
                      <a:schemeClr val="tx1"/>
                    </a:solidFill>
                    <a:latin typeface="Calibri"/>
                  </a:rPr>
                  <a:t>: </a:t>
                </a:r>
                <a14:m>
                  <m:oMath xmlns:m="http://schemas.openxmlformats.org/officeDocument/2006/math">
                    <m:d>
                      <m:dPr>
                        <m:begChr m:val="|"/>
                        <m:endChr m:val="|"/>
                        <m:ctrlPr>
                          <a:rPr lang="en-US" i="1">
                            <a:solidFill>
                              <a:schemeClr val="tx1"/>
                            </a:solidFill>
                            <a:latin typeface="Cambria Math"/>
                          </a:rPr>
                        </m:ctrlPr>
                      </m:dPr>
                      <m:e>
                        <m:r>
                          <a:rPr lang="en-US" b="1" i="1">
                            <a:solidFill>
                              <a:schemeClr val="tx1"/>
                            </a:solidFill>
                            <a:latin typeface="Cambria Math"/>
                          </a:rPr>
                          <m:t>𝒓</m:t>
                        </m:r>
                        <m:r>
                          <a:rPr lang="en-US">
                            <a:solidFill>
                              <a:schemeClr val="tx1"/>
                            </a:solidFill>
                            <a:latin typeface="Cambria Math"/>
                          </a:rPr>
                          <m:t>−</m:t>
                        </m:r>
                        <m:r>
                          <a:rPr lang="en-US" b="1" i="1">
                            <a:solidFill>
                              <a:schemeClr val="tx1"/>
                            </a:solidFill>
                            <a:latin typeface="Cambria Math"/>
                          </a:rPr>
                          <m:t>𝒇</m:t>
                        </m:r>
                      </m:e>
                    </m:d>
                    <m:r>
                      <a:rPr lang="en-US" i="1">
                        <a:solidFill>
                          <a:schemeClr val="tx1"/>
                        </a:solidFill>
                        <a:latin typeface="Cambria Math"/>
                      </a:rPr>
                      <m:t>=</m:t>
                    </m:r>
                    <m:d>
                      <m:dPr>
                        <m:begChr m:val="|"/>
                        <m:endChr m:val="|"/>
                        <m:ctrlPr>
                          <a:rPr lang="en-US" i="1">
                            <a:solidFill>
                              <a:schemeClr val="tx1"/>
                            </a:solidFill>
                            <a:latin typeface="Cambria Math"/>
                          </a:rPr>
                        </m:ctrlPr>
                      </m:dPr>
                      <m:e>
                        <m:sSup>
                          <m:sSupPr>
                            <m:ctrlPr>
                              <a:rPr lang="en-US" i="1">
                                <a:solidFill>
                                  <a:schemeClr val="tx1"/>
                                </a:solidFill>
                                <a:latin typeface="Cambria Math"/>
                              </a:rPr>
                            </m:ctrlPr>
                          </m:sSupPr>
                          <m:e>
                            <m:r>
                              <a:rPr lang="en-US" b="1" i="1">
                                <a:solidFill>
                                  <a:schemeClr val="tx1"/>
                                </a:solidFill>
                                <a:latin typeface="Cambria Math"/>
                              </a:rPr>
                              <m:t>𝒏</m:t>
                            </m:r>
                          </m:e>
                          <m:sup>
                            <m:r>
                              <a:rPr lang="en-US" i="1">
                                <a:solidFill>
                                  <a:schemeClr val="tx1"/>
                                </a:solidFill>
                                <a:latin typeface="Cambria Math"/>
                              </a:rPr>
                              <m:t>0</m:t>
                            </m:r>
                          </m:sup>
                        </m:sSup>
                        <m:r>
                          <a:rPr lang="en-US" b="1" i="1">
                            <a:solidFill>
                              <a:schemeClr val="tx1"/>
                            </a:solidFill>
                            <a:latin typeface="Cambria Math"/>
                            <a:ea typeface="Cambria Math"/>
                          </a:rPr>
                          <m:t>∙(</m:t>
                        </m:r>
                        <m:r>
                          <a:rPr lang="en-US" b="1" i="1">
                            <a:solidFill>
                              <a:schemeClr val="tx1"/>
                            </a:solidFill>
                            <a:latin typeface="Cambria Math"/>
                          </a:rPr>
                          <m:t>𝒓</m:t>
                        </m:r>
                        <m:r>
                          <a:rPr lang="en-US">
                            <a:solidFill>
                              <a:schemeClr val="tx1"/>
                            </a:solidFill>
                            <a:latin typeface="Cambria Math"/>
                          </a:rPr>
                          <m:t>−</m:t>
                        </m:r>
                        <m:r>
                          <a:rPr lang="en-US" b="1" i="1">
                            <a:solidFill>
                              <a:schemeClr val="tx1"/>
                            </a:solidFill>
                            <a:latin typeface="Cambria Math"/>
                          </a:rPr>
                          <m:t>𝒑</m:t>
                        </m:r>
                        <m:r>
                          <a:rPr lang="en-US" i="1">
                            <a:solidFill>
                              <a:schemeClr val="tx1"/>
                            </a:solidFill>
                            <a:latin typeface="Cambria Math"/>
                          </a:rPr>
                          <m:t>)</m:t>
                        </m:r>
                      </m:e>
                    </m:d>
                  </m:oMath>
                </a14:m>
                <a:endParaRPr lang="en-US" dirty="0" smtClean="0">
                  <a:solidFill>
                    <a:schemeClr val="tx1"/>
                  </a:solidFill>
                  <a:latin typeface="+mn-lt"/>
                </a:endParaRPr>
              </a:p>
            </p:txBody>
          </p:sp>
        </mc:Choice>
        <mc:Fallback>
          <p:sp>
            <p:nvSpPr>
              <p:cNvPr id="4" name="Szövegdoboz 2"/>
              <p:cNvSpPr txBox="1">
                <a:spLocks noRot="1" noChangeAspect="1" noMove="1" noResize="1" noEditPoints="1" noAdjustHandles="1" noChangeArrowheads="1" noChangeShapeType="1" noTextEdit="1"/>
              </p:cNvSpPr>
              <p:nvPr/>
            </p:nvSpPr>
            <p:spPr bwMode="auto">
              <a:xfrm>
                <a:off x="0" y="1059582"/>
                <a:ext cx="9073132" cy="3676327"/>
              </a:xfrm>
              <a:prstGeom prst="rect">
                <a:avLst/>
              </a:prstGeom>
              <a:blipFill rotWithShape="1">
                <a:blip r:embed="rId2"/>
                <a:stretch>
                  <a:fillRect l="-874" t="-1327" b="-13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7900072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Implicit: </a:t>
            </a:r>
            <a:r>
              <a:rPr lang="en-US" dirty="0" smtClean="0">
                <a:solidFill>
                  <a:srgbClr val="FF0000"/>
                </a:solidFill>
              </a:rPr>
              <a:t>Quadrics</a:t>
            </a:r>
            <a:endParaRPr lang="en-US" dirty="0">
              <a:solidFill>
                <a:srgbClr val="FF0000"/>
              </a:solidFill>
            </a:endParaRPr>
          </a:p>
        </p:txBody>
      </p:sp>
      <p:pic>
        <p:nvPicPr>
          <p:cNvPr id="5122" name="Picture 2" descr="Ellipsoid Quadr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33781"/>
            <a:ext cx="1951288"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raboloid Quadri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7840" y="2247894"/>
            <a:ext cx="195416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yperboloid Of One Sheet Quadr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962" y="2203500"/>
            <a:ext cx="1985294"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Elliptic Cylinder Quadri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4344" y="2237432"/>
            <a:ext cx="1954161" cy="1620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Téglalap 6"/>
              <p:cNvSpPr/>
              <p:nvPr/>
            </p:nvSpPr>
            <p:spPr>
              <a:xfrm>
                <a:off x="388666" y="915566"/>
                <a:ext cx="4572000" cy="1553952"/>
              </a:xfrm>
              <a:prstGeom prst="rect">
                <a:avLst/>
              </a:prstGeom>
            </p:spPr>
            <p:txBody>
              <a:bodyPr>
                <a:spAutoFit/>
              </a:bodyPr>
              <a:lstStyle/>
              <a:p>
                <a:pPr marL="0" indent="0">
                  <a:buNone/>
                </a:pPr>
                <a14:m>
                  <m:oMathPara xmlns:m="http://schemas.openxmlformats.org/officeDocument/2006/math">
                    <m:oMathParaPr>
                      <m:jc m:val="centerGroup"/>
                    </m:oMathParaPr>
                    <m:oMath xmlns:m="http://schemas.openxmlformats.org/officeDocument/2006/math">
                      <m:r>
                        <a:rPr lang="hu-HU" sz="2800" i="1" smtClean="0">
                          <a:latin typeface="Cambria Math"/>
                        </a:rPr>
                        <m:t>𝑓</m:t>
                      </m:r>
                      <m:d>
                        <m:dPr>
                          <m:ctrlPr>
                            <a:rPr lang="hu-HU" sz="2800" b="0" i="1" smtClean="0">
                              <a:latin typeface="Cambria Math"/>
                            </a:rPr>
                          </m:ctrlPr>
                        </m:dPr>
                        <m:e>
                          <m:r>
                            <a:rPr lang="hu-HU" sz="2800" b="0" i="1" smtClean="0">
                              <a:latin typeface="Cambria Math"/>
                            </a:rPr>
                            <m:t>𝑥</m:t>
                          </m:r>
                          <m:r>
                            <a:rPr lang="hu-HU" sz="2800" b="0" i="1" smtClean="0">
                              <a:latin typeface="Cambria Math"/>
                            </a:rPr>
                            <m:t>,</m:t>
                          </m:r>
                          <m:r>
                            <a:rPr lang="hu-HU" sz="2800" b="0" i="1" smtClean="0">
                              <a:latin typeface="Cambria Math"/>
                            </a:rPr>
                            <m:t>𝑦</m:t>
                          </m:r>
                          <m:r>
                            <a:rPr lang="hu-HU" sz="2800" b="0" i="1" smtClean="0">
                              <a:latin typeface="Cambria Math"/>
                            </a:rPr>
                            <m:t>,</m:t>
                          </m:r>
                          <m:r>
                            <a:rPr lang="hu-HU" sz="2800" b="0" i="1" smtClean="0">
                              <a:latin typeface="Cambria Math"/>
                            </a:rPr>
                            <m:t>𝑧</m:t>
                          </m:r>
                        </m:e>
                      </m:d>
                      <m:r>
                        <a:rPr lang="en-US" sz="2800" b="0" i="1" smtClean="0">
                          <a:latin typeface="Cambria Math"/>
                        </a:rPr>
                        <m:t>=</m:t>
                      </m:r>
                      <m:r>
                        <a:rPr lang="hu-HU" sz="2800" i="1">
                          <a:latin typeface="Cambria Math"/>
                        </a:rPr>
                        <m:t> </m:t>
                      </m:r>
                      <m:d>
                        <m:dPr>
                          <m:begChr m:val="["/>
                          <m:endChr m:val="]"/>
                          <m:ctrlPr>
                            <a:rPr lang="en-US" i="1" smtClean="0">
                              <a:latin typeface="Cambria Math"/>
                            </a:rPr>
                          </m:ctrlPr>
                        </m:dPr>
                        <m:e>
                          <m:r>
                            <a:rPr lang="en-US" b="0" i="1" smtClean="0">
                              <a:latin typeface="Cambria Math"/>
                            </a:rPr>
                            <m:t>𝑥</m:t>
                          </m:r>
                          <m:r>
                            <a:rPr lang="en-US" i="1">
                              <a:latin typeface="Cambria Math"/>
                            </a:rPr>
                            <m:t>,</m:t>
                          </m:r>
                          <m:r>
                            <a:rPr lang="en-US" b="0" i="1" smtClean="0">
                              <a:latin typeface="Cambria Math"/>
                            </a:rPr>
                            <m:t>𝑦</m:t>
                          </m:r>
                          <m:r>
                            <a:rPr lang="en-US" i="1">
                              <a:latin typeface="Cambria Math"/>
                            </a:rPr>
                            <m:t>,</m:t>
                          </m:r>
                          <m:r>
                            <a:rPr lang="en-US" b="0" i="1" smtClean="0">
                              <a:latin typeface="Cambria Math"/>
                            </a:rPr>
                            <m:t>𝑧</m:t>
                          </m:r>
                          <m:r>
                            <a:rPr lang="en-US" i="1">
                              <a:latin typeface="Cambria Math"/>
                            </a:rPr>
                            <m:t>,1</m:t>
                          </m:r>
                        </m:e>
                      </m:d>
                      <m:r>
                        <a:rPr lang="en-US" b="1" i="0" smtClean="0">
                          <a:latin typeface="Cambria Math"/>
                        </a:rPr>
                        <m:t>𝐐</m:t>
                      </m:r>
                      <m:d>
                        <m:dPr>
                          <m:begChr m:val="["/>
                          <m:endChr m:val="]"/>
                          <m:ctrlPr>
                            <a:rPr lang="en-US" i="1">
                              <a:latin typeface="Cambria Math"/>
                            </a:rPr>
                          </m:ctrlPr>
                        </m:dPr>
                        <m:e>
                          <m:eqArr>
                            <m:eqArrPr>
                              <m:ctrlPr>
                                <a:rPr lang="en-US" i="1">
                                  <a:latin typeface="Cambria Math"/>
                                </a:rPr>
                              </m:ctrlPr>
                            </m:eqArrPr>
                            <m:e>
                              <m:r>
                                <a:rPr lang="en-US" b="0" i="1" smtClean="0">
                                  <a:latin typeface="Cambria Math"/>
                                </a:rPr>
                                <m:t>𝑥</m:t>
                              </m:r>
                            </m:e>
                            <m:e>
                              <m:r>
                                <a:rPr lang="en-US" b="0" i="1" smtClean="0">
                                  <a:latin typeface="Cambria Math"/>
                                </a:rPr>
                                <m:t>𝑦</m:t>
                              </m:r>
                            </m:e>
                            <m:e>
                              <m:r>
                                <a:rPr lang="en-US" b="0" i="1" smtClean="0">
                                  <a:latin typeface="Cambria Math"/>
                                </a:rPr>
                                <m:t>𝑧</m:t>
                              </m:r>
                            </m:e>
                            <m:e>
                              <m:r>
                                <a:rPr lang="en-US" b="0" i="1" smtClean="0">
                                  <a:latin typeface="Cambria Math"/>
                                </a:rPr>
                                <m:t>1</m:t>
                              </m:r>
                            </m:e>
                          </m:eqArr>
                        </m:e>
                      </m:d>
                      <m:r>
                        <a:rPr lang="en-US" i="1">
                          <a:latin typeface="Cambria Math"/>
                        </a:rPr>
                        <m:t>=0</m:t>
                      </m:r>
                    </m:oMath>
                  </m:oMathPara>
                </a14:m>
                <a:endParaRPr lang="hu-HU" sz="1800" dirty="0"/>
              </a:p>
            </p:txBody>
          </p:sp>
        </mc:Choice>
        <mc:Fallback>
          <p:sp>
            <p:nvSpPr>
              <p:cNvPr id="7" name="Téglalap 6"/>
              <p:cNvSpPr>
                <a:spLocks noRot="1" noChangeAspect="1" noMove="1" noResize="1" noEditPoints="1" noAdjustHandles="1" noChangeArrowheads="1" noChangeShapeType="1" noTextEdit="1"/>
              </p:cNvSpPr>
              <p:nvPr/>
            </p:nvSpPr>
            <p:spPr>
              <a:xfrm>
                <a:off x="388666" y="915566"/>
                <a:ext cx="4572000" cy="155395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églalap 7"/>
              <p:cNvSpPr/>
              <p:nvPr/>
            </p:nvSpPr>
            <p:spPr>
              <a:xfrm>
                <a:off x="35495" y="3772049"/>
                <a:ext cx="2350066" cy="64819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800" i="1" smtClean="0">
                              <a:latin typeface="Cambria Math"/>
                            </a:rPr>
                          </m:ctrlPr>
                        </m:fPr>
                        <m:num>
                          <m:sSup>
                            <m:sSupPr>
                              <m:ctrlPr>
                                <a:rPr lang="en-US" sz="1800" i="1" smtClean="0">
                                  <a:latin typeface="Cambria Math"/>
                                </a:rPr>
                              </m:ctrlPr>
                            </m:sSupPr>
                            <m:e>
                              <m:r>
                                <a:rPr lang="en-US" sz="1800" i="1" smtClean="0">
                                  <a:latin typeface="Cambria Math"/>
                                </a:rPr>
                                <m:t>𝑥</m:t>
                              </m:r>
                            </m:e>
                            <m:sup>
                              <m:r>
                                <a:rPr lang="en-US" sz="1800" i="1" smtClean="0">
                                  <a:latin typeface="Cambria Math"/>
                                </a:rPr>
                                <m:t>2</m:t>
                              </m:r>
                            </m:sup>
                          </m:sSup>
                        </m:num>
                        <m:den>
                          <m:sSup>
                            <m:sSupPr>
                              <m:ctrlPr>
                                <a:rPr lang="en-US" sz="1800" i="1">
                                  <a:latin typeface="Cambria Math"/>
                                </a:rPr>
                              </m:ctrlPr>
                            </m:sSupPr>
                            <m:e>
                              <m:r>
                                <a:rPr lang="en-US" sz="1800" i="1">
                                  <a:latin typeface="Cambria Math"/>
                                </a:rPr>
                                <m:t>𝑎</m:t>
                              </m:r>
                            </m:e>
                            <m:sup>
                              <m:r>
                                <a:rPr lang="en-US" sz="1800" i="1">
                                  <a:latin typeface="Cambria Math"/>
                                </a:rPr>
                                <m:t>2</m:t>
                              </m:r>
                            </m:sup>
                          </m:sSup>
                        </m:den>
                      </m:f>
                      <m:r>
                        <a:rPr lang="en-US" sz="1800" b="0" i="1" smtClean="0">
                          <a:latin typeface="Cambria Math"/>
                        </a:rPr>
                        <m:t>+</m:t>
                      </m:r>
                      <m:f>
                        <m:fPr>
                          <m:ctrlPr>
                            <a:rPr lang="en-US" sz="1800" i="1">
                              <a:latin typeface="Cambria Math"/>
                            </a:rPr>
                          </m:ctrlPr>
                        </m:fPr>
                        <m:num>
                          <m:sSup>
                            <m:sSupPr>
                              <m:ctrlPr>
                                <a:rPr lang="en-US" sz="1800" i="1">
                                  <a:latin typeface="Cambria Math"/>
                                </a:rPr>
                              </m:ctrlPr>
                            </m:sSupPr>
                            <m:e>
                              <m:r>
                                <a:rPr lang="en-US" sz="1800" b="0" i="1" smtClean="0">
                                  <a:latin typeface="Cambria Math"/>
                                </a:rPr>
                                <m:t>𝑦</m:t>
                              </m:r>
                            </m:e>
                            <m:sup>
                              <m:r>
                                <a:rPr lang="en-US" sz="1800" i="1">
                                  <a:latin typeface="Cambria Math"/>
                                </a:rPr>
                                <m:t>2</m:t>
                              </m:r>
                            </m:sup>
                          </m:sSup>
                        </m:num>
                        <m:den>
                          <m:sSup>
                            <m:sSupPr>
                              <m:ctrlPr>
                                <a:rPr lang="en-US" sz="1800" i="1">
                                  <a:latin typeface="Cambria Math"/>
                                </a:rPr>
                              </m:ctrlPr>
                            </m:sSupPr>
                            <m:e>
                              <m:r>
                                <a:rPr lang="en-US" sz="1800" b="0" i="1" smtClean="0">
                                  <a:latin typeface="Cambria Math"/>
                                </a:rPr>
                                <m:t>𝑏</m:t>
                              </m:r>
                            </m:e>
                            <m:sup>
                              <m:r>
                                <a:rPr lang="en-US" sz="1800" i="1">
                                  <a:latin typeface="Cambria Math"/>
                                </a:rPr>
                                <m:t>2</m:t>
                              </m:r>
                            </m:sup>
                          </m:sSup>
                        </m:den>
                      </m:f>
                      <m:r>
                        <a:rPr lang="en-US" sz="1800" b="0" i="1" smtClean="0">
                          <a:latin typeface="Cambria Math"/>
                        </a:rPr>
                        <m:t>+</m:t>
                      </m:r>
                      <m:f>
                        <m:fPr>
                          <m:ctrlPr>
                            <a:rPr lang="en-US" sz="1800" i="1">
                              <a:latin typeface="Cambria Math"/>
                            </a:rPr>
                          </m:ctrlPr>
                        </m:fPr>
                        <m:num>
                          <m:sSup>
                            <m:sSupPr>
                              <m:ctrlPr>
                                <a:rPr lang="en-US" sz="1800" i="1">
                                  <a:latin typeface="Cambria Math"/>
                                </a:rPr>
                              </m:ctrlPr>
                            </m:sSupPr>
                            <m:e>
                              <m:r>
                                <a:rPr lang="en-US" sz="1800" b="0" i="1" smtClean="0">
                                  <a:latin typeface="Cambria Math"/>
                                </a:rPr>
                                <m:t>𝑧</m:t>
                              </m:r>
                            </m:e>
                            <m:sup>
                              <m:r>
                                <a:rPr lang="en-US" sz="1800" i="1">
                                  <a:latin typeface="Cambria Math"/>
                                </a:rPr>
                                <m:t>2</m:t>
                              </m:r>
                            </m:sup>
                          </m:sSup>
                        </m:num>
                        <m:den>
                          <m:sSup>
                            <m:sSupPr>
                              <m:ctrlPr>
                                <a:rPr lang="en-US" sz="1800" i="1">
                                  <a:latin typeface="Cambria Math"/>
                                </a:rPr>
                              </m:ctrlPr>
                            </m:sSupPr>
                            <m:e>
                              <m:r>
                                <a:rPr lang="en-US" sz="1800" b="0" i="1" smtClean="0">
                                  <a:latin typeface="Cambria Math"/>
                                </a:rPr>
                                <m:t>𝑐</m:t>
                              </m:r>
                            </m:e>
                            <m:sup>
                              <m:r>
                                <a:rPr lang="en-US" sz="1800" i="1">
                                  <a:latin typeface="Cambria Math"/>
                                </a:rPr>
                                <m:t>2</m:t>
                              </m:r>
                            </m:sup>
                          </m:sSup>
                        </m:den>
                      </m:f>
                      <m:r>
                        <a:rPr lang="en-US" sz="1800" b="0" i="1" smtClean="0">
                          <a:latin typeface="Cambria Math"/>
                        </a:rPr>
                        <m:t>−1=0</m:t>
                      </m:r>
                    </m:oMath>
                  </m:oMathPara>
                </a14:m>
                <a:endParaRPr lang="hu-HU" sz="1800" dirty="0"/>
              </a:p>
            </p:txBody>
          </p:sp>
        </mc:Choice>
        <mc:Fallback>
          <p:sp>
            <p:nvSpPr>
              <p:cNvPr id="8" name="Téglalap 7"/>
              <p:cNvSpPr>
                <a:spLocks noRot="1" noChangeAspect="1" noMove="1" noResize="1" noEditPoints="1" noAdjustHandles="1" noChangeArrowheads="1" noChangeShapeType="1" noTextEdit="1"/>
              </p:cNvSpPr>
              <p:nvPr/>
            </p:nvSpPr>
            <p:spPr>
              <a:xfrm>
                <a:off x="35495" y="3772049"/>
                <a:ext cx="2350066" cy="64819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églalap 8"/>
              <p:cNvSpPr/>
              <p:nvPr/>
            </p:nvSpPr>
            <p:spPr>
              <a:xfrm>
                <a:off x="2784283" y="3772048"/>
                <a:ext cx="1831462" cy="648126"/>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a:rPr>
                          </m:ctrlPr>
                        </m:fPr>
                        <m:num>
                          <m:sSup>
                            <m:sSupPr>
                              <m:ctrlPr>
                                <a:rPr lang="en-US" sz="1800" i="1">
                                  <a:latin typeface="Cambria Math"/>
                                </a:rPr>
                              </m:ctrlPr>
                            </m:sSupPr>
                            <m:e>
                              <m:r>
                                <a:rPr lang="en-US" sz="1800" i="1">
                                  <a:latin typeface="Cambria Math"/>
                                </a:rPr>
                                <m:t>𝑥</m:t>
                              </m:r>
                            </m:e>
                            <m:sup>
                              <m:r>
                                <a:rPr lang="en-US" sz="1800" i="1">
                                  <a:latin typeface="Cambria Math"/>
                                </a:rPr>
                                <m:t>2</m:t>
                              </m:r>
                            </m:sup>
                          </m:sSup>
                        </m:num>
                        <m:den>
                          <m:sSup>
                            <m:sSupPr>
                              <m:ctrlPr>
                                <a:rPr lang="en-US" sz="1800" i="1">
                                  <a:latin typeface="Cambria Math"/>
                                </a:rPr>
                              </m:ctrlPr>
                            </m:sSupPr>
                            <m:e>
                              <m:r>
                                <a:rPr lang="en-US" sz="1800" i="1">
                                  <a:latin typeface="Cambria Math"/>
                                </a:rPr>
                                <m:t>𝑎</m:t>
                              </m:r>
                            </m:e>
                            <m:sup>
                              <m:r>
                                <a:rPr lang="en-US" sz="1800" i="1">
                                  <a:latin typeface="Cambria Math"/>
                                </a:rPr>
                                <m:t>2</m:t>
                              </m:r>
                            </m:sup>
                          </m:sSup>
                        </m:den>
                      </m:f>
                      <m:r>
                        <a:rPr lang="en-US" sz="1800" b="0" i="1" smtClean="0">
                          <a:latin typeface="Cambria Math"/>
                        </a:rPr>
                        <m:t>+</m:t>
                      </m:r>
                      <m:f>
                        <m:fPr>
                          <m:ctrlPr>
                            <a:rPr lang="en-US" sz="1800" i="1">
                              <a:latin typeface="Cambria Math"/>
                            </a:rPr>
                          </m:ctrlPr>
                        </m:fPr>
                        <m:num>
                          <m:sSup>
                            <m:sSupPr>
                              <m:ctrlPr>
                                <a:rPr lang="en-US" sz="1800" i="1">
                                  <a:latin typeface="Cambria Math"/>
                                </a:rPr>
                              </m:ctrlPr>
                            </m:sSupPr>
                            <m:e>
                              <m:r>
                                <a:rPr lang="en-US" sz="1800" i="1">
                                  <a:latin typeface="Cambria Math"/>
                                </a:rPr>
                                <m:t>𝑦</m:t>
                              </m:r>
                            </m:e>
                            <m:sup>
                              <m:r>
                                <a:rPr lang="en-US" sz="1800" i="1">
                                  <a:latin typeface="Cambria Math"/>
                                </a:rPr>
                                <m:t>2</m:t>
                              </m:r>
                            </m:sup>
                          </m:sSup>
                        </m:num>
                        <m:den>
                          <m:sSup>
                            <m:sSupPr>
                              <m:ctrlPr>
                                <a:rPr lang="en-US" sz="1800" i="1">
                                  <a:latin typeface="Cambria Math"/>
                                </a:rPr>
                              </m:ctrlPr>
                            </m:sSupPr>
                            <m:e>
                              <m:r>
                                <a:rPr lang="en-US" sz="1800" i="1">
                                  <a:latin typeface="Cambria Math"/>
                                </a:rPr>
                                <m:t>𝑏</m:t>
                              </m:r>
                            </m:e>
                            <m:sup>
                              <m:r>
                                <a:rPr lang="en-US" sz="1800" i="1">
                                  <a:latin typeface="Cambria Math"/>
                                </a:rPr>
                                <m:t>2</m:t>
                              </m:r>
                            </m:sup>
                          </m:sSup>
                        </m:den>
                      </m:f>
                      <m:r>
                        <a:rPr lang="en-US" sz="1800" b="0" i="1" smtClean="0">
                          <a:latin typeface="Cambria Math"/>
                        </a:rPr>
                        <m:t>−</m:t>
                      </m:r>
                      <m:r>
                        <a:rPr lang="en-US" sz="1800" i="1" smtClean="0">
                          <a:latin typeface="Cambria Math"/>
                        </a:rPr>
                        <m:t>𝑧</m:t>
                      </m:r>
                      <m:r>
                        <a:rPr lang="en-US" sz="1800" b="0" i="1" smtClean="0">
                          <a:latin typeface="Cambria Math"/>
                        </a:rPr>
                        <m:t>=0</m:t>
                      </m:r>
                    </m:oMath>
                  </m:oMathPara>
                </a14:m>
                <a:endParaRPr lang="hu-HU" sz="1800" dirty="0"/>
              </a:p>
            </p:txBody>
          </p:sp>
        </mc:Choice>
        <mc:Fallback>
          <p:sp>
            <p:nvSpPr>
              <p:cNvPr id="9" name="Téglalap 8"/>
              <p:cNvSpPr>
                <a:spLocks noRot="1" noChangeAspect="1" noMove="1" noResize="1" noEditPoints="1" noAdjustHandles="1" noChangeArrowheads="1" noChangeShapeType="1" noTextEdit="1"/>
              </p:cNvSpPr>
              <p:nvPr/>
            </p:nvSpPr>
            <p:spPr>
              <a:xfrm>
                <a:off x="2784283" y="3772048"/>
                <a:ext cx="1831462" cy="64812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églalap 2"/>
              <p:cNvSpPr/>
              <p:nvPr/>
            </p:nvSpPr>
            <p:spPr>
              <a:xfrm>
                <a:off x="4802045" y="3772048"/>
                <a:ext cx="2350066" cy="648191"/>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a:rPr>
                          </m:ctrlPr>
                        </m:fPr>
                        <m:num>
                          <m:sSup>
                            <m:sSupPr>
                              <m:ctrlPr>
                                <a:rPr lang="en-US" sz="1800" i="1">
                                  <a:latin typeface="Cambria Math"/>
                                </a:rPr>
                              </m:ctrlPr>
                            </m:sSupPr>
                            <m:e>
                              <m:r>
                                <a:rPr lang="en-US" sz="1800" i="1">
                                  <a:latin typeface="Cambria Math"/>
                                </a:rPr>
                                <m:t>𝑥</m:t>
                              </m:r>
                            </m:e>
                            <m:sup>
                              <m:r>
                                <a:rPr lang="en-US" sz="1800" i="1">
                                  <a:latin typeface="Cambria Math"/>
                                </a:rPr>
                                <m:t>2</m:t>
                              </m:r>
                            </m:sup>
                          </m:sSup>
                        </m:num>
                        <m:den>
                          <m:sSup>
                            <m:sSupPr>
                              <m:ctrlPr>
                                <a:rPr lang="en-US" sz="1800" i="1">
                                  <a:latin typeface="Cambria Math"/>
                                </a:rPr>
                              </m:ctrlPr>
                            </m:sSupPr>
                            <m:e>
                              <m:r>
                                <a:rPr lang="en-US" sz="1800" i="1">
                                  <a:latin typeface="Cambria Math"/>
                                </a:rPr>
                                <m:t>𝑎</m:t>
                              </m:r>
                            </m:e>
                            <m:sup>
                              <m:r>
                                <a:rPr lang="en-US" sz="1800" i="1">
                                  <a:latin typeface="Cambria Math"/>
                                </a:rPr>
                                <m:t>2</m:t>
                              </m:r>
                            </m:sup>
                          </m:sSup>
                        </m:den>
                      </m:f>
                      <m:r>
                        <a:rPr lang="en-US" sz="1800" i="1">
                          <a:latin typeface="Cambria Math"/>
                        </a:rPr>
                        <m:t>+</m:t>
                      </m:r>
                      <m:f>
                        <m:fPr>
                          <m:ctrlPr>
                            <a:rPr lang="en-US" sz="1800" i="1">
                              <a:latin typeface="Cambria Math"/>
                            </a:rPr>
                          </m:ctrlPr>
                        </m:fPr>
                        <m:num>
                          <m:sSup>
                            <m:sSupPr>
                              <m:ctrlPr>
                                <a:rPr lang="en-US" sz="1800" i="1">
                                  <a:latin typeface="Cambria Math"/>
                                </a:rPr>
                              </m:ctrlPr>
                            </m:sSupPr>
                            <m:e>
                              <m:r>
                                <a:rPr lang="en-US" sz="1800" i="1">
                                  <a:latin typeface="Cambria Math"/>
                                </a:rPr>
                                <m:t>𝑦</m:t>
                              </m:r>
                            </m:e>
                            <m:sup>
                              <m:r>
                                <a:rPr lang="en-US" sz="1800" i="1">
                                  <a:latin typeface="Cambria Math"/>
                                </a:rPr>
                                <m:t>2</m:t>
                              </m:r>
                            </m:sup>
                          </m:sSup>
                        </m:num>
                        <m:den>
                          <m:sSup>
                            <m:sSupPr>
                              <m:ctrlPr>
                                <a:rPr lang="en-US" sz="1800" i="1">
                                  <a:latin typeface="Cambria Math"/>
                                </a:rPr>
                              </m:ctrlPr>
                            </m:sSupPr>
                            <m:e>
                              <m:r>
                                <a:rPr lang="en-US" sz="1800" i="1">
                                  <a:latin typeface="Cambria Math"/>
                                </a:rPr>
                                <m:t>𝑏</m:t>
                              </m:r>
                            </m:e>
                            <m:sup>
                              <m:r>
                                <a:rPr lang="en-US" sz="1800" i="1">
                                  <a:latin typeface="Cambria Math"/>
                                </a:rPr>
                                <m:t>2</m:t>
                              </m:r>
                            </m:sup>
                          </m:sSup>
                        </m:den>
                      </m:f>
                      <m:r>
                        <a:rPr lang="en-US" sz="1800" i="1">
                          <a:latin typeface="Cambria Math"/>
                        </a:rPr>
                        <m:t>−</m:t>
                      </m:r>
                      <m:f>
                        <m:fPr>
                          <m:ctrlPr>
                            <a:rPr lang="en-US" sz="1800" i="1">
                              <a:latin typeface="Cambria Math"/>
                            </a:rPr>
                          </m:ctrlPr>
                        </m:fPr>
                        <m:num>
                          <m:sSup>
                            <m:sSupPr>
                              <m:ctrlPr>
                                <a:rPr lang="en-US" sz="1800" i="1">
                                  <a:latin typeface="Cambria Math"/>
                                </a:rPr>
                              </m:ctrlPr>
                            </m:sSupPr>
                            <m:e>
                              <m:r>
                                <a:rPr lang="en-US" sz="1800" i="1">
                                  <a:latin typeface="Cambria Math"/>
                                </a:rPr>
                                <m:t>𝑧</m:t>
                              </m:r>
                            </m:e>
                            <m:sup>
                              <m:r>
                                <a:rPr lang="en-US" sz="1800" i="1">
                                  <a:latin typeface="Cambria Math"/>
                                </a:rPr>
                                <m:t>2</m:t>
                              </m:r>
                            </m:sup>
                          </m:sSup>
                        </m:num>
                        <m:den>
                          <m:sSup>
                            <m:sSupPr>
                              <m:ctrlPr>
                                <a:rPr lang="en-US" sz="1800" i="1">
                                  <a:latin typeface="Cambria Math"/>
                                </a:rPr>
                              </m:ctrlPr>
                            </m:sSupPr>
                            <m:e>
                              <m:r>
                                <a:rPr lang="en-US" sz="1800" i="1">
                                  <a:latin typeface="Cambria Math"/>
                                </a:rPr>
                                <m:t>𝑐</m:t>
                              </m:r>
                            </m:e>
                            <m:sup>
                              <m:r>
                                <a:rPr lang="en-US" sz="1800" i="1">
                                  <a:latin typeface="Cambria Math"/>
                                </a:rPr>
                                <m:t>2</m:t>
                              </m:r>
                            </m:sup>
                          </m:sSup>
                        </m:den>
                      </m:f>
                      <m:r>
                        <a:rPr lang="en-US" sz="1800" i="1">
                          <a:latin typeface="Cambria Math"/>
                        </a:rPr>
                        <m:t>−1=0</m:t>
                      </m:r>
                    </m:oMath>
                  </m:oMathPara>
                </a14:m>
                <a:endParaRPr lang="hu-HU" sz="1800" dirty="0"/>
              </a:p>
            </p:txBody>
          </p:sp>
        </mc:Choice>
        <mc:Fallback>
          <p:sp>
            <p:nvSpPr>
              <p:cNvPr id="3" name="Téglalap 2"/>
              <p:cNvSpPr>
                <a:spLocks noRot="1" noChangeAspect="1" noMove="1" noResize="1" noEditPoints="1" noAdjustHandles="1" noChangeArrowheads="1" noChangeShapeType="1" noTextEdit="1"/>
              </p:cNvSpPr>
              <p:nvPr/>
            </p:nvSpPr>
            <p:spPr>
              <a:xfrm>
                <a:off x="4802045" y="3772048"/>
                <a:ext cx="2350066" cy="64819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églalap 10"/>
              <p:cNvSpPr/>
              <p:nvPr/>
            </p:nvSpPr>
            <p:spPr>
              <a:xfrm>
                <a:off x="7271015" y="3747849"/>
                <a:ext cx="1843517" cy="648126"/>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a:rPr>
                          </m:ctrlPr>
                        </m:fPr>
                        <m:num>
                          <m:sSup>
                            <m:sSupPr>
                              <m:ctrlPr>
                                <a:rPr lang="en-US" sz="1800" i="1">
                                  <a:latin typeface="Cambria Math"/>
                                </a:rPr>
                              </m:ctrlPr>
                            </m:sSupPr>
                            <m:e>
                              <m:r>
                                <a:rPr lang="en-US" sz="1800" i="1">
                                  <a:latin typeface="Cambria Math"/>
                                </a:rPr>
                                <m:t>𝑥</m:t>
                              </m:r>
                            </m:e>
                            <m:sup>
                              <m:r>
                                <a:rPr lang="en-US" sz="1800" i="1">
                                  <a:latin typeface="Cambria Math"/>
                                </a:rPr>
                                <m:t>2</m:t>
                              </m:r>
                            </m:sup>
                          </m:sSup>
                        </m:num>
                        <m:den>
                          <m:sSup>
                            <m:sSupPr>
                              <m:ctrlPr>
                                <a:rPr lang="en-US" sz="1800" i="1">
                                  <a:latin typeface="Cambria Math"/>
                                </a:rPr>
                              </m:ctrlPr>
                            </m:sSupPr>
                            <m:e>
                              <m:r>
                                <a:rPr lang="en-US" sz="1800" i="1">
                                  <a:latin typeface="Cambria Math"/>
                                </a:rPr>
                                <m:t>𝑎</m:t>
                              </m:r>
                            </m:e>
                            <m:sup>
                              <m:r>
                                <a:rPr lang="en-US" sz="1800" i="1">
                                  <a:latin typeface="Cambria Math"/>
                                </a:rPr>
                                <m:t>2</m:t>
                              </m:r>
                            </m:sup>
                          </m:sSup>
                        </m:den>
                      </m:f>
                      <m:r>
                        <a:rPr lang="en-US" sz="1800" b="0" i="1" smtClean="0">
                          <a:latin typeface="Cambria Math"/>
                        </a:rPr>
                        <m:t>+</m:t>
                      </m:r>
                      <m:f>
                        <m:fPr>
                          <m:ctrlPr>
                            <a:rPr lang="en-US" sz="1800" i="1">
                              <a:latin typeface="Cambria Math"/>
                            </a:rPr>
                          </m:ctrlPr>
                        </m:fPr>
                        <m:num>
                          <m:sSup>
                            <m:sSupPr>
                              <m:ctrlPr>
                                <a:rPr lang="en-US" sz="1800" i="1">
                                  <a:latin typeface="Cambria Math"/>
                                </a:rPr>
                              </m:ctrlPr>
                            </m:sSupPr>
                            <m:e>
                              <m:r>
                                <a:rPr lang="en-US" sz="1800" i="1">
                                  <a:latin typeface="Cambria Math"/>
                                </a:rPr>
                                <m:t>𝑦</m:t>
                              </m:r>
                            </m:e>
                            <m:sup>
                              <m:r>
                                <a:rPr lang="en-US" sz="1800" i="1">
                                  <a:latin typeface="Cambria Math"/>
                                </a:rPr>
                                <m:t>2</m:t>
                              </m:r>
                            </m:sup>
                          </m:sSup>
                        </m:num>
                        <m:den>
                          <m:sSup>
                            <m:sSupPr>
                              <m:ctrlPr>
                                <a:rPr lang="en-US" sz="1800" i="1">
                                  <a:latin typeface="Cambria Math"/>
                                </a:rPr>
                              </m:ctrlPr>
                            </m:sSupPr>
                            <m:e>
                              <m:r>
                                <a:rPr lang="en-US" sz="1800" i="1">
                                  <a:latin typeface="Cambria Math"/>
                                </a:rPr>
                                <m:t>𝑏</m:t>
                              </m:r>
                            </m:e>
                            <m:sup>
                              <m:r>
                                <a:rPr lang="en-US" sz="1800" i="1">
                                  <a:latin typeface="Cambria Math"/>
                                </a:rPr>
                                <m:t>2</m:t>
                              </m:r>
                            </m:sup>
                          </m:sSup>
                        </m:den>
                      </m:f>
                      <m:r>
                        <a:rPr lang="en-US" sz="1800" b="0" i="1" smtClean="0">
                          <a:latin typeface="Cambria Math"/>
                        </a:rPr>
                        <m:t>−1=0</m:t>
                      </m:r>
                    </m:oMath>
                  </m:oMathPara>
                </a14:m>
                <a:endParaRPr lang="hu-HU" sz="1800" dirty="0"/>
              </a:p>
            </p:txBody>
          </p:sp>
        </mc:Choice>
        <mc:Fallback>
          <p:sp>
            <p:nvSpPr>
              <p:cNvPr id="11" name="Téglalap 10"/>
              <p:cNvSpPr>
                <a:spLocks noRot="1" noChangeAspect="1" noMove="1" noResize="1" noEditPoints="1" noAdjustHandles="1" noChangeArrowheads="1" noChangeShapeType="1" noTextEdit="1"/>
              </p:cNvSpPr>
              <p:nvPr/>
            </p:nvSpPr>
            <p:spPr>
              <a:xfrm>
                <a:off x="7271015" y="3747849"/>
                <a:ext cx="1843517" cy="648126"/>
              </a:xfrm>
              <a:prstGeom prst="rect">
                <a:avLst/>
              </a:prstGeom>
              <a:blipFill rotWithShape="1">
                <a:blip r:embed="rId11"/>
                <a:stretch>
                  <a:fillRect/>
                </a:stretch>
              </a:blipFill>
            </p:spPr>
            <p:txBody>
              <a:bodyPr/>
              <a:lstStyle/>
              <a:p>
                <a:r>
                  <a:rPr lang="en-US">
                    <a:noFill/>
                  </a:rPr>
                  <a:t> </a:t>
                </a:r>
              </a:p>
            </p:txBody>
          </p:sp>
        </mc:Fallback>
      </mc:AlternateContent>
      <p:sp>
        <p:nvSpPr>
          <p:cNvPr id="4" name="Szövegdoboz 3"/>
          <p:cNvSpPr txBox="1"/>
          <p:nvPr/>
        </p:nvSpPr>
        <p:spPr>
          <a:xfrm>
            <a:off x="307723" y="4408703"/>
            <a:ext cx="1221938" cy="461665"/>
          </a:xfrm>
          <a:prstGeom prst="rect">
            <a:avLst/>
          </a:prstGeom>
          <a:noFill/>
        </p:spPr>
        <p:txBody>
          <a:bodyPr wrap="none" rtlCol="0">
            <a:spAutoFit/>
          </a:bodyPr>
          <a:lstStyle/>
          <a:p>
            <a:r>
              <a:rPr lang="en-US" dirty="0" smtClean="0">
                <a:latin typeface="+mn-lt"/>
              </a:rPr>
              <a:t>Ellipsoid</a:t>
            </a:r>
            <a:endParaRPr lang="en-US" dirty="0">
              <a:latin typeface="+mn-lt"/>
            </a:endParaRPr>
          </a:p>
        </p:txBody>
      </p:sp>
      <p:sp>
        <p:nvSpPr>
          <p:cNvPr id="13" name="Szövegdoboz 12"/>
          <p:cNvSpPr txBox="1"/>
          <p:nvPr/>
        </p:nvSpPr>
        <p:spPr>
          <a:xfrm>
            <a:off x="2939261" y="4415247"/>
            <a:ext cx="1521506" cy="461665"/>
          </a:xfrm>
          <a:prstGeom prst="rect">
            <a:avLst/>
          </a:prstGeom>
          <a:noFill/>
        </p:spPr>
        <p:txBody>
          <a:bodyPr wrap="none" rtlCol="0">
            <a:spAutoFit/>
          </a:bodyPr>
          <a:lstStyle/>
          <a:p>
            <a:r>
              <a:rPr lang="en-US" dirty="0" smtClean="0">
                <a:latin typeface="+mn-lt"/>
              </a:rPr>
              <a:t>Paraboloid</a:t>
            </a:r>
            <a:endParaRPr lang="en-US" dirty="0">
              <a:latin typeface="+mn-lt"/>
            </a:endParaRPr>
          </a:p>
        </p:txBody>
      </p:sp>
      <p:sp>
        <p:nvSpPr>
          <p:cNvPr id="14" name="Szövegdoboz 13"/>
          <p:cNvSpPr txBox="1"/>
          <p:nvPr/>
        </p:nvSpPr>
        <p:spPr>
          <a:xfrm>
            <a:off x="5019432" y="4385418"/>
            <a:ext cx="1728357" cy="461665"/>
          </a:xfrm>
          <a:prstGeom prst="rect">
            <a:avLst/>
          </a:prstGeom>
          <a:noFill/>
        </p:spPr>
        <p:txBody>
          <a:bodyPr wrap="none" rtlCol="0">
            <a:spAutoFit/>
          </a:bodyPr>
          <a:lstStyle/>
          <a:p>
            <a:r>
              <a:rPr lang="en-US" dirty="0" smtClean="0">
                <a:latin typeface="+mn-lt"/>
              </a:rPr>
              <a:t>Hyperboloid</a:t>
            </a:r>
            <a:endParaRPr lang="en-US" dirty="0">
              <a:latin typeface="+mn-lt"/>
            </a:endParaRPr>
          </a:p>
        </p:txBody>
      </p:sp>
      <p:sp>
        <p:nvSpPr>
          <p:cNvPr id="15" name="Szövegdoboz 14"/>
          <p:cNvSpPr txBox="1"/>
          <p:nvPr/>
        </p:nvSpPr>
        <p:spPr>
          <a:xfrm>
            <a:off x="7524530" y="4377960"/>
            <a:ext cx="1213794" cy="830997"/>
          </a:xfrm>
          <a:prstGeom prst="rect">
            <a:avLst/>
          </a:prstGeom>
          <a:noFill/>
        </p:spPr>
        <p:txBody>
          <a:bodyPr wrap="none" rtlCol="0">
            <a:spAutoFit/>
          </a:bodyPr>
          <a:lstStyle/>
          <a:p>
            <a:r>
              <a:rPr lang="en-US" dirty="0" smtClean="0">
                <a:latin typeface="+mn-lt"/>
              </a:rPr>
              <a:t>Elliptic</a:t>
            </a:r>
          </a:p>
          <a:p>
            <a:r>
              <a:rPr lang="en-US" dirty="0" smtClean="0">
                <a:latin typeface="+mn-lt"/>
              </a:rPr>
              <a:t>Cylinder</a:t>
            </a:r>
            <a:endParaRPr lang="en-US" dirty="0">
              <a:latin typeface="+mn-lt"/>
            </a:endParaRPr>
          </a:p>
        </p:txBody>
      </p:sp>
      <p:sp>
        <p:nvSpPr>
          <p:cNvPr id="5" name="Szövegdoboz 4"/>
          <p:cNvSpPr txBox="1"/>
          <p:nvPr/>
        </p:nvSpPr>
        <p:spPr>
          <a:xfrm>
            <a:off x="5969574" y="1134382"/>
            <a:ext cx="2314600" cy="830997"/>
          </a:xfrm>
          <a:prstGeom prst="rect">
            <a:avLst/>
          </a:prstGeom>
          <a:noFill/>
        </p:spPr>
        <p:txBody>
          <a:bodyPr wrap="square" rtlCol="0">
            <a:spAutoFit/>
          </a:bodyPr>
          <a:lstStyle/>
          <a:p>
            <a:pPr algn="l"/>
            <a:r>
              <a:rPr lang="en-US" b="1" dirty="0" smtClean="0"/>
              <a:t>Q</a:t>
            </a:r>
            <a:r>
              <a:rPr lang="en-US" dirty="0" smtClean="0"/>
              <a:t> </a:t>
            </a:r>
            <a:r>
              <a:rPr lang="en-US" dirty="0">
                <a:latin typeface="+mn-lt"/>
              </a:rPr>
              <a:t>can be made symmetric</a:t>
            </a:r>
            <a:endParaRPr lang="hu-HU" dirty="0">
              <a:latin typeface="+mn-lt"/>
            </a:endParaRPr>
          </a:p>
        </p:txBody>
      </p:sp>
    </p:spTree>
    <p:extLst>
      <p:ext uri="{BB962C8B-B14F-4D97-AF65-F5344CB8AC3E}">
        <p14:creationId xmlns:p14="http://schemas.microsoft.com/office/powerpoint/2010/main" val="797978222"/>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4213" y="33164"/>
            <a:ext cx="7772400" cy="1143000"/>
          </a:xfrm>
        </p:spPr>
        <p:txBody>
          <a:bodyPr>
            <a:normAutofit fontScale="90000"/>
          </a:bodyPr>
          <a:lstStyle/>
          <a:p>
            <a:pPr>
              <a:defRPr/>
            </a:pPr>
            <a:r>
              <a:rPr lang="hu-HU" dirty="0" err="1" smtClean="0">
                <a:solidFill>
                  <a:srgbClr val="FF0000"/>
                </a:solidFill>
              </a:rPr>
              <a:t>Normal</a:t>
            </a:r>
            <a:r>
              <a:rPr lang="hu-HU" dirty="0" smtClean="0">
                <a:solidFill>
                  <a:srgbClr val="FF0000"/>
                </a:solidFill>
              </a:rPr>
              <a:t> </a:t>
            </a:r>
            <a:r>
              <a:rPr lang="hu-HU" dirty="0" err="1" smtClean="0">
                <a:solidFill>
                  <a:srgbClr val="FF0000"/>
                </a:solidFill>
              </a:rPr>
              <a:t>vector</a:t>
            </a:r>
            <a:r>
              <a:rPr lang="hu-HU" dirty="0" smtClean="0">
                <a:solidFill>
                  <a:srgbClr val="FF0000"/>
                </a:solidFill>
              </a:rPr>
              <a:t> of implicit </a:t>
            </a:r>
            <a:r>
              <a:rPr lang="hu-HU" dirty="0" err="1" smtClean="0">
                <a:solidFill>
                  <a:srgbClr val="FF0000"/>
                </a:solidFill>
              </a:rPr>
              <a:t>surfaces</a:t>
            </a:r>
            <a:endParaRPr lang="hu-HU" dirty="0" smtClean="0">
              <a:solidFill>
                <a:srgbClr val="FF0000"/>
              </a:solidFill>
            </a:endParaRPr>
          </a:p>
        </p:txBody>
      </p:sp>
      <mc:AlternateContent xmlns:mc="http://schemas.openxmlformats.org/markup-compatibility/2006">
        <mc:Choice xmlns:a14="http://schemas.microsoft.com/office/drawing/2010/main" Requires="a14">
          <p:sp>
            <p:nvSpPr>
              <p:cNvPr id="4" name="Rectangle 3"/>
              <p:cNvSpPr txBox="1">
                <a:spLocks noChangeArrowheads="1"/>
              </p:cNvSpPr>
              <p:nvPr/>
            </p:nvSpPr>
            <p:spPr>
              <a:xfrm>
                <a:off x="251520" y="1185689"/>
                <a:ext cx="8892480" cy="39578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90000"/>
                  </a:lnSpc>
                  <a:spcAft>
                    <a:spcPts val="0"/>
                  </a:spcAft>
                </a:pPr>
                <a:r>
                  <a:rPr lang="hu-HU" altLang="en-US" dirty="0" err="1" smtClean="0"/>
                  <a:t>Surface</a:t>
                </a:r>
                <a:r>
                  <a:rPr lang="hu-HU" altLang="en-US" dirty="0" smtClean="0"/>
                  <a:t> </a:t>
                </a:r>
                <a:r>
                  <a:rPr lang="hu-HU" altLang="en-US" dirty="0" err="1" smtClean="0"/>
                  <a:t>points</a:t>
                </a:r>
                <a:r>
                  <a:rPr lang="hu-HU" altLang="en-US" dirty="0" smtClean="0"/>
                  <a:t>:</a:t>
                </a:r>
                <a:r>
                  <a:rPr lang="hu-HU" altLang="en-US" i="1" dirty="0" smtClean="0"/>
                  <a:t> </a:t>
                </a:r>
                <a14:m>
                  <m:oMath xmlns:m="http://schemas.openxmlformats.org/officeDocument/2006/math">
                    <m:r>
                      <a:rPr lang="hu-HU" i="1">
                        <a:latin typeface="Cambria Math"/>
                      </a:rPr>
                      <m:t>𝑓</m:t>
                    </m:r>
                    <m:d>
                      <m:dPr>
                        <m:ctrlPr>
                          <a:rPr lang="hu-HU" i="1">
                            <a:latin typeface="Cambria Math"/>
                          </a:rPr>
                        </m:ctrlPr>
                      </m:dPr>
                      <m:e>
                        <m:sSup>
                          <m:sSupPr>
                            <m:ctrlPr>
                              <a:rPr lang="hu-HU" i="1" smtClean="0">
                                <a:latin typeface="Cambria Math"/>
                              </a:rPr>
                            </m:ctrlPr>
                          </m:sSupPr>
                          <m:e>
                            <m:r>
                              <a:rPr lang="hu-HU" i="1" smtClean="0">
                                <a:latin typeface="Cambria Math"/>
                              </a:rPr>
                              <m:t>𝑥</m:t>
                            </m:r>
                          </m:e>
                          <m:sup>
                            <m:r>
                              <a:rPr lang="en-US" i="1" smtClean="0">
                                <a:latin typeface="Cambria Math"/>
                              </a:rPr>
                              <m:t>∗</m:t>
                            </m:r>
                          </m:sup>
                        </m:sSup>
                        <m:r>
                          <a:rPr lang="hu-HU" i="1">
                            <a:latin typeface="Cambria Math"/>
                          </a:rPr>
                          <m:t>,</m:t>
                        </m:r>
                        <m:sSup>
                          <m:sSupPr>
                            <m:ctrlPr>
                              <a:rPr lang="hu-HU" i="1">
                                <a:latin typeface="Cambria Math"/>
                              </a:rPr>
                            </m:ctrlPr>
                          </m:sSupPr>
                          <m:e>
                            <m:r>
                              <a:rPr lang="en-US" i="1" smtClean="0">
                                <a:latin typeface="Cambria Math"/>
                              </a:rPr>
                              <m:t>𝑦</m:t>
                            </m:r>
                          </m:e>
                          <m:sup>
                            <m:r>
                              <a:rPr lang="en-US" i="1">
                                <a:latin typeface="Cambria Math"/>
                              </a:rPr>
                              <m:t>∗</m:t>
                            </m:r>
                          </m:sup>
                        </m:sSup>
                        <m:r>
                          <a:rPr lang="hu-HU" i="1">
                            <a:latin typeface="Cambria Math"/>
                          </a:rPr>
                          <m:t>,</m:t>
                        </m:r>
                        <m:sSup>
                          <m:sSupPr>
                            <m:ctrlPr>
                              <a:rPr lang="hu-HU" i="1">
                                <a:latin typeface="Cambria Math"/>
                              </a:rPr>
                            </m:ctrlPr>
                          </m:sSupPr>
                          <m:e>
                            <m:r>
                              <a:rPr lang="en-US" i="1" smtClean="0">
                                <a:latin typeface="Cambria Math"/>
                              </a:rPr>
                              <m:t>𝑧</m:t>
                            </m:r>
                          </m:e>
                          <m:sup>
                            <m:r>
                              <a:rPr lang="en-US" i="1">
                                <a:latin typeface="Cambria Math"/>
                              </a:rPr>
                              <m:t>∗</m:t>
                            </m:r>
                          </m:sup>
                        </m:sSup>
                      </m:e>
                    </m:d>
                    <m:r>
                      <a:rPr lang="en-US" i="1">
                        <a:latin typeface="Cambria Math"/>
                      </a:rPr>
                      <m:t>=</m:t>
                    </m:r>
                    <m:r>
                      <a:rPr lang="en-US" i="1" smtClean="0">
                        <a:latin typeface="Cambria Math"/>
                      </a:rPr>
                      <m:t>0</m:t>
                    </m:r>
                  </m:oMath>
                </a14:m>
                <a:endParaRPr lang="en-US" altLang="en-US" dirty="0" smtClean="0">
                  <a:latin typeface="Times New Roman" panose="02020603050405020304" pitchFamily="18" charset="0"/>
                  <a:cs typeface="Times New Roman" panose="02020603050405020304" pitchFamily="18" charset="0"/>
                </a:endParaRPr>
              </a:p>
              <a:p>
                <a:pPr fontAlgn="auto">
                  <a:lnSpc>
                    <a:spcPct val="90000"/>
                  </a:lnSpc>
                  <a:spcAft>
                    <a:spcPts val="0"/>
                  </a:spcAft>
                </a:pPr>
                <a:r>
                  <a:rPr lang="hu-HU" altLang="en-US" dirty="0" err="1" smtClean="0"/>
                  <a:t>Normal</a:t>
                </a:r>
                <a:r>
                  <a:rPr lang="hu-HU" altLang="en-US" dirty="0" smtClean="0"/>
                  <a:t> </a:t>
                </a:r>
                <a:r>
                  <a:rPr lang="hu-HU" altLang="en-US" dirty="0" err="1" smtClean="0"/>
                  <a:t>vector</a:t>
                </a:r>
                <a:r>
                  <a:rPr lang="hu-HU" altLang="en-US" dirty="0" smtClean="0"/>
                  <a:t> </a:t>
                </a:r>
                <a14:m>
                  <m:oMath xmlns:m="http://schemas.openxmlformats.org/officeDocument/2006/math">
                    <m:r>
                      <a:rPr lang="en-US" smtClean="0">
                        <a:latin typeface="Cambria Math"/>
                      </a:rPr>
                      <m:t>=</m:t>
                    </m:r>
                    <m:r>
                      <a:rPr lang="en-US" i="1" smtClean="0">
                        <a:latin typeface="Cambria Math"/>
                        <a:ea typeface="Cambria Math"/>
                      </a:rPr>
                      <m:t>𝛻</m:t>
                    </m:r>
                    <m:r>
                      <a:rPr lang="hu-HU" i="1">
                        <a:latin typeface="Cambria Math"/>
                      </a:rPr>
                      <m:t>𝑓</m:t>
                    </m:r>
                    <m:d>
                      <m:dPr>
                        <m:ctrlPr>
                          <a:rPr lang="hu-HU" i="1">
                            <a:latin typeface="Cambria Math"/>
                          </a:rPr>
                        </m:ctrlPr>
                      </m:dPr>
                      <m:e>
                        <m:sSup>
                          <m:sSupPr>
                            <m:ctrlPr>
                              <a:rPr lang="hu-HU" i="1">
                                <a:latin typeface="Cambria Math"/>
                              </a:rPr>
                            </m:ctrlPr>
                          </m:sSupPr>
                          <m:e>
                            <m:r>
                              <a:rPr lang="hu-HU" i="1">
                                <a:latin typeface="Cambria Math"/>
                              </a:rPr>
                              <m:t>𝑥</m:t>
                            </m:r>
                          </m:e>
                          <m:sup>
                            <m:r>
                              <a:rPr lang="en-US" i="1">
                                <a:latin typeface="Cambria Math"/>
                              </a:rPr>
                              <m:t>∗</m:t>
                            </m:r>
                          </m:sup>
                        </m:sSup>
                        <m:r>
                          <a:rPr lang="hu-HU" i="1">
                            <a:latin typeface="Cambria Math"/>
                          </a:rPr>
                          <m:t>,</m:t>
                        </m:r>
                        <m:sSup>
                          <m:sSupPr>
                            <m:ctrlPr>
                              <a:rPr lang="hu-HU" i="1">
                                <a:latin typeface="Cambria Math"/>
                              </a:rPr>
                            </m:ctrlPr>
                          </m:sSupPr>
                          <m:e>
                            <m:r>
                              <a:rPr lang="en-US" i="1">
                                <a:latin typeface="Cambria Math"/>
                              </a:rPr>
                              <m:t>𝑦</m:t>
                            </m:r>
                          </m:e>
                          <m:sup>
                            <m:r>
                              <a:rPr lang="en-US" i="1">
                                <a:latin typeface="Cambria Math"/>
                              </a:rPr>
                              <m:t>∗</m:t>
                            </m:r>
                          </m:sup>
                        </m:sSup>
                        <m:r>
                          <a:rPr lang="hu-HU" i="1">
                            <a:latin typeface="Cambria Math"/>
                          </a:rPr>
                          <m:t>,</m:t>
                        </m:r>
                        <m:sSup>
                          <m:sSupPr>
                            <m:ctrlPr>
                              <a:rPr lang="hu-HU" i="1">
                                <a:latin typeface="Cambria Math"/>
                              </a:rPr>
                            </m:ctrlPr>
                          </m:sSupPr>
                          <m:e>
                            <m:r>
                              <a:rPr lang="en-US" i="1">
                                <a:latin typeface="Cambria Math"/>
                              </a:rPr>
                              <m:t>𝑧</m:t>
                            </m:r>
                          </m:e>
                          <m:sup>
                            <m:r>
                              <a:rPr lang="en-US" i="1">
                                <a:latin typeface="Cambria Math"/>
                              </a:rPr>
                              <m:t>∗</m:t>
                            </m:r>
                          </m:sup>
                        </m:sSup>
                      </m:e>
                    </m:d>
                  </m:oMath>
                </a14:m>
                <a:endParaRPr lang="en-GB" altLang="en-US" sz="1600" i="1" dirty="0" smtClean="0">
                  <a:latin typeface="Times New Roman" panose="02020603050405020304" pitchFamily="18" charset="0"/>
                  <a:cs typeface="Times New Roman" panose="02020603050405020304" pitchFamily="18" charset="0"/>
                </a:endParaRPr>
              </a:p>
              <a:p>
                <a:pPr marL="457200" lvl="1" indent="0" fontAlgn="auto">
                  <a:lnSpc>
                    <a:spcPct val="90000"/>
                  </a:lnSpc>
                  <a:spcBef>
                    <a:spcPts val="600"/>
                  </a:spcBef>
                  <a:spcAft>
                    <a:spcPts val="600"/>
                  </a:spcAft>
                  <a:buFont typeface="Arial" panose="020B0604020202020204" pitchFamily="34" charset="0"/>
                  <a:buNone/>
                </a:pPr>
                <a14:m>
                  <m:oMathPara xmlns:m="http://schemas.openxmlformats.org/officeDocument/2006/math">
                    <m:oMathParaPr>
                      <m:jc m:val="left"/>
                    </m:oMathParaPr>
                    <m:oMath xmlns:m="http://schemas.openxmlformats.org/officeDocument/2006/math">
                      <m:r>
                        <a:rPr lang="hu-HU" sz="2400" i="1" smtClean="0">
                          <a:latin typeface="Cambria Math"/>
                        </a:rPr>
                        <m:t>0</m:t>
                      </m:r>
                      <m:r>
                        <a:rPr lang="en-US" sz="2400" i="1" smtClean="0">
                          <a:latin typeface="Cambria Math"/>
                        </a:rPr>
                        <m:t>=</m:t>
                      </m:r>
                      <m:r>
                        <a:rPr lang="hu-HU" sz="2400" i="1">
                          <a:latin typeface="Cambria Math"/>
                        </a:rPr>
                        <m:t>𝑓</m:t>
                      </m:r>
                      <m:d>
                        <m:dPr>
                          <m:ctrlPr>
                            <a:rPr lang="hu-HU" sz="2400" i="1">
                              <a:latin typeface="Cambria Math"/>
                            </a:rPr>
                          </m:ctrlPr>
                        </m:dPr>
                        <m:e>
                          <m:r>
                            <a:rPr lang="en-US" sz="2400" i="1">
                              <a:latin typeface="Cambria Math"/>
                            </a:rPr>
                            <m:t>𝑥</m:t>
                          </m:r>
                          <m:r>
                            <a:rPr lang="en-US" sz="2400" i="1">
                              <a:latin typeface="Cambria Math"/>
                            </a:rPr>
                            <m:t>,</m:t>
                          </m:r>
                          <m:r>
                            <a:rPr lang="en-US" sz="2400" i="1">
                              <a:latin typeface="Cambria Math"/>
                            </a:rPr>
                            <m:t>𝑦</m:t>
                          </m:r>
                          <m:r>
                            <a:rPr lang="en-US" sz="2400" i="1">
                              <a:latin typeface="Cambria Math"/>
                            </a:rPr>
                            <m:t>,</m:t>
                          </m:r>
                          <m:r>
                            <a:rPr lang="en-US" sz="2400" i="1">
                              <a:latin typeface="Cambria Math"/>
                            </a:rPr>
                            <m:t>𝑧</m:t>
                          </m:r>
                        </m:e>
                      </m:d>
                    </m:oMath>
                  </m:oMathPara>
                </a14:m>
                <a:endParaRPr lang="en-US" sz="2400" i="1" dirty="0" smtClean="0">
                  <a:latin typeface="Cambria Math"/>
                </a:endParaRPr>
              </a:p>
              <a:p>
                <a:pPr marL="457200" lvl="1" indent="0" fontAlgn="auto">
                  <a:lnSpc>
                    <a:spcPct val="90000"/>
                  </a:lnSpc>
                  <a:spcBef>
                    <a:spcPts val="600"/>
                  </a:spcBef>
                  <a:spcAft>
                    <a:spcPts val="600"/>
                  </a:spcAft>
                  <a:buFont typeface="Arial" panose="020B0604020202020204" pitchFamily="34" charset="0"/>
                  <a:buNone/>
                </a:pPr>
                <a:r>
                  <a:rPr lang="en-US" sz="2400" dirty="0" smtClean="0"/>
                  <a:t>   </a:t>
                </a:r>
                <a14:m>
                  <m:oMath xmlns:m="http://schemas.openxmlformats.org/officeDocument/2006/math">
                    <m:r>
                      <a:rPr lang="en-US" sz="2400" i="1">
                        <a:latin typeface="Cambria Math"/>
                      </a:rPr>
                      <m:t>=</m:t>
                    </m:r>
                    <m:r>
                      <a:rPr lang="hu-HU" sz="2400" i="1">
                        <a:latin typeface="Cambria Math"/>
                      </a:rPr>
                      <m:t>𝑓</m:t>
                    </m:r>
                    <m:d>
                      <m:dPr>
                        <m:ctrlPr>
                          <a:rPr lang="hu-HU" sz="2400" i="1">
                            <a:latin typeface="Cambria Math"/>
                          </a:rPr>
                        </m:ctrlPr>
                      </m:dPr>
                      <m:e>
                        <m:sSup>
                          <m:sSupPr>
                            <m:ctrlPr>
                              <a:rPr lang="hu-HU" sz="2400" i="1">
                                <a:latin typeface="Cambria Math"/>
                              </a:rPr>
                            </m:ctrlPr>
                          </m:sSupPr>
                          <m:e>
                            <m:r>
                              <a:rPr lang="hu-HU" sz="2400" i="1">
                                <a:latin typeface="Cambria Math"/>
                              </a:rPr>
                              <m:t>𝑥</m:t>
                            </m:r>
                          </m:e>
                          <m:sup>
                            <m:r>
                              <a:rPr lang="en-US" sz="2400" i="1">
                                <a:latin typeface="Cambria Math"/>
                              </a:rPr>
                              <m:t>∗</m:t>
                            </m:r>
                          </m:sup>
                        </m:sSup>
                        <m:r>
                          <a:rPr lang="en-US" sz="2400" i="1" smtClean="0">
                            <a:latin typeface="Cambria Math"/>
                          </a:rPr>
                          <m:t>+(</m:t>
                        </m:r>
                        <m:r>
                          <a:rPr lang="en-US" sz="2400" i="1">
                            <a:latin typeface="Cambria Math"/>
                          </a:rPr>
                          <m:t>𝑥</m:t>
                        </m:r>
                        <m:r>
                          <a:rPr lang="en-US" sz="2400" i="1" smtClean="0">
                            <a:latin typeface="Cambria Math"/>
                          </a:rPr>
                          <m:t>−</m:t>
                        </m:r>
                        <m:sSup>
                          <m:sSupPr>
                            <m:ctrlPr>
                              <a:rPr lang="hu-HU" sz="2400" i="1">
                                <a:latin typeface="Cambria Math"/>
                              </a:rPr>
                            </m:ctrlPr>
                          </m:sSupPr>
                          <m:e>
                            <m:r>
                              <a:rPr lang="hu-HU" sz="2400" i="1">
                                <a:latin typeface="Cambria Math"/>
                              </a:rPr>
                              <m:t>𝑥</m:t>
                            </m:r>
                          </m:e>
                          <m:sup>
                            <m:r>
                              <a:rPr lang="en-US" sz="2400" i="1">
                                <a:latin typeface="Cambria Math"/>
                              </a:rPr>
                              <m:t>∗</m:t>
                            </m:r>
                          </m:sup>
                        </m:sSup>
                        <m:r>
                          <a:rPr lang="en-US" sz="2400" i="1" smtClean="0">
                            <a:latin typeface="Cambria Math"/>
                          </a:rPr>
                          <m:t>)</m:t>
                        </m:r>
                        <m:r>
                          <a:rPr lang="en-US" sz="2400" i="1">
                            <a:latin typeface="Cambria Math"/>
                          </a:rPr>
                          <m:t>,</m:t>
                        </m:r>
                        <m:sSup>
                          <m:sSupPr>
                            <m:ctrlPr>
                              <a:rPr lang="hu-HU" sz="2400" i="1">
                                <a:latin typeface="Cambria Math"/>
                              </a:rPr>
                            </m:ctrlPr>
                          </m:sSupPr>
                          <m:e>
                            <m:r>
                              <a:rPr lang="en-US" sz="2400" i="1" smtClean="0">
                                <a:latin typeface="Cambria Math"/>
                              </a:rPr>
                              <m:t>𝑦</m:t>
                            </m:r>
                          </m:e>
                          <m:sup>
                            <m:r>
                              <a:rPr lang="en-US" sz="2400" i="1">
                                <a:latin typeface="Cambria Math"/>
                              </a:rPr>
                              <m:t>∗</m:t>
                            </m:r>
                          </m:sup>
                        </m:sSup>
                        <m:r>
                          <a:rPr lang="en-US" sz="2400" i="1">
                            <a:latin typeface="Cambria Math"/>
                          </a:rPr>
                          <m:t>+(</m:t>
                        </m:r>
                        <m:r>
                          <a:rPr lang="en-US" sz="2400" i="1" smtClean="0">
                            <a:latin typeface="Cambria Math"/>
                          </a:rPr>
                          <m:t>𝑦</m:t>
                        </m:r>
                        <m:r>
                          <a:rPr lang="en-US" sz="2400" i="1">
                            <a:latin typeface="Cambria Math"/>
                          </a:rPr>
                          <m:t>−</m:t>
                        </m:r>
                        <m:sSup>
                          <m:sSupPr>
                            <m:ctrlPr>
                              <a:rPr lang="hu-HU" sz="2400" i="1">
                                <a:latin typeface="Cambria Math"/>
                              </a:rPr>
                            </m:ctrlPr>
                          </m:sSupPr>
                          <m:e>
                            <m:r>
                              <a:rPr lang="en-US" sz="2400" i="1" smtClean="0">
                                <a:latin typeface="Cambria Math"/>
                              </a:rPr>
                              <m:t>𝑦</m:t>
                            </m:r>
                          </m:e>
                          <m:sup>
                            <m:r>
                              <a:rPr lang="en-US" sz="2400" i="1">
                                <a:latin typeface="Cambria Math"/>
                              </a:rPr>
                              <m:t>∗</m:t>
                            </m:r>
                          </m:sup>
                        </m:sSup>
                        <m:r>
                          <a:rPr lang="en-US" sz="2400" i="1">
                            <a:latin typeface="Cambria Math"/>
                          </a:rPr>
                          <m:t>),</m:t>
                        </m:r>
                        <m:sSup>
                          <m:sSupPr>
                            <m:ctrlPr>
                              <a:rPr lang="hu-HU" sz="2400" i="1">
                                <a:latin typeface="Cambria Math"/>
                              </a:rPr>
                            </m:ctrlPr>
                          </m:sSupPr>
                          <m:e>
                            <m:r>
                              <a:rPr lang="en-US" sz="2400" i="1" smtClean="0">
                                <a:latin typeface="Cambria Math"/>
                              </a:rPr>
                              <m:t>𝑧</m:t>
                            </m:r>
                          </m:e>
                          <m:sup>
                            <m:r>
                              <a:rPr lang="en-US" sz="2400" i="1">
                                <a:latin typeface="Cambria Math"/>
                              </a:rPr>
                              <m:t>∗</m:t>
                            </m:r>
                          </m:sup>
                        </m:sSup>
                        <m:r>
                          <a:rPr lang="en-US" sz="2400" i="1">
                            <a:latin typeface="Cambria Math"/>
                          </a:rPr>
                          <m:t>+(</m:t>
                        </m:r>
                        <m:r>
                          <a:rPr lang="en-US" sz="2400" i="1" smtClean="0">
                            <a:latin typeface="Cambria Math"/>
                          </a:rPr>
                          <m:t>𝑧</m:t>
                        </m:r>
                        <m:r>
                          <a:rPr lang="en-US" sz="2400" i="1">
                            <a:latin typeface="Cambria Math"/>
                          </a:rPr>
                          <m:t>−</m:t>
                        </m:r>
                        <m:sSup>
                          <m:sSupPr>
                            <m:ctrlPr>
                              <a:rPr lang="hu-HU" sz="2400" i="1">
                                <a:latin typeface="Cambria Math"/>
                              </a:rPr>
                            </m:ctrlPr>
                          </m:sSupPr>
                          <m:e>
                            <m:r>
                              <a:rPr lang="en-US" sz="2400" i="1" smtClean="0">
                                <a:latin typeface="Cambria Math"/>
                              </a:rPr>
                              <m:t>𝑧</m:t>
                            </m:r>
                          </m:e>
                          <m:sup>
                            <m:r>
                              <a:rPr lang="en-US" sz="2400" i="1">
                                <a:latin typeface="Cambria Math"/>
                              </a:rPr>
                              <m:t>∗</m:t>
                            </m:r>
                          </m:sup>
                        </m:sSup>
                        <m:r>
                          <a:rPr lang="en-US" sz="2400" i="1">
                            <a:latin typeface="Cambria Math"/>
                          </a:rPr>
                          <m:t>)</m:t>
                        </m:r>
                      </m:e>
                    </m:d>
                    <m:r>
                      <a:rPr lang="en-US" sz="2400" i="1" smtClean="0">
                        <a:latin typeface="Cambria Math"/>
                      </a:rPr>
                      <m:t> </m:t>
                    </m:r>
                  </m:oMath>
                </a14:m>
                <a:endParaRPr lang="en-US" sz="2400" i="1" dirty="0" smtClean="0">
                  <a:latin typeface="Cambria Math"/>
                </a:endParaRPr>
              </a:p>
              <a:p>
                <a:pPr marL="457200" lvl="1" indent="0" fontAlgn="auto">
                  <a:lnSpc>
                    <a:spcPct val="90000"/>
                  </a:lnSpc>
                  <a:spcBef>
                    <a:spcPts val="600"/>
                  </a:spcBef>
                  <a:spcAft>
                    <a:spcPts val="600"/>
                  </a:spcAft>
                  <a:buFont typeface="Arial" panose="020B0604020202020204" pitchFamily="34" charset="0"/>
                  <a:buNone/>
                </a:pPr>
                <a:r>
                  <a:rPr lang="en-US" sz="2400" dirty="0" smtClean="0">
                    <a:ea typeface="Cambria Math"/>
                  </a:rPr>
                  <a:t>   </a:t>
                </a:r>
                <a14:m>
                  <m:oMath xmlns:m="http://schemas.openxmlformats.org/officeDocument/2006/math">
                    <m:r>
                      <a:rPr lang="en-US" sz="2400" i="1" smtClean="0">
                        <a:latin typeface="Cambria Math"/>
                        <a:ea typeface="Cambria Math"/>
                      </a:rPr>
                      <m:t>≈</m:t>
                    </m:r>
                  </m:oMath>
                </a14:m>
                <a:r>
                  <a:rPr lang="hu-HU"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hu-HU" sz="2400" i="1">
                        <a:latin typeface="Cambria Math"/>
                      </a:rPr>
                      <m:t>𝑓</m:t>
                    </m:r>
                    <m:d>
                      <m:dPr>
                        <m:ctrlPr>
                          <a:rPr lang="hu-HU" sz="2400" i="1">
                            <a:latin typeface="Cambria Math"/>
                          </a:rPr>
                        </m:ctrlPr>
                      </m:dPr>
                      <m:e>
                        <m:sSup>
                          <m:sSupPr>
                            <m:ctrlPr>
                              <a:rPr lang="hu-HU" sz="2400" i="1">
                                <a:latin typeface="Cambria Math"/>
                              </a:rPr>
                            </m:ctrlPr>
                          </m:sSupPr>
                          <m:e>
                            <m:r>
                              <a:rPr lang="hu-HU" sz="2400" i="1">
                                <a:latin typeface="Cambria Math"/>
                              </a:rPr>
                              <m:t>𝑥</m:t>
                            </m:r>
                          </m:e>
                          <m:sup>
                            <m:r>
                              <a:rPr lang="en-US" sz="2400" i="1">
                                <a:latin typeface="Cambria Math"/>
                              </a:rPr>
                              <m:t>∗</m:t>
                            </m:r>
                          </m:sup>
                        </m:sSup>
                        <m:r>
                          <a:rPr lang="hu-HU" sz="2400" i="1">
                            <a:latin typeface="Cambria Math"/>
                          </a:rPr>
                          <m:t>,</m:t>
                        </m:r>
                        <m:sSup>
                          <m:sSupPr>
                            <m:ctrlPr>
                              <a:rPr lang="hu-HU" sz="2400" i="1">
                                <a:latin typeface="Cambria Math"/>
                              </a:rPr>
                            </m:ctrlPr>
                          </m:sSupPr>
                          <m:e>
                            <m:r>
                              <a:rPr lang="en-US" sz="2400" i="1">
                                <a:latin typeface="Cambria Math"/>
                              </a:rPr>
                              <m:t>𝑦</m:t>
                            </m:r>
                          </m:e>
                          <m:sup>
                            <m:r>
                              <a:rPr lang="en-US" sz="2400" i="1">
                                <a:latin typeface="Cambria Math"/>
                              </a:rPr>
                              <m:t>∗</m:t>
                            </m:r>
                          </m:sup>
                        </m:sSup>
                        <m:r>
                          <a:rPr lang="hu-HU" sz="2400" i="1">
                            <a:latin typeface="Cambria Math"/>
                          </a:rPr>
                          <m:t>,</m:t>
                        </m:r>
                        <m:sSup>
                          <m:sSupPr>
                            <m:ctrlPr>
                              <a:rPr lang="hu-HU" sz="2400" i="1">
                                <a:latin typeface="Cambria Math"/>
                              </a:rPr>
                            </m:ctrlPr>
                          </m:sSupPr>
                          <m:e>
                            <m:r>
                              <a:rPr lang="en-US" sz="2400" i="1">
                                <a:latin typeface="Cambria Math"/>
                              </a:rPr>
                              <m:t>𝑧</m:t>
                            </m:r>
                          </m:e>
                          <m:sup>
                            <m:r>
                              <a:rPr lang="en-US" sz="2400" i="1">
                                <a:latin typeface="Cambria Math"/>
                              </a:rPr>
                              <m:t>∗</m:t>
                            </m:r>
                          </m:sup>
                        </m:sSup>
                      </m:e>
                    </m:d>
                    <m:r>
                      <a:rPr lang="en-US" sz="2400" i="1" smtClean="0">
                        <a:latin typeface="Cambria Math"/>
                      </a:rPr>
                      <m:t>+</m:t>
                    </m:r>
                    <m:f>
                      <m:fPr>
                        <m:ctrlPr>
                          <a:rPr lang="en-US" sz="2400" i="1" smtClean="0">
                            <a:latin typeface="Cambria Math"/>
                          </a:rPr>
                        </m:ctrlPr>
                      </m:fPr>
                      <m:num>
                        <m:r>
                          <a:rPr lang="en-US" sz="2400" i="1" smtClean="0">
                            <a:latin typeface="Cambria Math"/>
                          </a:rPr>
                          <m:t>𝜕</m:t>
                        </m:r>
                        <m:r>
                          <a:rPr lang="en-US" sz="2400" i="1" smtClean="0">
                            <a:latin typeface="Cambria Math"/>
                          </a:rPr>
                          <m:t>𝑓</m:t>
                        </m:r>
                      </m:num>
                      <m:den>
                        <m:r>
                          <a:rPr lang="en-US" sz="2400" i="1" smtClean="0">
                            <a:latin typeface="Cambria Math"/>
                          </a:rPr>
                          <m:t>𝜕</m:t>
                        </m:r>
                        <m:r>
                          <a:rPr lang="en-US" sz="2400" i="1" smtClean="0">
                            <a:latin typeface="Cambria Math"/>
                          </a:rPr>
                          <m:t>𝑥</m:t>
                        </m:r>
                      </m:den>
                    </m:f>
                    <m:d>
                      <m:dPr>
                        <m:ctrlPr>
                          <a:rPr lang="en-US" sz="2400" i="1" smtClean="0">
                            <a:latin typeface="Cambria Math"/>
                          </a:rPr>
                        </m:ctrlPr>
                      </m:dPr>
                      <m:e>
                        <m:r>
                          <a:rPr lang="en-US" sz="2400" i="1">
                            <a:latin typeface="Cambria Math"/>
                          </a:rPr>
                          <m:t>𝑥</m:t>
                        </m:r>
                        <m:r>
                          <a:rPr lang="en-US" sz="2400" i="1">
                            <a:latin typeface="Cambria Math"/>
                          </a:rPr>
                          <m:t>−</m:t>
                        </m:r>
                        <m:sSup>
                          <m:sSupPr>
                            <m:ctrlPr>
                              <a:rPr lang="hu-HU" sz="2400" i="1">
                                <a:latin typeface="Cambria Math"/>
                              </a:rPr>
                            </m:ctrlPr>
                          </m:sSupPr>
                          <m:e>
                            <m:r>
                              <a:rPr lang="hu-HU" sz="2400" i="1">
                                <a:latin typeface="Cambria Math"/>
                              </a:rPr>
                              <m:t>𝑥</m:t>
                            </m:r>
                          </m:e>
                          <m:sup>
                            <m:r>
                              <a:rPr lang="en-US" sz="2400" i="1">
                                <a:latin typeface="Cambria Math"/>
                              </a:rPr>
                              <m:t>∗</m:t>
                            </m:r>
                          </m:sup>
                        </m:sSup>
                      </m:e>
                    </m:d>
                    <m:r>
                      <a:rPr lang="en-US" sz="2400" i="1" smtClean="0">
                        <a:latin typeface="Cambria Math"/>
                      </a:rPr>
                      <m:t>+</m:t>
                    </m:r>
                    <m:f>
                      <m:fPr>
                        <m:ctrlPr>
                          <a:rPr lang="en-US" sz="2400" i="1" smtClean="0">
                            <a:latin typeface="Cambria Math"/>
                          </a:rPr>
                        </m:ctrlPr>
                      </m:fPr>
                      <m:num>
                        <m:r>
                          <a:rPr lang="en-US" sz="2400" i="1">
                            <a:latin typeface="Cambria Math"/>
                          </a:rPr>
                          <m:t>𝜕</m:t>
                        </m:r>
                        <m:r>
                          <a:rPr lang="en-US" sz="2400" i="1">
                            <a:latin typeface="Cambria Math"/>
                          </a:rPr>
                          <m:t>𝑓</m:t>
                        </m:r>
                      </m:num>
                      <m:den>
                        <m:r>
                          <a:rPr lang="en-US" sz="2400" i="1">
                            <a:latin typeface="Cambria Math"/>
                          </a:rPr>
                          <m:t>𝜕</m:t>
                        </m:r>
                        <m:r>
                          <a:rPr lang="en-US" sz="2400" i="1" smtClean="0">
                            <a:latin typeface="Cambria Math"/>
                          </a:rPr>
                          <m:t>𝑦</m:t>
                        </m:r>
                      </m:den>
                    </m:f>
                    <m:d>
                      <m:dPr>
                        <m:ctrlPr>
                          <a:rPr lang="en-US" sz="2400" i="1">
                            <a:latin typeface="Cambria Math"/>
                          </a:rPr>
                        </m:ctrlPr>
                      </m:dPr>
                      <m:e>
                        <m:r>
                          <a:rPr lang="en-US" sz="2400" i="1" smtClean="0">
                            <a:latin typeface="Cambria Math"/>
                          </a:rPr>
                          <m:t>𝑦</m:t>
                        </m:r>
                        <m:r>
                          <a:rPr lang="en-US" sz="2400" i="1">
                            <a:latin typeface="Cambria Math"/>
                          </a:rPr>
                          <m:t>−</m:t>
                        </m:r>
                        <m:sSup>
                          <m:sSupPr>
                            <m:ctrlPr>
                              <a:rPr lang="hu-HU" sz="2400" i="1">
                                <a:latin typeface="Cambria Math"/>
                              </a:rPr>
                            </m:ctrlPr>
                          </m:sSupPr>
                          <m:e>
                            <m:r>
                              <a:rPr lang="en-US" sz="2400" i="1" smtClean="0">
                                <a:latin typeface="Cambria Math"/>
                              </a:rPr>
                              <m:t>𝑦</m:t>
                            </m:r>
                          </m:e>
                          <m:sup>
                            <m:r>
                              <a:rPr lang="en-US" sz="2400" i="1">
                                <a:latin typeface="Cambria Math"/>
                              </a:rPr>
                              <m:t>∗</m:t>
                            </m:r>
                          </m:sup>
                        </m:sSup>
                      </m:e>
                    </m:d>
                    <m:r>
                      <a:rPr lang="en-US" sz="2400" i="1">
                        <a:latin typeface="Cambria Math"/>
                      </a:rPr>
                      <m:t>+</m:t>
                    </m:r>
                    <m:f>
                      <m:fPr>
                        <m:ctrlPr>
                          <a:rPr lang="en-US" sz="2400" i="1">
                            <a:latin typeface="Cambria Math"/>
                          </a:rPr>
                        </m:ctrlPr>
                      </m:fPr>
                      <m:num>
                        <m:r>
                          <a:rPr lang="en-US" sz="2400" i="1">
                            <a:latin typeface="Cambria Math"/>
                          </a:rPr>
                          <m:t>𝜕</m:t>
                        </m:r>
                        <m:r>
                          <a:rPr lang="en-US" sz="2400" i="1">
                            <a:latin typeface="Cambria Math"/>
                          </a:rPr>
                          <m:t>𝑓</m:t>
                        </m:r>
                      </m:num>
                      <m:den>
                        <m:r>
                          <a:rPr lang="en-US" sz="2400" i="1">
                            <a:latin typeface="Cambria Math"/>
                          </a:rPr>
                          <m:t>𝜕</m:t>
                        </m:r>
                        <m:r>
                          <a:rPr lang="en-US" sz="2400" i="1" smtClean="0">
                            <a:latin typeface="Cambria Math"/>
                          </a:rPr>
                          <m:t>𝑧</m:t>
                        </m:r>
                      </m:den>
                    </m:f>
                    <m:d>
                      <m:dPr>
                        <m:ctrlPr>
                          <a:rPr lang="en-US" sz="2400" i="1">
                            <a:latin typeface="Cambria Math"/>
                          </a:rPr>
                        </m:ctrlPr>
                      </m:dPr>
                      <m:e>
                        <m:r>
                          <a:rPr lang="en-US" sz="2400" i="1" smtClean="0">
                            <a:latin typeface="Cambria Math"/>
                          </a:rPr>
                          <m:t>𝑧</m:t>
                        </m:r>
                        <m:r>
                          <a:rPr lang="en-US" sz="2400" i="1">
                            <a:latin typeface="Cambria Math"/>
                          </a:rPr>
                          <m:t>−</m:t>
                        </m:r>
                        <m:sSup>
                          <m:sSupPr>
                            <m:ctrlPr>
                              <a:rPr lang="hu-HU" sz="2400" i="1">
                                <a:latin typeface="Cambria Math"/>
                              </a:rPr>
                            </m:ctrlPr>
                          </m:sSupPr>
                          <m:e>
                            <m:r>
                              <a:rPr lang="en-US" sz="2400" i="1" smtClean="0">
                                <a:latin typeface="Cambria Math"/>
                              </a:rPr>
                              <m:t>𝑧</m:t>
                            </m:r>
                          </m:e>
                          <m:sup>
                            <m:r>
                              <a:rPr lang="en-US" sz="2400" i="1">
                                <a:latin typeface="Cambria Math"/>
                              </a:rPr>
                              <m:t>∗</m:t>
                            </m:r>
                          </m:sup>
                        </m:sSup>
                      </m:e>
                    </m:d>
                  </m:oMath>
                </a14:m>
                <a:endParaRPr lang="hu-HU" altLang="en-US" sz="2400" dirty="0" smtClean="0">
                  <a:latin typeface="Times New Roman" panose="02020603050405020304" pitchFamily="18" charset="0"/>
                  <a:cs typeface="Times New Roman" panose="02020603050405020304" pitchFamily="18" charset="0"/>
                  <a:sym typeface="Symbol" pitchFamily="18" charset="2"/>
                </a:endParaRPr>
              </a:p>
              <a:p>
                <a:pPr marL="719138" lvl="1" indent="0" fontAlgn="auto">
                  <a:lnSpc>
                    <a:spcPct val="90000"/>
                  </a:lnSpc>
                  <a:spcBef>
                    <a:spcPts val="600"/>
                  </a:spcBef>
                  <a:spcAft>
                    <a:spcPts val="600"/>
                  </a:spcAft>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2400" i="1">
                          <a:latin typeface="Cambria Math"/>
                        </a:rPr>
                        <m:t>=</m:t>
                      </m:r>
                      <m:d>
                        <m:dPr>
                          <m:ctrlPr>
                            <a:rPr lang="hu-HU" sz="2400" i="1" smtClean="0">
                              <a:latin typeface="Cambria Math"/>
                            </a:rPr>
                          </m:ctrlPr>
                        </m:dPr>
                        <m:e>
                          <m:f>
                            <m:fPr>
                              <m:ctrlPr>
                                <a:rPr lang="en-US" sz="2400" i="1">
                                  <a:latin typeface="Cambria Math"/>
                                </a:rPr>
                              </m:ctrlPr>
                            </m:fPr>
                            <m:num>
                              <m:r>
                                <a:rPr lang="en-US" sz="2400" i="1">
                                  <a:latin typeface="Cambria Math"/>
                                </a:rPr>
                                <m:t>𝜕</m:t>
                              </m:r>
                              <m:r>
                                <a:rPr lang="en-US" sz="2400" i="1">
                                  <a:latin typeface="Cambria Math"/>
                                </a:rPr>
                                <m:t>𝑓</m:t>
                              </m:r>
                            </m:num>
                            <m:den>
                              <m:r>
                                <a:rPr lang="en-US" sz="2400" i="1">
                                  <a:latin typeface="Cambria Math"/>
                                </a:rPr>
                                <m:t>𝜕</m:t>
                              </m:r>
                              <m:r>
                                <a:rPr lang="en-US" sz="2400" i="1">
                                  <a:latin typeface="Cambria Math"/>
                                </a:rPr>
                                <m:t>𝑥</m:t>
                              </m:r>
                            </m:den>
                          </m:f>
                          <m:r>
                            <a:rPr lang="hu-HU" sz="2400" i="1" smtClean="0">
                              <a:latin typeface="Cambria Math"/>
                            </a:rPr>
                            <m:t>,</m:t>
                          </m:r>
                          <m:f>
                            <m:fPr>
                              <m:ctrlPr>
                                <a:rPr lang="en-US" sz="2400" i="1">
                                  <a:latin typeface="Cambria Math"/>
                                </a:rPr>
                              </m:ctrlPr>
                            </m:fPr>
                            <m:num>
                              <m:r>
                                <a:rPr lang="en-US" sz="2400" i="1">
                                  <a:latin typeface="Cambria Math"/>
                                </a:rPr>
                                <m:t>𝜕</m:t>
                              </m:r>
                              <m:r>
                                <a:rPr lang="en-US" sz="2400" i="1">
                                  <a:latin typeface="Cambria Math"/>
                                </a:rPr>
                                <m:t>𝑓</m:t>
                              </m:r>
                            </m:num>
                            <m:den>
                              <m:r>
                                <a:rPr lang="en-US" sz="2400" i="1">
                                  <a:latin typeface="Cambria Math"/>
                                </a:rPr>
                                <m:t>𝜕</m:t>
                              </m:r>
                              <m:r>
                                <a:rPr lang="en-US" sz="2400" i="1">
                                  <a:latin typeface="Cambria Math"/>
                                </a:rPr>
                                <m:t>𝑦</m:t>
                              </m:r>
                            </m:den>
                          </m:f>
                          <m:r>
                            <a:rPr lang="hu-HU" sz="2400" i="1" smtClean="0">
                              <a:latin typeface="Cambria Math"/>
                            </a:rPr>
                            <m:t>,</m:t>
                          </m:r>
                          <m:f>
                            <m:fPr>
                              <m:ctrlPr>
                                <a:rPr lang="en-US" sz="2400" i="1">
                                  <a:latin typeface="Cambria Math"/>
                                </a:rPr>
                              </m:ctrlPr>
                            </m:fPr>
                            <m:num>
                              <m:r>
                                <a:rPr lang="en-US" sz="2400" i="1">
                                  <a:latin typeface="Cambria Math"/>
                                </a:rPr>
                                <m:t>𝜕</m:t>
                              </m:r>
                              <m:r>
                                <a:rPr lang="en-US" sz="2400" i="1">
                                  <a:latin typeface="Cambria Math"/>
                                </a:rPr>
                                <m:t>𝑓</m:t>
                              </m:r>
                            </m:num>
                            <m:den>
                              <m:r>
                                <a:rPr lang="en-US" sz="2400" i="1">
                                  <a:latin typeface="Cambria Math"/>
                                </a:rPr>
                                <m:t>𝜕</m:t>
                              </m:r>
                              <m:r>
                                <a:rPr lang="en-US" sz="2400" i="1">
                                  <a:latin typeface="Cambria Math"/>
                                </a:rPr>
                                <m:t>𝑧</m:t>
                              </m:r>
                            </m:den>
                          </m:f>
                        </m:e>
                      </m:d>
                      <m:r>
                        <a:rPr lang="hu-HU" sz="2400" i="1" smtClean="0">
                          <a:latin typeface="Cambria Math"/>
                          <a:ea typeface="Cambria Math"/>
                        </a:rPr>
                        <m:t>∙</m:t>
                      </m:r>
                      <m:d>
                        <m:dPr>
                          <m:ctrlPr>
                            <a:rPr lang="en-US" sz="2400" i="1">
                              <a:latin typeface="Cambria Math"/>
                            </a:rPr>
                          </m:ctrlPr>
                        </m:dPr>
                        <m:e>
                          <m:r>
                            <a:rPr lang="en-US" sz="2400" i="1">
                              <a:latin typeface="Cambria Math"/>
                            </a:rPr>
                            <m:t>𝑥</m:t>
                          </m:r>
                          <m:r>
                            <a:rPr lang="en-US" sz="2400" i="1">
                              <a:latin typeface="Cambria Math"/>
                            </a:rPr>
                            <m:t>−</m:t>
                          </m:r>
                          <m:sSup>
                            <m:sSupPr>
                              <m:ctrlPr>
                                <a:rPr lang="hu-HU" sz="2400" i="1">
                                  <a:latin typeface="Cambria Math"/>
                                </a:rPr>
                              </m:ctrlPr>
                            </m:sSupPr>
                            <m:e>
                              <m:r>
                                <a:rPr lang="hu-HU" sz="2400" i="1">
                                  <a:latin typeface="Cambria Math"/>
                                </a:rPr>
                                <m:t>𝑥</m:t>
                              </m:r>
                            </m:e>
                            <m:sup>
                              <m:r>
                                <a:rPr lang="en-US" sz="2400" i="1">
                                  <a:latin typeface="Cambria Math"/>
                                </a:rPr>
                                <m:t>∗</m:t>
                              </m:r>
                            </m:sup>
                          </m:sSup>
                          <m:r>
                            <a:rPr lang="hu-HU" sz="2400" i="1" smtClean="0">
                              <a:latin typeface="Cambria Math"/>
                            </a:rPr>
                            <m:t>,</m:t>
                          </m:r>
                          <m:r>
                            <a:rPr lang="en-US" sz="2400" i="1">
                              <a:latin typeface="Cambria Math"/>
                            </a:rPr>
                            <m:t>𝑦</m:t>
                          </m:r>
                          <m:r>
                            <a:rPr lang="en-US" sz="2400" i="1">
                              <a:latin typeface="Cambria Math"/>
                            </a:rPr>
                            <m:t>−</m:t>
                          </m:r>
                          <m:sSup>
                            <m:sSupPr>
                              <m:ctrlPr>
                                <a:rPr lang="hu-HU" sz="2400" i="1">
                                  <a:latin typeface="Cambria Math"/>
                                </a:rPr>
                              </m:ctrlPr>
                            </m:sSupPr>
                            <m:e>
                              <m:r>
                                <a:rPr lang="en-US" sz="2400" i="1">
                                  <a:latin typeface="Cambria Math"/>
                                </a:rPr>
                                <m:t>𝑦</m:t>
                              </m:r>
                            </m:e>
                            <m:sup>
                              <m:r>
                                <a:rPr lang="en-US" sz="2400" i="1">
                                  <a:latin typeface="Cambria Math"/>
                                </a:rPr>
                                <m:t>∗</m:t>
                              </m:r>
                            </m:sup>
                          </m:sSup>
                          <m:r>
                            <a:rPr lang="hu-HU" sz="2400" i="1" smtClean="0">
                              <a:latin typeface="Cambria Math"/>
                            </a:rPr>
                            <m:t>,</m:t>
                          </m:r>
                          <m:r>
                            <a:rPr lang="en-US" sz="2400" i="1">
                              <a:latin typeface="Cambria Math"/>
                            </a:rPr>
                            <m:t>𝑧</m:t>
                          </m:r>
                          <m:r>
                            <a:rPr lang="en-US" sz="2400" i="1">
                              <a:latin typeface="Cambria Math"/>
                            </a:rPr>
                            <m:t>−</m:t>
                          </m:r>
                          <m:sSup>
                            <m:sSupPr>
                              <m:ctrlPr>
                                <a:rPr lang="hu-HU" sz="2400" i="1">
                                  <a:latin typeface="Cambria Math"/>
                                </a:rPr>
                              </m:ctrlPr>
                            </m:sSupPr>
                            <m:e>
                              <m:r>
                                <a:rPr lang="en-US" sz="2400" i="1">
                                  <a:latin typeface="Cambria Math"/>
                                </a:rPr>
                                <m:t>𝑧</m:t>
                              </m:r>
                            </m:e>
                            <m:sup>
                              <m:r>
                                <a:rPr lang="en-US" sz="2400" i="1">
                                  <a:latin typeface="Cambria Math"/>
                                </a:rPr>
                                <m:t>∗</m:t>
                              </m:r>
                            </m:sup>
                          </m:sSup>
                        </m:e>
                      </m:d>
                      <m:r>
                        <a:rPr lang="en-US" sz="2400" i="1" smtClean="0">
                          <a:latin typeface="Cambria Math"/>
                        </a:rPr>
                        <m:t>=0</m:t>
                      </m:r>
                    </m:oMath>
                  </m:oMathPara>
                </a14:m>
                <a:endParaRPr lang="en-US" altLang="en-US" sz="2400" dirty="0" smtClean="0">
                  <a:latin typeface="Times New Roman" panose="02020603050405020304" pitchFamily="18" charset="0"/>
                  <a:cs typeface="Times New Roman" panose="02020603050405020304" pitchFamily="18" charset="0"/>
                  <a:sym typeface="Symbol" pitchFamily="18" charset="2"/>
                </a:endParaRPr>
              </a:p>
              <a:p>
                <a:pPr marL="457200" lvl="1" indent="0" fontAlgn="auto">
                  <a:lnSpc>
                    <a:spcPct val="90000"/>
                  </a:lnSpc>
                  <a:spcBef>
                    <a:spcPts val="2400"/>
                  </a:spcBef>
                  <a:spcAft>
                    <a:spcPts val="1200"/>
                  </a:spcAft>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400" b="1" i="1">
                          <a:latin typeface="Cambria Math"/>
                          <a:ea typeface="Cambria Math"/>
                        </a:rPr>
                        <m:t>𝒏</m:t>
                      </m:r>
                      <m:r>
                        <a:rPr lang="en-US" sz="2400" i="1">
                          <a:latin typeface="Cambria Math"/>
                          <a:ea typeface="Cambria Math"/>
                        </a:rPr>
                        <m:t>∙</m:t>
                      </m:r>
                      <m:d>
                        <m:dPr>
                          <m:ctrlPr>
                            <a:rPr lang="en-US" sz="2400" b="1" i="1">
                              <a:solidFill>
                                <a:prstClr val="black"/>
                              </a:solidFill>
                              <a:latin typeface="Cambria Math"/>
                              <a:ea typeface="Cambria Math"/>
                            </a:rPr>
                          </m:ctrlPr>
                        </m:dPr>
                        <m:e>
                          <m:r>
                            <a:rPr lang="en-US" sz="2400" b="1" i="1">
                              <a:solidFill>
                                <a:prstClr val="black"/>
                              </a:solidFill>
                              <a:latin typeface="Cambria Math"/>
                            </a:rPr>
                            <m:t>𝒓</m:t>
                          </m:r>
                          <m:r>
                            <a:rPr lang="en-US" sz="2400" b="1" i="1">
                              <a:solidFill>
                                <a:prstClr val="black"/>
                              </a:solidFill>
                              <a:latin typeface="Cambria Math"/>
                            </a:rPr>
                            <m:t>−</m:t>
                          </m:r>
                          <m:r>
                            <a:rPr lang="en-US" sz="2400" b="1" i="1">
                              <a:solidFill>
                                <a:prstClr val="black"/>
                              </a:solidFill>
                              <a:latin typeface="Cambria Math"/>
                            </a:rPr>
                            <m:t>𝒑</m:t>
                          </m:r>
                        </m:e>
                      </m:d>
                      <m:r>
                        <a:rPr lang="en-US" sz="2400" i="1">
                          <a:solidFill>
                            <a:prstClr val="black"/>
                          </a:solidFill>
                          <a:latin typeface="Cambria Math"/>
                        </a:rPr>
                        <m:t>=0</m:t>
                      </m:r>
                    </m:oMath>
                  </m:oMathPara>
                </a14:m>
                <a:endParaRPr lang="hu-HU" altLang="hu-HU" sz="2400" dirty="0">
                  <a:cs typeface="Times New Roman" panose="02020603050405020304" pitchFamily="18" charset="0"/>
                </a:endParaRPr>
              </a:p>
            </p:txBody>
          </p:sp>
        </mc:Choice>
        <mc:Fallback>
          <p:sp>
            <p:nvSpPr>
              <p:cNvPr id="4" name="Rectangle 3"/>
              <p:cNvSpPr txBox="1">
                <a:spLocks noRot="1" noChangeAspect="1" noMove="1" noResize="1" noEditPoints="1" noAdjustHandles="1" noChangeArrowheads="1" noChangeShapeType="1" noTextEdit="1"/>
              </p:cNvSpPr>
              <p:nvPr/>
            </p:nvSpPr>
            <p:spPr>
              <a:xfrm>
                <a:off x="251520" y="1185689"/>
                <a:ext cx="8892480" cy="3957811"/>
              </a:xfrm>
              <a:prstGeom prst="rect">
                <a:avLst/>
              </a:prstGeom>
              <a:blipFill rotWithShape="1">
                <a:blip r:embed="rId2"/>
                <a:stretch>
                  <a:fillRect l="-1508" t="-3082"/>
                </a:stretch>
              </a:blipFill>
            </p:spPr>
            <p:txBody>
              <a:bodyPr/>
              <a:lstStyle/>
              <a:p>
                <a:r>
                  <a:rPr lang="en-US">
                    <a:noFill/>
                  </a:rPr>
                  <a:t> </a:t>
                </a:r>
              </a:p>
            </p:txBody>
          </p:sp>
        </mc:Fallback>
      </mc:AlternateContent>
      <p:cxnSp>
        <p:nvCxnSpPr>
          <p:cNvPr id="5" name="Egyenes összekötő 4"/>
          <p:cNvCxnSpPr/>
          <p:nvPr/>
        </p:nvCxnSpPr>
        <p:spPr>
          <a:xfrm>
            <a:off x="1475656" y="3075806"/>
            <a:ext cx="1366192"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flipV="1">
            <a:off x="1475656" y="3075806"/>
            <a:ext cx="140588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Egyenes összekötő nyíllal 6"/>
          <p:cNvCxnSpPr/>
          <p:nvPr/>
        </p:nvCxnSpPr>
        <p:spPr>
          <a:xfrm flipH="1" flipV="1">
            <a:off x="2051720" y="4495428"/>
            <a:ext cx="1296144" cy="2365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4469953" y="4227934"/>
            <a:ext cx="314933" cy="4295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001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llipszis 39"/>
          <p:cNvSpPr/>
          <p:nvPr/>
        </p:nvSpPr>
        <p:spPr>
          <a:xfrm>
            <a:off x="1632955" y="3833707"/>
            <a:ext cx="1355725" cy="843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Ellipszis 31"/>
          <p:cNvSpPr/>
          <p:nvPr/>
        </p:nvSpPr>
        <p:spPr>
          <a:xfrm>
            <a:off x="1624958" y="3848575"/>
            <a:ext cx="1355725" cy="843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1026"/>
          <p:cNvSpPr>
            <a:spLocks noGrp="1" noChangeArrowheads="1"/>
          </p:cNvSpPr>
          <p:nvPr>
            <p:ph type="title"/>
          </p:nvPr>
        </p:nvSpPr>
        <p:spPr>
          <a:xfrm>
            <a:off x="0" y="0"/>
            <a:ext cx="9144000" cy="1143000"/>
          </a:xfrm>
        </p:spPr>
        <p:txBody>
          <a:bodyPr>
            <a:normAutofit/>
          </a:bodyPr>
          <a:lstStyle/>
          <a:p>
            <a:r>
              <a:rPr lang="hu-HU" altLang="en-US" dirty="0" err="1" smtClean="0">
                <a:solidFill>
                  <a:srgbClr val="FF0000"/>
                </a:solidFill>
              </a:rPr>
              <a:t>Parametric</a:t>
            </a:r>
            <a:r>
              <a:rPr lang="hu-HU" altLang="en-US" dirty="0" smtClean="0">
                <a:solidFill>
                  <a:srgbClr val="FF0000"/>
                </a:solidFill>
              </a:rPr>
              <a:t> </a:t>
            </a:r>
            <a:r>
              <a:rPr lang="hu-HU" altLang="en-US" dirty="0" err="1" smtClean="0">
                <a:solidFill>
                  <a:srgbClr val="FF0000"/>
                </a:solidFill>
              </a:rPr>
              <a:t>surfaces</a:t>
            </a:r>
            <a:r>
              <a:rPr lang="hu-HU" altLang="en-US" dirty="0" smtClean="0">
                <a:solidFill>
                  <a:srgbClr val="FF0000"/>
                </a:solidFill>
              </a:rPr>
              <a:t>:</a:t>
            </a:r>
            <a:r>
              <a:rPr lang="en-US" altLang="en-US" dirty="0" smtClean="0">
                <a:solidFill>
                  <a:srgbClr val="FF0000"/>
                </a:solidFill>
              </a:rPr>
              <a:t> </a:t>
            </a:r>
            <a:r>
              <a:rPr lang="hu-HU" altLang="en-US" dirty="0" err="1" smtClean="0">
                <a:solidFill>
                  <a:srgbClr val="FF0000"/>
                </a:solidFill>
              </a:rPr>
              <a:t>Extruding</a:t>
            </a:r>
            <a:endParaRPr lang="hu-HU" altLang="en-US" dirty="0">
              <a:solidFill>
                <a:srgbClr val="FF0000"/>
              </a:solidFill>
            </a:endParaRPr>
          </a:p>
        </p:txBody>
      </p:sp>
      <mc:AlternateContent xmlns:mc="http://schemas.openxmlformats.org/markup-compatibility/2006">
        <mc:Choice xmlns:a14="http://schemas.microsoft.com/office/drawing/2010/main" Requires="a14">
          <p:sp>
            <p:nvSpPr>
              <p:cNvPr id="25" name="Text Box 1028"/>
              <p:cNvSpPr txBox="1">
                <a:spLocks noChangeArrowheads="1"/>
              </p:cNvSpPr>
              <p:nvPr/>
            </p:nvSpPr>
            <p:spPr bwMode="auto">
              <a:xfrm>
                <a:off x="76231" y="1847160"/>
                <a:ext cx="1057597" cy="954107"/>
              </a:xfrm>
              <a:prstGeom prst="rect">
                <a:avLst/>
              </a:prstGeom>
              <a:noFill/>
              <a:ln>
                <a:noFill/>
              </a:ln>
              <a:effectLst/>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r>
                      <a:rPr lang="en-US" altLang="en-US" sz="2800" b="1" i="1" smtClean="0">
                        <a:solidFill>
                          <a:schemeClr val="tx2"/>
                        </a:solidFill>
                        <a:latin typeface="Cambria Math"/>
                      </a:rPr>
                      <m:t>𝒔</m:t>
                    </m:r>
                    <m:r>
                      <a:rPr lang="en-US" altLang="en-US" sz="2800" b="1" i="1">
                        <a:solidFill>
                          <a:schemeClr val="tx2"/>
                        </a:solidFill>
                        <a:latin typeface="Cambria Math"/>
                      </a:rPr>
                      <m:t>(</m:t>
                    </m:r>
                    <m:r>
                      <a:rPr lang="en-US" altLang="en-US" sz="2800" b="0" i="1" smtClean="0">
                        <a:solidFill>
                          <a:schemeClr val="tx2"/>
                        </a:solidFill>
                        <a:latin typeface="Cambria Math"/>
                      </a:rPr>
                      <m:t>𝑣</m:t>
                    </m:r>
                    <m:r>
                      <a:rPr lang="en-US" altLang="en-US" sz="2800" b="1" i="1">
                        <a:solidFill>
                          <a:schemeClr val="tx2"/>
                        </a:solidFill>
                        <a:latin typeface="Cambria Math"/>
                      </a:rPr>
                      <m:t>)</m:t>
                    </m:r>
                  </m:oMath>
                </a14:m>
                <a:r>
                  <a:rPr lang="hu-HU" altLang="en-US" sz="2800" dirty="0">
                    <a:solidFill>
                      <a:schemeClr val="tx2"/>
                    </a:solidFill>
                  </a:rPr>
                  <a:t>: </a:t>
                </a:r>
                <a:endParaRPr lang="hu-HU" altLang="en-US" sz="2800" dirty="0" smtClean="0">
                  <a:solidFill>
                    <a:schemeClr val="tx2"/>
                  </a:solidFill>
                </a:endParaRPr>
              </a:p>
              <a:p>
                <a:r>
                  <a:rPr lang="hu-HU" altLang="en-US" sz="2800" dirty="0" err="1" smtClean="0">
                    <a:solidFill>
                      <a:schemeClr val="tx2"/>
                    </a:solidFill>
                    <a:latin typeface="+mn-lt"/>
                  </a:rPr>
                  <a:t>spine</a:t>
                </a:r>
                <a:endParaRPr lang="hu-HU" altLang="en-US" sz="2800" dirty="0">
                  <a:solidFill>
                    <a:schemeClr val="tx2"/>
                  </a:solidFill>
                  <a:latin typeface="+mn-lt"/>
                </a:endParaRPr>
              </a:p>
            </p:txBody>
          </p:sp>
        </mc:Choice>
        <mc:Fallback>
          <p:sp>
            <p:nvSpPr>
              <p:cNvPr id="25" name="Text Box 1028"/>
              <p:cNvSpPr txBox="1">
                <a:spLocks noRot="1" noChangeAspect="1" noMove="1" noResize="1" noEditPoints="1" noAdjustHandles="1" noChangeArrowheads="1" noChangeShapeType="1" noTextEdit="1"/>
              </p:cNvSpPr>
              <p:nvPr/>
            </p:nvSpPr>
            <p:spPr bwMode="auto">
              <a:xfrm>
                <a:off x="76231" y="1847160"/>
                <a:ext cx="1057597" cy="954107"/>
              </a:xfrm>
              <a:prstGeom prst="rect">
                <a:avLst/>
              </a:prstGeom>
              <a:blipFill rotWithShape="1">
                <a:blip r:embed="rId3"/>
                <a:stretch>
                  <a:fillRect l="-6936" t="-6369" r="-11561" b="-1719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 Box 1029"/>
              <p:cNvSpPr txBox="1">
                <a:spLocks noChangeArrowheads="1"/>
              </p:cNvSpPr>
              <p:nvPr/>
            </p:nvSpPr>
            <p:spPr bwMode="auto">
              <a:xfrm>
                <a:off x="495156" y="3848015"/>
                <a:ext cx="1141659" cy="954107"/>
              </a:xfrm>
              <a:prstGeom prst="rect">
                <a:avLst/>
              </a:prstGeom>
              <a:noFill/>
              <a:ln>
                <a:noFill/>
              </a:ln>
              <a:effectLst/>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r>
                      <a:rPr lang="en-US" altLang="en-US" sz="2800" b="1" i="1" smtClean="0">
                        <a:solidFill>
                          <a:srgbClr val="FF0000"/>
                        </a:solidFill>
                        <a:latin typeface="Cambria Math"/>
                      </a:rPr>
                      <m:t>𝒃</m:t>
                    </m:r>
                    <m:r>
                      <a:rPr lang="en-US" altLang="en-US" sz="2800" b="1" i="1" smtClean="0">
                        <a:solidFill>
                          <a:srgbClr val="FF0000"/>
                        </a:solidFill>
                        <a:latin typeface="Cambria Math"/>
                      </a:rPr>
                      <m:t>(</m:t>
                    </m:r>
                    <m:r>
                      <a:rPr lang="en-US" altLang="en-US" sz="2800" b="0" i="1" smtClean="0">
                        <a:solidFill>
                          <a:srgbClr val="FF0000"/>
                        </a:solidFill>
                        <a:latin typeface="Cambria Math"/>
                      </a:rPr>
                      <m:t>𝑢</m:t>
                    </m:r>
                    <m:r>
                      <a:rPr lang="en-US" altLang="en-US" sz="2800" b="1" i="1" smtClean="0">
                        <a:solidFill>
                          <a:srgbClr val="FF0000"/>
                        </a:solidFill>
                        <a:latin typeface="Cambria Math"/>
                      </a:rPr>
                      <m:t>)</m:t>
                    </m:r>
                  </m:oMath>
                </a14:m>
                <a:r>
                  <a:rPr lang="hu-HU" altLang="en-US" sz="2800" dirty="0">
                    <a:solidFill>
                      <a:srgbClr val="FF0000"/>
                    </a:solidFill>
                  </a:rPr>
                  <a:t>: </a:t>
                </a:r>
                <a:endParaRPr lang="hu-HU" altLang="en-US" sz="2800" dirty="0" smtClean="0">
                  <a:solidFill>
                    <a:srgbClr val="FF0000"/>
                  </a:solidFill>
                </a:endParaRPr>
              </a:p>
              <a:p>
                <a:r>
                  <a:rPr lang="hu-HU" altLang="en-US" sz="2800" dirty="0" err="1" smtClean="0">
                    <a:solidFill>
                      <a:srgbClr val="FF0000"/>
                    </a:solidFill>
                    <a:latin typeface="+mn-lt"/>
                  </a:rPr>
                  <a:t>profile</a:t>
                </a:r>
                <a:endParaRPr lang="hu-HU" altLang="en-US" sz="2800" dirty="0">
                  <a:solidFill>
                    <a:srgbClr val="FF0000"/>
                  </a:solidFill>
                  <a:latin typeface="+mn-lt"/>
                </a:endParaRPr>
              </a:p>
            </p:txBody>
          </p:sp>
        </mc:Choice>
        <mc:Fallback>
          <p:sp>
            <p:nvSpPr>
              <p:cNvPr id="26" name="Text Box 1029"/>
              <p:cNvSpPr txBox="1">
                <a:spLocks noRot="1" noChangeAspect="1" noMove="1" noResize="1" noEditPoints="1" noAdjustHandles="1" noChangeArrowheads="1" noChangeShapeType="1" noTextEdit="1"/>
              </p:cNvSpPr>
              <p:nvPr/>
            </p:nvSpPr>
            <p:spPr bwMode="auto">
              <a:xfrm>
                <a:off x="495156" y="3848015"/>
                <a:ext cx="1141659" cy="954107"/>
              </a:xfrm>
              <a:prstGeom prst="rect">
                <a:avLst/>
              </a:prstGeom>
              <a:blipFill rotWithShape="1">
                <a:blip r:embed="rId4"/>
                <a:stretch>
                  <a:fillRect l="-9574" t="-6369" r="-9574" b="-1719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7" name="Akciógomb: Tovább vagy Következő 26">
            <a:hlinkClick r:id="rId5" action="ppaction://hlinkfile" highlightClick="1"/>
          </p:cNvPr>
          <p:cNvSpPr/>
          <p:nvPr/>
        </p:nvSpPr>
        <p:spPr>
          <a:xfrm>
            <a:off x="8426499" y="102270"/>
            <a:ext cx="609997" cy="6926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zis 27"/>
          <p:cNvSpPr/>
          <p:nvPr/>
        </p:nvSpPr>
        <p:spPr>
          <a:xfrm>
            <a:off x="1624958" y="3833017"/>
            <a:ext cx="1355725" cy="843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9" name="Egyenes összekötő nyíllal 28"/>
          <p:cNvCxnSpPr/>
          <p:nvPr/>
        </p:nvCxnSpPr>
        <p:spPr>
          <a:xfrm flipH="1">
            <a:off x="1902770" y="4205730"/>
            <a:ext cx="427484" cy="279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p:nvPr/>
        </p:nvCxnSpPr>
        <p:spPr>
          <a:xfrm>
            <a:off x="2330254" y="4208126"/>
            <a:ext cx="389334" cy="2409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Szabadkézi sokszög 32"/>
          <p:cNvSpPr/>
          <p:nvPr/>
        </p:nvSpPr>
        <p:spPr>
          <a:xfrm>
            <a:off x="1133828" y="1995686"/>
            <a:ext cx="1335669" cy="2217202"/>
          </a:xfrm>
          <a:custGeom>
            <a:avLst/>
            <a:gdLst>
              <a:gd name="connsiteX0" fmla="*/ 1238296 w 1335669"/>
              <a:gd name="connsiteY0" fmla="*/ 133416 h 2924241"/>
              <a:gd name="connsiteX1" fmla="*/ 866821 w 1335669"/>
              <a:gd name="connsiteY1" fmla="*/ 47691 h 2924241"/>
              <a:gd name="connsiteX2" fmla="*/ 552496 w 1335669"/>
              <a:gd name="connsiteY2" fmla="*/ 66 h 2924241"/>
              <a:gd name="connsiteX3" fmla="*/ 285796 w 1335669"/>
              <a:gd name="connsiteY3" fmla="*/ 57216 h 2924241"/>
              <a:gd name="connsiteX4" fmla="*/ 85771 w 1335669"/>
              <a:gd name="connsiteY4" fmla="*/ 181041 h 2924241"/>
              <a:gd name="connsiteX5" fmla="*/ 46 w 1335669"/>
              <a:gd name="connsiteY5" fmla="*/ 562041 h 2924241"/>
              <a:gd name="connsiteX6" fmla="*/ 95296 w 1335669"/>
              <a:gd name="connsiteY6" fmla="*/ 1028766 h 2924241"/>
              <a:gd name="connsiteX7" fmla="*/ 266746 w 1335669"/>
              <a:gd name="connsiteY7" fmla="*/ 1352616 h 2924241"/>
              <a:gd name="connsiteX8" fmla="*/ 390571 w 1335669"/>
              <a:gd name="connsiteY8" fmla="*/ 1476441 h 2924241"/>
              <a:gd name="connsiteX9" fmla="*/ 676321 w 1335669"/>
              <a:gd name="connsiteY9" fmla="*/ 1714566 h 2924241"/>
              <a:gd name="connsiteX10" fmla="*/ 923971 w 1335669"/>
              <a:gd name="connsiteY10" fmla="*/ 1876491 h 2924241"/>
              <a:gd name="connsiteX11" fmla="*/ 1152571 w 1335669"/>
              <a:gd name="connsiteY11" fmla="*/ 2047941 h 2924241"/>
              <a:gd name="connsiteX12" fmla="*/ 1324021 w 1335669"/>
              <a:gd name="connsiteY12" fmla="*/ 2314641 h 2924241"/>
              <a:gd name="connsiteX13" fmla="*/ 1304971 w 1335669"/>
              <a:gd name="connsiteY13" fmla="*/ 2571816 h 2924241"/>
              <a:gd name="connsiteX14" fmla="*/ 1181146 w 1335669"/>
              <a:gd name="connsiteY14" fmla="*/ 2924241 h 2924241"/>
              <a:gd name="connsiteX0" fmla="*/ 1276396 w 1335669"/>
              <a:gd name="connsiteY0" fmla="*/ 162005 h 2924255"/>
              <a:gd name="connsiteX1" fmla="*/ 866821 w 1335669"/>
              <a:gd name="connsiteY1" fmla="*/ 47705 h 2924255"/>
              <a:gd name="connsiteX2" fmla="*/ 552496 w 1335669"/>
              <a:gd name="connsiteY2" fmla="*/ 80 h 2924255"/>
              <a:gd name="connsiteX3" fmla="*/ 285796 w 1335669"/>
              <a:gd name="connsiteY3" fmla="*/ 57230 h 2924255"/>
              <a:gd name="connsiteX4" fmla="*/ 85771 w 1335669"/>
              <a:gd name="connsiteY4" fmla="*/ 181055 h 2924255"/>
              <a:gd name="connsiteX5" fmla="*/ 46 w 1335669"/>
              <a:gd name="connsiteY5" fmla="*/ 562055 h 2924255"/>
              <a:gd name="connsiteX6" fmla="*/ 95296 w 1335669"/>
              <a:gd name="connsiteY6" fmla="*/ 1028780 h 2924255"/>
              <a:gd name="connsiteX7" fmla="*/ 266746 w 1335669"/>
              <a:gd name="connsiteY7" fmla="*/ 1352630 h 2924255"/>
              <a:gd name="connsiteX8" fmla="*/ 390571 w 1335669"/>
              <a:gd name="connsiteY8" fmla="*/ 1476455 h 2924255"/>
              <a:gd name="connsiteX9" fmla="*/ 676321 w 1335669"/>
              <a:gd name="connsiteY9" fmla="*/ 1714580 h 2924255"/>
              <a:gd name="connsiteX10" fmla="*/ 923971 w 1335669"/>
              <a:gd name="connsiteY10" fmla="*/ 1876505 h 2924255"/>
              <a:gd name="connsiteX11" fmla="*/ 1152571 w 1335669"/>
              <a:gd name="connsiteY11" fmla="*/ 2047955 h 2924255"/>
              <a:gd name="connsiteX12" fmla="*/ 1324021 w 1335669"/>
              <a:gd name="connsiteY12" fmla="*/ 2314655 h 2924255"/>
              <a:gd name="connsiteX13" fmla="*/ 1304971 w 1335669"/>
              <a:gd name="connsiteY13" fmla="*/ 2571830 h 2924255"/>
              <a:gd name="connsiteX14" fmla="*/ 1181146 w 1335669"/>
              <a:gd name="connsiteY14" fmla="*/ 2924255 h 292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5669" h="2924255">
                <a:moveTo>
                  <a:pt x="1276396" y="162005"/>
                </a:moveTo>
                <a:cubicBezTo>
                  <a:pt x="1147808" y="130255"/>
                  <a:pt x="987471" y="74693"/>
                  <a:pt x="866821" y="47705"/>
                </a:cubicBezTo>
                <a:cubicBezTo>
                  <a:pt x="746171" y="20718"/>
                  <a:pt x="649333" y="-1507"/>
                  <a:pt x="552496" y="80"/>
                </a:cubicBezTo>
                <a:cubicBezTo>
                  <a:pt x="455659" y="1667"/>
                  <a:pt x="363583" y="27067"/>
                  <a:pt x="285796" y="57230"/>
                </a:cubicBezTo>
                <a:cubicBezTo>
                  <a:pt x="208008" y="87392"/>
                  <a:pt x="133396" y="96917"/>
                  <a:pt x="85771" y="181055"/>
                </a:cubicBezTo>
                <a:cubicBezTo>
                  <a:pt x="38146" y="265193"/>
                  <a:pt x="-1541" y="420768"/>
                  <a:pt x="46" y="562055"/>
                </a:cubicBezTo>
                <a:cubicBezTo>
                  <a:pt x="1633" y="703342"/>
                  <a:pt x="50846" y="897018"/>
                  <a:pt x="95296" y="1028780"/>
                </a:cubicBezTo>
                <a:cubicBezTo>
                  <a:pt x="139746" y="1160542"/>
                  <a:pt x="217534" y="1278018"/>
                  <a:pt x="266746" y="1352630"/>
                </a:cubicBezTo>
                <a:cubicBezTo>
                  <a:pt x="315958" y="1427242"/>
                  <a:pt x="322309" y="1416130"/>
                  <a:pt x="390571" y="1476455"/>
                </a:cubicBezTo>
                <a:cubicBezTo>
                  <a:pt x="458833" y="1536780"/>
                  <a:pt x="587421" y="1647905"/>
                  <a:pt x="676321" y="1714580"/>
                </a:cubicBezTo>
                <a:cubicBezTo>
                  <a:pt x="765221" y="1781255"/>
                  <a:pt x="844596" y="1820943"/>
                  <a:pt x="923971" y="1876505"/>
                </a:cubicBezTo>
                <a:cubicBezTo>
                  <a:pt x="1003346" y="1932067"/>
                  <a:pt x="1085896" y="1974930"/>
                  <a:pt x="1152571" y="2047955"/>
                </a:cubicBezTo>
                <a:cubicBezTo>
                  <a:pt x="1219246" y="2120980"/>
                  <a:pt x="1298621" y="2227343"/>
                  <a:pt x="1324021" y="2314655"/>
                </a:cubicBezTo>
                <a:cubicBezTo>
                  <a:pt x="1349421" y="2401967"/>
                  <a:pt x="1328783" y="2470230"/>
                  <a:pt x="1304971" y="2571830"/>
                </a:cubicBezTo>
                <a:cubicBezTo>
                  <a:pt x="1281159" y="2673430"/>
                  <a:pt x="1231152" y="2798842"/>
                  <a:pt x="1181146" y="29242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4" name="Group 1035"/>
          <p:cNvGrpSpPr>
            <a:grpSpLocks/>
          </p:cNvGrpSpPr>
          <p:nvPr/>
        </p:nvGrpSpPr>
        <p:grpSpPr bwMode="auto">
          <a:xfrm>
            <a:off x="100609" y="1043089"/>
            <a:ext cx="2201863" cy="3170238"/>
            <a:chOff x="1751" y="1162"/>
            <a:chExt cx="1387" cy="1997"/>
          </a:xfrm>
        </p:grpSpPr>
        <p:sp>
          <p:nvSpPr>
            <p:cNvPr id="35" name="Line 1032"/>
            <p:cNvSpPr>
              <a:spLocks noChangeShapeType="1"/>
            </p:cNvSpPr>
            <p:nvPr/>
          </p:nvSpPr>
          <p:spPr bwMode="auto">
            <a:xfrm flipH="1" flipV="1">
              <a:off x="2598" y="2483"/>
              <a:ext cx="540" cy="676"/>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FFFF00"/>
                </a:solidFill>
              </a:endParaRPr>
            </a:p>
          </p:txBody>
        </p:sp>
        <p:sp>
          <p:nvSpPr>
            <p:cNvPr id="36" name="Line 1033"/>
            <p:cNvSpPr>
              <a:spLocks noChangeShapeType="1"/>
            </p:cNvSpPr>
            <p:nvPr/>
          </p:nvSpPr>
          <p:spPr bwMode="auto">
            <a:xfrm flipV="1">
              <a:off x="2601" y="2395"/>
              <a:ext cx="420" cy="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FFFF00"/>
                </a:solidFill>
              </a:endParaRPr>
            </a:p>
          </p:txBody>
        </p:sp>
        <mc:AlternateContent xmlns:mc="http://schemas.openxmlformats.org/markup-compatibility/2006">
          <mc:Choice xmlns:a14="http://schemas.microsoft.com/office/drawing/2010/main" Requires="a14">
            <p:sp>
              <p:nvSpPr>
                <p:cNvPr id="37" name="Rectangle 1034"/>
                <p:cNvSpPr>
                  <a:spLocks noChangeArrowheads="1"/>
                </p:cNvSpPr>
                <p:nvPr/>
              </p:nvSpPr>
              <p:spPr bwMode="auto">
                <a:xfrm>
                  <a:off x="1751" y="1162"/>
                  <a:ext cx="1160" cy="523"/>
                </a:xfrm>
                <a:prstGeom prst="rect">
                  <a:avLst/>
                </a:prstGeom>
                <a:solidFill>
                  <a:srgbClr val="FFFFFF"/>
                </a:solidFill>
                <a:ln w="12700">
                  <a:solidFill>
                    <a:schemeClr val="tx1"/>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rgbClr val="D60093"/>
                            </a:solidFill>
                            <a:latin typeface="Cambria Math"/>
                          </a:rPr>
                          <m:t>𝒓</m:t>
                        </m:r>
                        <m:d>
                          <m:dPr>
                            <m:ctrlPr>
                              <a:rPr lang="en-US" altLang="en-US" b="1" i="1" smtClean="0">
                                <a:solidFill>
                                  <a:srgbClr val="D60093"/>
                                </a:solidFill>
                                <a:latin typeface="Cambria Math"/>
                              </a:rPr>
                            </m:ctrlPr>
                          </m:dPr>
                          <m:e>
                            <m:r>
                              <a:rPr lang="en-US" altLang="en-US" i="1">
                                <a:solidFill>
                                  <a:srgbClr val="D60093"/>
                                </a:solidFill>
                                <a:latin typeface="Cambria Math"/>
                              </a:rPr>
                              <m:t>𝑢</m:t>
                            </m:r>
                            <m:r>
                              <a:rPr lang="en-US" altLang="en-US" b="0" i="1" smtClean="0">
                                <a:solidFill>
                                  <a:srgbClr val="D60093"/>
                                </a:solidFill>
                                <a:latin typeface="Cambria Math"/>
                              </a:rPr>
                              <m:t>,</m:t>
                            </m:r>
                            <m:r>
                              <a:rPr lang="en-US" altLang="en-US" b="0" i="1" smtClean="0">
                                <a:solidFill>
                                  <a:srgbClr val="D60093"/>
                                </a:solidFill>
                                <a:latin typeface="Cambria Math"/>
                              </a:rPr>
                              <m:t>𝑣</m:t>
                            </m:r>
                          </m:e>
                        </m:d>
                        <m:r>
                          <a:rPr lang="en-US" altLang="en-US" b="1" i="1" smtClean="0">
                            <a:solidFill>
                              <a:srgbClr val="D60093"/>
                            </a:solidFill>
                            <a:latin typeface="Cambria Math"/>
                          </a:rPr>
                          <m:t>=</m:t>
                        </m:r>
                      </m:oMath>
                    </m:oMathPara>
                  </a14:m>
                  <a:endParaRPr lang="en-US" altLang="en-US" b="1" i="1" dirty="0" smtClean="0">
                    <a:solidFill>
                      <a:srgbClr val="D60093"/>
                    </a:solidFill>
                    <a:latin typeface="Cambria Math"/>
                  </a:endParaRPr>
                </a:p>
                <a:p>
                  <a:pPr/>
                  <a14:m>
                    <m:oMathPara xmlns:m="http://schemas.openxmlformats.org/officeDocument/2006/math">
                      <m:oMathParaPr>
                        <m:jc m:val="centerGroup"/>
                      </m:oMathParaPr>
                      <m:oMath xmlns:m="http://schemas.openxmlformats.org/officeDocument/2006/math">
                        <m:r>
                          <a:rPr lang="en-US" altLang="en-US" b="1" i="1" smtClean="0">
                            <a:solidFill>
                              <a:schemeClr val="tx2"/>
                            </a:solidFill>
                            <a:latin typeface="Cambria Math"/>
                          </a:rPr>
                          <m:t>𝒔</m:t>
                        </m:r>
                        <m:d>
                          <m:dPr>
                            <m:ctrlPr>
                              <a:rPr lang="en-US" altLang="en-US" b="1" i="1" smtClean="0">
                                <a:solidFill>
                                  <a:schemeClr val="tx2"/>
                                </a:solidFill>
                                <a:latin typeface="Cambria Math"/>
                              </a:rPr>
                            </m:ctrlPr>
                          </m:dPr>
                          <m:e>
                            <m:r>
                              <a:rPr lang="en-US" altLang="en-US" b="0" i="1" smtClean="0">
                                <a:solidFill>
                                  <a:schemeClr val="tx2"/>
                                </a:solidFill>
                                <a:latin typeface="Cambria Math"/>
                              </a:rPr>
                              <m:t>𝑣</m:t>
                            </m:r>
                          </m:e>
                        </m:d>
                        <m:r>
                          <a:rPr lang="en-US" altLang="en-US" b="1" i="1" smtClean="0">
                            <a:solidFill>
                              <a:srgbClr val="D60093"/>
                            </a:solidFill>
                            <a:latin typeface="Cambria Math"/>
                          </a:rPr>
                          <m:t>+</m:t>
                        </m:r>
                        <m:r>
                          <a:rPr lang="en-US" altLang="en-US" b="1" i="1" smtClean="0">
                            <a:solidFill>
                              <a:srgbClr val="FF0000"/>
                            </a:solidFill>
                            <a:latin typeface="Cambria Math"/>
                          </a:rPr>
                          <m:t>𝒃</m:t>
                        </m:r>
                        <m:r>
                          <a:rPr lang="en-US" altLang="en-US" b="1" i="1" smtClean="0">
                            <a:solidFill>
                              <a:srgbClr val="FF0000"/>
                            </a:solidFill>
                            <a:latin typeface="Cambria Math"/>
                          </a:rPr>
                          <m:t>(</m:t>
                        </m:r>
                        <m:r>
                          <a:rPr lang="en-US" altLang="en-US" b="0" i="1" smtClean="0">
                            <a:solidFill>
                              <a:srgbClr val="FF0000"/>
                            </a:solidFill>
                            <a:latin typeface="Cambria Math"/>
                          </a:rPr>
                          <m:t>𝑢</m:t>
                        </m:r>
                        <m:r>
                          <a:rPr lang="en-US" altLang="en-US" b="1" i="1" smtClean="0">
                            <a:solidFill>
                              <a:srgbClr val="FF0000"/>
                            </a:solidFill>
                            <a:latin typeface="Cambria Math"/>
                          </a:rPr>
                          <m:t>)</m:t>
                        </m:r>
                      </m:oMath>
                    </m:oMathPara>
                  </a14:m>
                  <a:endParaRPr lang="hu-HU" altLang="en-US" dirty="0">
                    <a:solidFill>
                      <a:srgbClr val="FF0000"/>
                    </a:solidFill>
                  </a:endParaRPr>
                </a:p>
              </p:txBody>
            </p:sp>
          </mc:Choice>
          <mc:Fallback>
            <p:sp>
              <p:nvSpPr>
                <p:cNvPr id="37" name="Rectangle 1034"/>
                <p:cNvSpPr>
                  <a:spLocks noRot="1" noChangeAspect="1" noMove="1" noResize="1" noEditPoints="1" noAdjustHandles="1" noChangeArrowheads="1" noChangeShapeType="1" noTextEdit="1"/>
                </p:cNvSpPr>
                <p:nvPr/>
              </p:nvSpPr>
              <p:spPr bwMode="auto">
                <a:xfrm>
                  <a:off x="1751" y="1162"/>
                  <a:ext cx="1160" cy="523"/>
                </a:xfrm>
                <a:prstGeom prst="rect">
                  <a:avLst/>
                </a:prstGeom>
                <a:blipFill rotWithShape="1">
                  <a:blip r:embed="rId6"/>
                  <a:stretch>
                    <a:fillRect b="-9420"/>
                  </a:stretch>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8" name="Oval 1031"/>
            <p:cNvSpPr>
              <a:spLocks noChangeArrowheads="1"/>
            </p:cNvSpPr>
            <p:nvPr/>
          </p:nvSpPr>
          <p:spPr bwMode="auto">
            <a:xfrm>
              <a:off x="2550" y="2426"/>
              <a:ext cx="96" cy="48"/>
            </a:xfrm>
            <a:prstGeom prst="ellipse">
              <a:avLst/>
            </a:prstGeom>
            <a:solidFill>
              <a:schemeClr val="accent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solidFill>
                  <a:srgbClr val="FFFF00"/>
                </a:solidFill>
              </a:endParaRPr>
            </a:p>
          </p:txBody>
        </p:sp>
      </p:grpSp>
      <p:pic>
        <p:nvPicPr>
          <p:cNvPr id="39" name="Picture 1027" descr="EXTRUD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023" y="985539"/>
            <a:ext cx="5247481" cy="410649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Egyenes összekötő nyíllal 29"/>
          <p:cNvCxnSpPr/>
          <p:nvPr/>
        </p:nvCxnSpPr>
        <p:spPr>
          <a:xfrm flipV="1">
            <a:off x="2330254" y="3656990"/>
            <a:ext cx="0" cy="5773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12028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33 -0.00556 L 0.01302 -0.08827 L -0.00434 -0.13488 L -0.0533 -0.18457 L -0.08906 -0.22747 L -0.11667 -0.26697 L -0.12986 -0.33735 L -0.12587 -0.41142 L -0.0809 -0.4392 L -0.0309 -0.42809 L -0.00122 -0.41697 " pathEditMode="relative" rAng="0" ptsTypes="AAAAAAAAAAA">
                                      <p:cBhvr>
                                        <p:cTn id="6" dur="2000" fill="hold"/>
                                        <p:tgtEl>
                                          <p:spTgt spid="28"/>
                                        </p:tgtEl>
                                        <p:attrNameLst>
                                          <p:attrName>ppt_x</p:attrName>
                                          <p:attrName>ppt_y</p:attrName>
                                        </p:attrNameLst>
                                      </p:cBhvr>
                                      <p:rCtr x="-5521" y="-2169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11111E-6 1.11111E-6 L 0.01632 -0.08148 L -0.00104 -0.12778 L -0.05 -0.17685 L -0.08993 -0.22824 " pathEditMode="relative" rAng="0" ptsTypes="AAAAA">
                                      <p:cBhvr>
                                        <p:cTn id="10" dur="2000" fill="hold"/>
                                        <p:tgtEl>
                                          <p:spTgt spid="32"/>
                                        </p:tgtEl>
                                        <p:attrNameLst>
                                          <p:attrName>ppt_x</p:attrName>
                                          <p:attrName>ppt_y</p:attrName>
                                        </p:attrNameLst>
                                      </p:cBhvr>
                                      <p:rCtr x="-3681" y="-1141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gyenes összekötő nyíllal 35"/>
          <p:cNvCxnSpPr>
            <a:endCxn id="47" idx="1"/>
          </p:cNvCxnSpPr>
          <p:nvPr/>
        </p:nvCxnSpPr>
        <p:spPr>
          <a:xfrm flipV="1">
            <a:off x="6923511" y="951608"/>
            <a:ext cx="1" cy="20406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a:off x="6923511" y="3009008"/>
            <a:ext cx="20637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2050"/>
          <p:cNvSpPr>
            <a:spLocks noGrp="1" noChangeArrowheads="1"/>
          </p:cNvSpPr>
          <p:nvPr>
            <p:ph type="title"/>
          </p:nvPr>
        </p:nvSpPr>
        <p:spPr>
          <a:xfrm>
            <a:off x="399274" y="-20935"/>
            <a:ext cx="8229600" cy="1143000"/>
          </a:xfrm>
        </p:spPr>
        <p:txBody>
          <a:bodyPr>
            <a:normAutofit/>
          </a:bodyPr>
          <a:lstStyle/>
          <a:p>
            <a:r>
              <a:rPr lang="hu-HU" altLang="en-US" dirty="0" err="1" smtClean="0">
                <a:solidFill>
                  <a:srgbClr val="FF0000"/>
                </a:solidFill>
              </a:rPr>
              <a:t>Parametric</a:t>
            </a:r>
            <a:r>
              <a:rPr lang="hu-HU" altLang="en-US" dirty="0" smtClean="0">
                <a:solidFill>
                  <a:srgbClr val="FF0000"/>
                </a:solidFill>
              </a:rPr>
              <a:t> </a:t>
            </a:r>
            <a:r>
              <a:rPr lang="hu-HU" altLang="en-US" dirty="0" err="1" smtClean="0">
                <a:solidFill>
                  <a:srgbClr val="FF0000"/>
                </a:solidFill>
              </a:rPr>
              <a:t>surfaces</a:t>
            </a:r>
            <a:r>
              <a:rPr lang="hu-HU" altLang="en-US" dirty="0" smtClean="0">
                <a:solidFill>
                  <a:srgbClr val="FF0000"/>
                </a:solidFill>
              </a:rPr>
              <a:t>: </a:t>
            </a:r>
            <a:r>
              <a:rPr lang="hu-HU" altLang="en-US" dirty="0" err="1" smtClean="0">
                <a:solidFill>
                  <a:srgbClr val="FF0000"/>
                </a:solidFill>
              </a:rPr>
              <a:t>Rotating</a:t>
            </a:r>
            <a:endParaRPr lang="hu-HU" altLang="en-US" dirty="0">
              <a:solidFill>
                <a:srgbClr val="FF0000"/>
              </a:solidFill>
            </a:endParaRPr>
          </a:p>
        </p:txBody>
      </p:sp>
      <p:sp>
        <p:nvSpPr>
          <p:cNvPr id="40" name="Szövegdoboz 39"/>
          <p:cNvSpPr txBox="1"/>
          <p:nvPr/>
        </p:nvSpPr>
        <p:spPr>
          <a:xfrm>
            <a:off x="1379228" y="948848"/>
            <a:ext cx="1363002" cy="461665"/>
          </a:xfrm>
          <a:prstGeom prst="rect">
            <a:avLst/>
          </a:prstGeom>
          <a:noFill/>
        </p:spPr>
        <p:txBody>
          <a:bodyPr wrap="none" rtlCol="0">
            <a:spAutoFit/>
          </a:bodyPr>
          <a:lstStyle/>
          <a:p>
            <a:r>
              <a:rPr lang="hu-HU" dirty="0" err="1" smtClean="0">
                <a:latin typeface="+mn-lt"/>
              </a:rPr>
              <a:t>Side</a:t>
            </a:r>
            <a:r>
              <a:rPr lang="hu-HU" dirty="0" smtClean="0">
                <a:latin typeface="+mn-lt"/>
              </a:rPr>
              <a:t> </a:t>
            </a:r>
            <a:r>
              <a:rPr lang="hu-HU" dirty="0" err="1" smtClean="0">
                <a:latin typeface="+mn-lt"/>
              </a:rPr>
              <a:t>view</a:t>
            </a:r>
            <a:endParaRPr lang="en-US" dirty="0">
              <a:latin typeface="+mn-lt"/>
            </a:endParaRPr>
          </a:p>
        </p:txBody>
      </p:sp>
      <p:sp>
        <p:nvSpPr>
          <p:cNvPr id="43" name="Szövegdoboz 42"/>
          <p:cNvSpPr txBox="1"/>
          <p:nvPr/>
        </p:nvSpPr>
        <p:spPr>
          <a:xfrm>
            <a:off x="5178505" y="948849"/>
            <a:ext cx="1282723" cy="461665"/>
          </a:xfrm>
          <a:prstGeom prst="rect">
            <a:avLst/>
          </a:prstGeom>
          <a:noFill/>
        </p:spPr>
        <p:txBody>
          <a:bodyPr wrap="none" rtlCol="0">
            <a:spAutoFit/>
          </a:bodyPr>
          <a:lstStyle/>
          <a:p>
            <a:r>
              <a:rPr lang="hu-HU" dirty="0" smtClean="0">
                <a:latin typeface="+mn-lt"/>
              </a:rPr>
              <a:t>Top </a:t>
            </a:r>
            <a:r>
              <a:rPr lang="hu-HU" dirty="0" err="1" smtClean="0">
                <a:latin typeface="+mn-lt"/>
              </a:rPr>
              <a:t>view</a:t>
            </a:r>
            <a:endParaRPr lang="en-US" dirty="0">
              <a:latin typeface="+mn-lt"/>
            </a:endParaRPr>
          </a:p>
        </p:txBody>
      </p:sp>
      <mc:AlternateContent xmlns:mc="http://schemas.openxmlformats.org/markup-compatibility/2006">
        <mc:Choice xmlns:a14="http://schemas.microsoft.com/office/drawing/2010/main" Requires="a14">
          <p:sp>
            <p:nvSpPr>
              <p:cNvPr id="44" name="Text Box 2052"/>
              <p:cNvSpPr txBox="1">
                <a:spLocks noChangeArrowheads="1"/>
              </p:cNvSpPr>
              <p:nvPr/>
            </p:nvSpPr>
            <p:spPr bwMode="auto">
              <a:xfrm>
                <a:off x="1693008" y="2365558"/>
                <a:ext cx="1857496" cy="954107"/>
              </a:xfrm>
              <a:prstGeom prst="rect">
                <a:avLst/>
              </a:prstGeom>
              <a:solidFill>
                <a:schemeClr val="bg1">
                  <a:lumMod val="95000"/>
                </a:schemeClr>
              </a:solidFill>
              <a:ln>
                <a:solidFill>
                  <a:schemeClr val="tx1"/>
                </a:solidFill>
              </a:ln>
              <a:effectLst/>
            </p:spPr>
            <p:txBody>
              <a:bodyPr wrap="none">
                <a:spAutoFit/>
              </a:bodyPr>
              <a:lstStyle/>
              <a:p>
                <a:pPr algn="l"/>
                <a14:m>
                  <m:oMathPara xmlns:m="http://schemas.openxmlformats.org/officeDocument/2006/math">
                    <m:oMathParaPr>
                      <m:jc m:val="left"/>
                    </m:oMathParaPr>
                    <m:oMath xmlns:m="http://schemas.openxmlformats.org/officeDocument/2006/math">
                      <m:r>
                        <a:rPr lang="en-US" altLang="en-US" sz="2800" i="1" smtClean="0">
                          <a:solidFill>
                            <a:srgbClr val="FF0000"/>
                          </a:solidFill>
                          <a:latin typeface="Cambria Math"/>
                        </a:rPr>
                        <m:t>𝑥</m:t>
                      </m:r>
                      <m:r>
                        <a:rPr lang="en-US" altLang="en-US" sz="2800" b="1" i="1">
                          <a:solidFill>
                            <a:srgbClr val="FF0000"/>
                          </a:solidFill>
                          <a:latin typeface="Cambria Math"/>
                        </a:rPr>
                        <m:t>=</m:t>
                      </m:r>
                      <m:sSub>
                        <m:sSubPr>
                          <m:ctrlPr>
                            <a:rPr lang="en-US" altLang="en-US" sz="2800" b="1" i="1">
                              <a:solidFill>
                                <a:srgbClr val="FF0000"/>
                              </a:solidFill>
                              <a:latin typeface="Cambria Math"/>
                            </a:rPr>
                          </m:ctrlPr>
                        </m:sSubPr>
                        <m:e>
                          <m:r>
                            <a:rPr lang="en-US" altLang="en-US" sz="2800" b="1" i="1">
                              <a:solidFill>
                                <a:srgbClr val="FF0000"/>
                              </a:solidFill>
                              <a:latin typeface="Cambria Math"/>
                            </a:rPr>
                            <m:t>𝒑</m:t>
                          </m:r>
                        </m:e>
                        <m:sub>
                          <m:r>
                            <a:rPr lang="en-US" altLang="en-US" sz="2800" i="1">
                              <a:solidFill>
                                <a:srgbClr val="FF0000"/>
                              </a:solidFill>
                              <a:latin typeface="Cambria Math"/>
                            </a:rPr>
                            <m:t>𝑥</m:t>
                          </m:r>
                        </m:sub>
                      </m:sSub>
                      <m:d>
                        <m:dPr>
                          <m:ctrlPr>
                            <a:rPr lang="en-US" altLang="en-US" sz="2800" i="1">
                              <a:solidFill>
                                <a:srgbClr val="FF0000"/>
                              </a:solidFill>
                              <a:latin typeface="Cambria Math"/>
                            </a:rPr>
                          </m:ctrlPr>
                        </m:dPr>
                        <m:e>
                          <m:r>
                            <a:rPr lang="en-US" altLang="en-US" sz="2800" i="1">
                              <a:solidFill>
                                <a:srgbClr val="FF0000"/>
                              </a:solidFill>
                              <a:latin typeface="Cambria Math"/>
                            </a:rPr>
                            <m:t>𝑢</m:t>
                          </m:r>
                        </m:e>
                      </m:d>
                    </m:oMath>
                  </m:oMathPara>
                </a14:m>
                <a:endParaRPr lang="en-US" altLang="en-US" sz="2800" i="1" dirty="0" smtClean="0">
                  <a:solidFill>
                    <a:srgbClr val="FF0000"/>
                  </a:solidFill>
                </a:endParaRPr>
              </a:p>
              <a:p>
                <a:pPr algn="l"/>
                <a14:m>
                  <m:oMathPara xmlns:m="http://schemas.openxmlformats.org/officeDocument/2006/math">
                    <m:oMathParaPr>
                      <m:jc m:val="left"/>
                    </m:oMathParaPr>
                    <m:oMath xmlns:m="http://schemas.openxmlformats.org/officeDocument/2006/math">
                      <m:r>
                        <a:rPr lang="en-US" altLang="en-US" sz="2800" i="1">
                          <a:solidFill>
                            <a:srgbClr val="FF0000"/>
                          </a:solidFill>
                          <a:latin typeface="Cambria Math"/>
                        </a:rPr>
                        <m:t>𝑧</m:t>
                      </m:r>
                      <m:r>
                        <a:rPr lang="en-US" altLang="en-US" sz="2800" i="1">
                          <a:solidFill>
                            <a:srgbClr val="FF0000"/>
                          </a:solidFill>
                          <a:latin typeface="Cambria Math"/>
                        </a:rPr>
                        <m:t>=</m:t>
                      </m:r>
                      <m:sSub>
                        <m:sSubPr>
                          <m:ctrlPr>
                            <a:rPr lang="en-US" altLang="en-US" sz="2800" b="1" i="1">
                              <a:solidFill>
                                <a:srgbClr val="FF0000"/>
                              </a:solidFill>
                              <a:latin typeface="Cambria Math"/>
                            </a:rPr>
                          </m:ctrlPr>
                        </m:sSubPr>
                        <m:e>
                          <m:r>
                            <a:rPr lang="en-US" altLang="en-US" sz="2800" b="1" i="1">
                              <a:solidFill>
                                <a:srgbClr val="FF0000"/>
                              </a:solidFill>
                              <a:latin typeface="Cambria Math"/>
                            </a:rPr>
                            <m:t>𝒑</m:t>
                          </m:r>
                        </m:e>
                        <m:sub>
                          <m:r>
                            <a:rPr lang="en-US" altLang="en-US" sz="2800" i="1">
                              <a:solidFill>
                                <a:srgbClr val="FF0000"/>
                              </a:solidFill>
                              <a:latin typeface="Cambria Math"/>
                            </a:rPr>
                            <m:t>𝑧</m:t>
                          </m:r>
                        </m:sub>
                      </m:sSub>
                      <m:d>
                        <m:dPr>
                          <m:ctrlPr>
                            <a:rPr lang="en-US" altLang="en-US" sz="2800" i="1">
                              <a:solidFill>
                                <a:srgbClr val="FF0000"/>
                              </a:solidFill>
                              <a:latin typeface="Cambria Math"/>
                            </a:rPr>
                          </m:ctrlPr>
                        </m:dPr>
                        <m:e>
                          <m:r>
                            <a:rPr lang="en-US" altLang="en-US" sz="2800" i="1">
                              <a:solidFill>
                                <a:srgbClr val="FF0000"/>
                              </a:solidFill>
                              <a:latin typeface="Cambria Math"/>
                            </a:rPr>
                            <m:t>𝑢</m:t>
                          </m:r>
                        </m:e>
                      </m:d>
                    </m:oMath>
                  </m:oMathPara>
                </a14:m>
                <a:endParaRPr lang="en-US" altLang="en-US" sz="2800" i="1" dirty="0">
                  <a:solidFill>
                    <a:srgbClr val="D60093"/>
                  </a:solidFill>
                  <a:latin typeface="Cambria Math"/>
                </a:endParaRPr>
              </a:p>
            </p:txBody>
          </p:sp>
        </mc:Choice>
        <mc:Fallback>
          <p:sp>
            <p:nvSpPr>
              <p:cNvPr id="44" name="Text Box 2052"/>
              <p:cNvSpPr txBox="1">
                <a:spLocks noRot="1" noChangeAspect="1" noMove="1" noResize="1" noEditPoints="1" noAdjustHandles="1" noChangeArrowheads="1" noChangeShapeType="1" noTextEdit="1"/>
              </p:cNvSpPr>
              <p:nvPr/>
            </p:nvSpPr>
            <p:spPr bwMode="auto">
              <a:xfrm>
                <a:off x="1693008" y="2365558"/>
                <a:ext cx="1857496" cy="954107"/>
              </a:xfrm>
              <a:prstGeom prst="rect">
                <a:avLst/>
              </a:prstGeom>
              <a:blipFill rotWithShape="1">
                <a:blip r:embed="rId3"/>
                <a:stretch>
                  <a:fillRect/>
                </a:stretch>
              </a:blipFill>
              <a:ln>
                <a:solidFill>
                  <a:schemeClr val="tx1"/>
                </a:solidFill>
              </a:ln>
              <a:effectLst/>
            </p:spPr>
            <p:txBody>
              <a:bodyPr/>
              <a:lstStyle/>
              <a:p>
                <a:r>
                  <a:rPr lang="en-US">
                    <a:noFill/>
                  </a:rPr>
                  <a:t> </a:t>
                </a:r>
              </a:p>
            </p:txBody>
          </p:sp>
        </mc:Fallback>
      </mc:AlternateContent>
      <p:sp>
        <p:nvSpPr>
          <p:cNvPr id="45" name="Line 2054"/>
          <p:cNvSpPr>
            <a:spLocks noChangeShapeType="1"/>
          </p:cNvSpPr>
          <p:nvPr/>
        </p:nvSpPr>
        <p:spPr bwMode="auto">
          <a:xfrm flipV="1">
            <a:off x="6923511" y="1789808"/>
            <a:ext cx="1219200" cy="12192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mc:AlternateContent xmlns:mc="http://schemas.openxmlformats.org/markup-compatibility/2006">
        <mc:Choice xmlns:a14="http://schemas.microsoft.com/office/drawing/2010/main" Requires="a14">
          <p:sp>
            <p:nvSpPr>
              <p:cNvPr id="46" name="Rectangle 2055"/>
              <p:cNvSpPr>
                <a:spLocks noChangeArrowheads="1"/>
              </p:cNvSpPr>
              <p:nvPr/>
            </p:nvSpPr>
            <p:spPr bwMode="auto">
              <a:xfrm>
                <a:off x="7188225" y="3037295"/>
                <a:ext cx="1188595" cy="523220"/>
              </a:xfrm>
              <a:prstGeom prst="rect">
                <a:avLst/>
              </a:prstGeom>
              <a:noFill/>
              <a:ln>
                <a:noFill/>
              </a:ln>
              <a:effectLst/>
              <a:extLst>
                <a:ext uri="{909E8E84-426E-40DD-AFC4-6F175D3DCCD1}">
                  <a14:hiddenFill>
                    <a:solidFill>
                      <a:srgbClr val="FFFFFF"/>
                    </a:solidFill>
                  </a14:hiddenFill>
                </a:ext>
                <a:ext uri="{91240B29-F687-4F45-9708-019B960494DF}">
                  <a14:hiddenLine w="12700">
                    <a:solidFill>
                      <a:schemeClr val="bg2"/>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800" b="1" i="1">
                              <a:solidFill>
                                <a:srgbClr val="FF0000"/>
                              </a:solidFill>
                              <a:latin typeface="Cambria Math"/>
                            </a:rPr>
                          </m:ctrlPr>
                        </m:sSubPr>
                        <m:e>
                          <m:r>
                            <a:rPr lang="en-US" altLang="en-US" sz="2800" b="1" i="1">
                              <a:solidFill>
                                <a:srgbClr val="FF0000"/>
                              </a:solidFill>
                              <a:latin typeface="Cambria Math"/>
                            </a:rPr>
                            <m:t>𝒑</m:t>
                          </m:r>
                        </m:e>
                        <m:sub>
                          <m:r>
                            <a:rPr lang="en-US" altLang="en-US" sz="2800" i="1">
                              <a:solidFill>
                                <a:srgbClr val="FF0000"/>
                              </a:solidFill>
                              <a:latin typeface="Cambria Math"/>
                            </a:rPr>
                            <m:t>𝑥</m:t>
                          </m:r>
                        </m:sub>
                      </m:sSub>
                      <m:d>
                        <m:dPr>
                          <m:ctrlPr>
                            <a:rPr lang="en-US" altLang="en-US" sz="2800" i="1">
                              <a:solidFill>
                                <a:srgbClr val="FF0000"/>
                              </a:solidFill>
                              <a:latin typeface="Cambria Math"/>
                            </a:rPr>
                          </m:ctrlPr>
                        </m:dPr>
                        <m:e>
                          <m:r>
                            <a:rPr lang="en-US" altLang="en-US" sz="2800" i="1">
                              <a:solidFill>
                                <a:srgbClr val="FF0000"/>
                              </a:solidFill>
                              <a:latin typeface="Cambria Math"/>
                            </a:rPr>
                            <m:t>𝑢</m:t>
                          </m:r>
                        </m:e>
                      </m:d>
                    </m:oMath>
                  </m:oMathPara>
                </a14:m>
                <a:endParaRPr lang="hu-HU" altLang="en-US" sz="2800" dirty="0"/>
              </a:p>
            </p:txBody>
          </p:sp>
        </mc:Choice>
        <mc:Fallback>
          <p:sp>
            <p:nvSpPr>
              <p:cNvPr id="46" name="Rectangle 2055"/>
              <p:cNvSpPr>
                <a:spLocks noRot="1" noChangeAspect="1" noMove="1" noResize="1" noEditPoints="1" noAdjustHandles="1" noChangeArrowheads="1" noChangeShapeType="1" noTextEdit="1"/>
              </p:cNvSpPr>
              <p:nvPr/>
            </p:nvSpPr>
            <p:spPr bwMode="auto">
              <a:xfrm>
                <a:off x="7188225" y="3037295"/>
                <a:ext cx="1188595" cy="523220"/>
              </a:xfrm>
              <a:prstGeom prst="rect">
                <a:avLst/>
              </a:prstGeom>
              <a:blipFill rotWithShape="1">
                <a:blip r:embed="rId4"/>
                <a:stretch>
                  <a:fillRect/>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47" name="Line 2056"/>
          <p:cNvSpPr>
            <a:spLocks noChangeShapeType="1"/>
          </p:cNvSpPr>
          <p:nvPr/>
        </p:nvSpPr>
        <p:spPr bwMode="auto">
          <a:xfrm flipV="1">
            <a:off x="6923511" y="951608"/>
            <a:ext cx="0" cy="2057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2059"/>
          <p:cNvSpPr>
            <a:spLocks noChangeShapeType="1"/>
          </p:cNvSpPr>
          <p:nvPr/>
        </p:nvSpPr>
        <p:spPr bwMode="auto">
          <a:xfrm>
            <a:off x="8142711" y="1789808"/>
            <a:ext cx="0" cy="12192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49" name="Line 2060"/>
          <p:cNvSpPr>
            <a:spLocks noChangeShapeType="1"/>
          </p:cNvSpPr>
          <p:nvPr/>
        </p:nvSpPr>
        <p:spPr bwMode="auto">
          <a:xfrm flipH="1">
            <a:off x="6923511" y="1789808"/>
            <a:ext cx="12192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latin typeface="+mn-lt"/>
            </a:endParaRPr>
          </a:p>
        </p:txBody>
      </p:sp>
      <p:sp>
        <p:nvSpPr>
          <p:cNvPr id="50" name="Line 2062"/>
          <p:cNvSpPr>
            <a:spLocks noChangeShapeType="1"/>
          </p:cNvSpPr>
          <p:nvPr/>
        </p:nvSpPr>
        <p:spPr bwMode="auto">
          <a:xfrm>
            <a:off x="574827" y="4919551"/>
            <a:ext cx="297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1" name="Rectangle 2063"/>
          <p:cNvSpPr>
            <a:spLocks noChangeArrowheads="1"/>
          </p:cNvSpPr>
          <p:nvPr/>
        </p:nvSpPr>
        <p:spPr bwMode="auto">
          <a:xfrm>
            <a:off x="3797848" y="4222524"/>
            <a:ext cx="36740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i="1" dirty="0"/>
              <a:t>x</a:t>
            </a:r>
          </a:p>
        </p:txBody>
      </p:sp>
      <p:sp>
        <p:nvSpPr>
          <p:cNvPr id="52" name="Line 2064"/>
          <p:cNvSpPr>
            <a:spLocks noChangeShapeType="1"/>
          </p:cNvSpPr>
          <p:nvPr/>
        </p:nvSpPr>
        <p:spPr bwMode="auto">
          <a:xfrm flipV="1">
            <a:off x="574827" y="1512481"/>
            <a:ext cx="0" cy="340707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53" name="Rectangle 2065"/>
          <p:cNvSpPr>
            <a:spLocks noChangeArrowheads="1"/>
          </p:cNvSpPr>
          <p:nvPr/>
        </p:nvSpPr>
        <p:spPr bwMode="auto">
          <a:xfrm>
            <a:off x="677592" y="1191806"/>
            <a:ext cx="34496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i="1" dirty="0"/>
              <a:t>z</a:t>
            </a:r>
          </a:p>
        </p:txBody>
      </p:sp>
      <p:sp>
        <p:nvSpPr>
          <p:cNvPr id="54" name="Rectangle 2066"/>
          <p:cNvSpPr>
            <a:spLocks noChangeArrowheads="1"/>
          </p:cNvSpPr>
          <p:nvPr/>
        </p:nvSpPr>
        <p:spPr bwMode="auto">
          <a:xfrm>
            <a:off x="8609882" y="3009008"/>
            <a:ext cx="367408" cy="584775"/>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i="1" dirty="0"/>
              <a:t>x</a:t>
            </a:r>
          </a:p>
        </p:txBody>
      </p:sp>
      <p:sp>
        <p:nvSpPr>
          <p:cNvPr id="55" name="Téglalap 54"/>
          <p:cNvSpPr/>
          <p:nvPr/>
        </p:nvSpPr>
        <p:spPr>
          <a:xfrm>
            <a:off x="7352597" y="2288546"/>
            <a:ext cx="389850" cy="646331"/>
          </a:xfrm>
          <a:prstGeom prst="rect">
            <a:avLst/>
          </a:prstGeom>
          <a:ln>
            <a:noFill/>
          </a:ln>
        </p:spPr>
        <p:txBody>
          <a:bodyPr wrap="none">
            <a:spAutoFit/>
          </a:bodyPr>
          <a:lstStyle/>
          <a:p>
            <a:r>
              <a:rPr lang="hu-HU" altLang="en-US" sz="3600" i="1" dirty="0">
                <a:sym typeface="Symbol" pitchFamily="18" charset="2"/>
              </a:rPr>
              <a:t>v</a:t>
            </a:r>
            <a:endParaRPr lang="en-US" sz="3600" dirty="0"/>
          </a:p>
        </p:txBody>
      </p:sp>
      <p:sp>
        <p:nvSpPr>
          <p:cNvPr id="56" name="Rectangle 2065"/>
          <p:cNvSpPr>
            <a:spLocks noChangeArrowheads="1"/>
          </p:cNvSpPr>
          <p:nvPr/>
        </p:nvSpPr>
        <p:spPr bwMode="auto">
          <a:xfrm>
            <a:off x="6551797" y="2859138"/>
            <a:ext cx="34496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en-US" sz="3200" i="1" dirty="0"/>
              <a:t>z</a:t>
            </a:r>
          </a:p>
        </p:txBody>
      </p:sp>
      <p:cxnSp>
        <p:nvCxnSpPr>
          <p:cNvPr id="57" name="Egyenes összekötő nyíllal 56"/>
          <p:cNvCxnSpPr>
            <a:stCxn id="52" idx="0"/>
          </p:cNvCxnSpPr>
          <p:nvPr/>
        </p:nvCxnSpPr>
        <p:spPr>
          <a:xfrm>
            <a:off x="574827" y="4919551"/>
            <a:ext cx="36004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Szabadkézi sokszög 57"/>
          <p:cNvSpPr/>
          <p:nvPr/>
        </p:nvSpPr>
        <p:spPr>
          <a:xfrm>
            <a:off x="546835" y="873175"/>
            <a:ext cx="3825551" cy="4061985"/>
          </a:xfrm>
          <a:custGeom>
            <a:avLst/>
            <a:gdLst>
              <a:gd name="connsiteX0" fmla="*/ 0 w 3825551"/>
              <a:gd name="connsiteY0" fmla="*/ 4040156 h 4061985"/>
              <a:gd name="connsiteX1" fmla="*/ 811763 w 3825551"/>
              <a:gd name="connsiteY1" fmla="*/ 4040156 h 4061985"/>
              <a:gd name="connsiteX2" fmla="*/ 1763486 w 3825551"/>
              <a:gd name="connsiteY2" fmla="*/ 4058817 h 4061985"/>
              <a:gd name="connsiteX3" fmla="*/ 2416629 w 3825551"/>
              <a:gd name="connsiteY3" fmla="*/ 3965511 h 4061985"/>
              <a:gd name="connsiteX4" fmla="*/ 1968759 w 3825551"/>
              <a:gd name="connsiteY4" fmla="*/ 3816221 h 4061985"/>
              <a:gd name="connsiteX5" fmla="*/ 933061 w 3825551"/>
              <a:gd name="connsiteY5" fmla="*/ 3638939 h 4061985"/>
              <a:gd name="connsiteX6" fmla="*/ 513184 w 3825551"/>
              <a:gd name="connsiteY6" fmla="*/ 3508311 h 4061985"/>
              <a:gd name="connsiteX7" fmla="*/ 466531 w 3825551"/>
              <a:gd name="connsiteY7" fmla="*/ 2500605 h 4061985"/>
              <a:gd name="connsiteX8" fmla="*/ 485192 w 3825551"/>
              <a:gd name="connsiteY8" fmla="*/ 1679511 h 4061985"/>
              <a:gd name="connsiteX9" fmla="*/ 690465 w 3825551"/>
              <a:gd name="connsiteY9" fmla="*/ 1427584 h 4061985"/>
              <a:gd name="connsiteX10" fmla="*/ 1912776 w 3825551"/>
              <a:gd name="connsiteY10" fmla="*/ 1306286 h 4061985"/>
              <a:gd name="connsiteX11" fmla="*/ 2687216 w 3825551"/>
              <a:gd name="connsiteY11" fmla="*/ 1110343 h 4061985"/>
              <a:gd name="connsiteX12" fmla="*/ 3265714 w 3825551"/>
              <a:gd name="connsiteY12" fmla="*/ 811764 h 4061985"/>
              <a:gd name="connsiteX13" fmla="*/ 3498980 w 3825551"/>
              <a:gd name="connsiteY13" fmla="*/ 550507 h 4061985"/>
              <a:gd name="connsiteX14" fmla="*/ 3825551 w 3825551"/>
              <a:gd name="connsiteY14" fmla="*/ 0 h 4061985"/>
              <a:gd name="connsiteX0" fmla="*/ 0 w 3825551"/>
              <a:gd name="connsiteY0" fmla="*/ 4040156 h 4061985"/>
              <a:gd name="connsiteX1" fmla="*/ 811763 w 3825551"/>
              <a:gd name="connsiteY1" fmla="*/ 4040156 h 4061985"/>
              <a:gd name="connsiteX2" fmla="*/ 1763486 w 3825551"/>
              <a:gd name="connsiteY2" fmla="*/ 4058817 h 4061985"/>
              <a:gd name="connsiteX3" fmla="*/ 2416629 w 3825551"/>
              <a:gd name="connsiteY3" fmla="*/ 3965511 h 4061985"/>
              <a:gd name="connsiteX4" fmla="*/ 1968759 w 3825551"/>
              <a:gd name="connsiteY4" fmla="*/ 3816221 h 4061985"/>
              <a:gd name="connsiteX5" fmla="*/ 933061 w 3825551"/>
              <a:gd name="connsiteY5" fmla="*/ 3638939 h 4061985"/>
              <a:gd name="connsiteX6" fmla="*/ 494523 w 3825551"/>
              <a:gd name="connsiteY6" fmla="*/ 3396343 h 4061985"/>
              <a:gd name="connsiteX7" fmla="*/ 466531 w 3825551"/>
              <a:gd name="connsiteY7" fmla="*/ 2500605 h 4061985"/>
              <a:gd name="connsiteX8" fmla="*/ 485192 w 3825551"/>
              <a:gd name="connsiteY8" fmla="*/ 1679511 h 4061985"/>
              <a:gd name="connsiteX9" fmla="*/ 690465 w 3825551"/>
              <a:gd name="connsiteY9" fmla="*/ 1427584 h 4061985"/>
              <a:gd name="connsiteX10" fmla="*/ 1912776 w 3825551"/>
              <a:gd name="connsiteY10" fmla="*/ 1306286 h 4061985"/>
              <a:gd name="connsiteX11" fmla="*/ 2687216 w 3825551"/>
              <a:gd name="connsiteY11" fmla="*/ 1110343 h 4061985"/>
              <a:gd name="connsiteX12" fmla="*/ 3265714 w 3825551"/>
              <a:gd name="connsiteY12" fmla="*/ 811764 h 4061985"/>
              <a:gd name="connsiteX13" fmla="*/ 3498980 w 3825551"/>
              <a:gd name="connsiteY13" fmla="*/ 550507 h 4061985"/>
              <a:gd name="connsiteX14" fmla="*/ 3825551 w 3825551"/>
              <a:gd name="connsiteY14" fmla="*/ 0 h 406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5551" h="4061985">
                <a:moveTo>
                  <a:pt x="0" y="4040156"/>
                </a:moveTo>
                <a:lnTo>
                  <a:pt x="811763" y="4040156"/>
                </a:lnTo>
                <a:cubicBezTo>
                  <a:pt x="1105677" y="4043266"/>
                  <a:pt x="1496008" y="4071258"/>
                  <a:pt x="1763486" y="4058817"/>
                </a:cubicBezTo>
                <a:cubicBezTo>
                  <a:pt x="2030964" y="4046376"/>
                  <a:pt x="2382417" y="4005944"/>
                  <a:pt x="2416629" y="3965511"/>
                </a:cubicBezTo>
                <a:cubicBezTo>
                  <a:pt x="2450841" y="3925078"/>
                  <a:pt x="2216020" y="3870650"/>
                  <a:pt x="1968759" y="3816221"/>
                </a:cubicBezTo>
                <a:cubicBezTo>
                  <a:pt x="1721498" y="3761792"/>
                  <a:pt x="1178767" y="3708919"/>
                  <a:pt x="933061" y="3638939"/>
                </a:cubicBezTo>
                <a:cubicBezTo>
                  <a:pt x="687355" y="3568959"/>
                  <a:pt x="572278" y="3586065"/>
                  <a:pt x="494523" y="3396343"/>
                </a:cubicBezTo>
                <a:cubicBezTo>
                  <a:pt x="416768" y="3206621"/>
                  <a:pt x="468086" y="2786744"/>
                  <a:pt x="466531" y="2500605"/>
                </a:cubicBezTo>
                <a:cubicBezTo>
                  <a:pt x="464976" y="2214466"/>
                  <a:pt x="447870" y="1858348"/>
                  <a:pt x="485192" y="1679511"/>
                </a:cubicBezTo>
                <a:cubicBezTo>
                  <a:pt x="522514" y="1500674"/>
                  <a:pt x="452534" y="1489788"/>
                  <a:pt x="690465" y="1427584"/>
                </a:cubicBezTo>
                <a:cubicBezTo>
                  <a:pt x="928396" y="1365380"/>
                  <a:pt x="1579984" y="1359159"/>
                  <a:pt x="1912776" y="1306286"/>
                </a:cubicBezTo>
                <a:cubicBezTo>
                  <a:pt x="2245568" y="1253413"/>
                  <a:pt x="2461726" y="1192763"/>
                  <a:pt x="2687216" y="1110343"/>
                </a:cubicBezTo>
                <a:cubicBezTo>
                  <a:pt x="2912706" y="1027923"/>
                  <a:pt x="3130420" y="905070"/>
                  <a:pt x="3265714" y="811764"/>
                </a:cubicBezTo>
                <a:cubicBezTo>
                  <a:pt x="3401008" y="718458"/>
                  <a:pt x="3405674" y="685801"/>
                  <a:pt x="3498980" y="550507"/>
                </a:cubicBezTo>
                <a:cubicBezTo>
                  <a:pt x="3592286" y="415213"/>
                  <a:pt x="3708918" y="207606"/>
                  <a:pt x="382555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063"/>
          <p:cNvSpPr>
            <a:spLocks noChangeArrowheads="1"/>
          </p:cNvSpPr>
          <p:nvPr/>
        </p:nvSpPr>
        <p:spPr bwMode="auto">
          <a:xfrm>
            <a:off x="6977872" y="764183"/>
            <a:ext cx="38985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i="1" dirty="0"/>
              <a:t>y</a:t>
            </a:r>
            <a:endParaRPr lang="hu-HU" altLang="en-US" sz="3600" i="1" dirty="0"/>
          </a:p>
        </p:txBody>
      </p:sp>
      <p:sp>
        <p:nvSpPr>
          <p:cNvPr id="60" name="Oval 2053"/>
          <p:cNvSpPr>
            <a:spLocks noChangeArrowheads="1"/>
          </p:cNvSpPr>
          <p:nvPr/>
        </p:nvSpPr>
        <p:spPr bwMode="auto">
          <a:xfrm>
            <a:off x="5323311" y="1256408"/>
            <a:ext cx="3276600" cy="3352800"/>
          </a:xfrm>
          <a:prstGeom prst="ellipse">
            <a:avLst/>
          </a:prstGeom>
          <a:noFill/>
          <a:ln w="57150">
            <a:solidFill>
              <a:srgbClr val="D6009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mc:AlternateContent xmlns:mc="http://schemas.openxmlformats.org/markup-compatibility/2006">
        <mc:Choice xmlns:a14="http://schemas.microsoft.com/office/drawing/2010/main" Requires="a14">
          <p:sp>
            <p:nvSpPr>
              <p:cNvPr id="61" name="Rectangle 2061"/>
              <p:cNvSpPr>
                <a:spLocks noChangeArrowheads="1"/>
              </p:cNvSpPr>
              <p:nvPr/>
            </p:nvSpPr>
            <p:spPr bwMode="auto">
              <a:xfrm>
                <a:off x="5331910" y="3723878"/>
                <a:ext cx="3200530" cy="1384995"/>
              </a:xfrm>
              <a:prstGeom prst="rect">
                <a:avLst/>
              </a:prstGeom>
              <a:solidFill>
                <a:schemeClr val="bg1">
                  <a:lumMod val="95000"/>
                </a:schemeClr>
              </a:solidFill>
              <a:ln>
                <a:solidFill>
                  <a:schemeClr val="tx1"/>
                </a:solidFill>
              </a:ln>
              <a:effectLst/>
            </p:spPr>
            <p:txBody>
              <a:bodyPr wrap="square">
                <a:spAutoFit/>
              </a:bodyPr>
              <a:lstStyle/>
              <a:p>
                <a:pPr algn="l"/>
                <a14:m>
                  <m:oMathPara xmlns:m="http://schemas.openxmlformats.org/officeDocument/2006/math">
                    <m:oMathParaPr>
                      <m:jc m:val="left"/>
                    </m:oMathParaPr>
                    <m:oMath xmlns:m="http://schemas.openxmlformats.org/officeDocument/2006/math">
                      <m:r>
                        <a:rPr lang="en-US" altLang="en-US" sz="2800" b="0" i="1" smtClean="0">
                          <a:solidFill>
                            <a:srgbClr val="D60093"/>
                          </a:solidFill>
                          <a:latin typeface="Cambria Math"/>
                        </a:rPr>
                        <m:t>𝑥</m:t>
                      </m:r>
                      <m:r>
                        <a:rPr lang="en-US" altLang="en-US" sz="2800" b="1" i="1">
                          <a:solidFill>
                            <a:srgbClr val="D60093"/>
                          </a:solidFill>
                          <a:latin typeface="Cambria Math"/>
                        </a:rPr>
                        <m:t>=</m:t>
                      </m:r>
                      <m:sSub>
                        <m:sSubPr>
                          <m:ctrlPr>
                            <a:rPr lang="en-US" altLang="en-US" sz="2800" b="1" i="1" smtClean="0">
                              <a:solidFill>
                                <a:srgbClr val="FF0000"/>
                              </a:solidFill>
                              <a:latin typeface="Cambria Math"/>
                            </a:rPr>
                          </m:ctrlPr>
                        </m:sSubPr>
                        <m:e>
                          <m:r>
                            <a:rPr lang="en-US" altLang="en-US" sz="2800" b="1" i="1" smtClean="0">
                              <a:solidFill>
                                <a:srgbClr val="FF0000"/>
                              </a:solidFill>
                              <a:latin typeface="Cambria Math"/>
                            </a:rPr>
                            <m:t>𝒑</m:t>
                          </m:r>
                        </m:e>
                        <m:sub>
                          <m:r>
                            <a:rPr lang="en-US" altLang="en-US" sz="2800" b="0" i="1" smtClean="0">
                              <a:solidFill>
                                <a:srgbClr val="FF0000"/>
                              </a:solidFill>
                              <a:latin typeface="Cambria Math"/>
                            </a:rPr>
                            <m:t>𝑥</m:t>
                          </m:r>
                        </m:sub>
                      </m:sSub>
                      <m:d>
                        <m:dPr>
                          <m:ctrlPr>
                            <a:rPr lang="en-US" altLang="en-US" sz="2800" b="0" i="1" smtClean="0">
                              <a:solidFill>
                                <a:srgbClr val="FF0000"/>
                              </a:solidFill>
                              <a:latin typeface="Cambria Math"/>
                            </a:rPr>
                          </m:ctrlPr>
                        </m:dPr>
                        <m:e>
                          <m:r>
                            <a:rPr lang="en-US" altLang="en-US" sz="2800" b="0" i="1" smtClean="0">
                              <a:solidFill>
                                <a:srgbClr val="FF0000"/>
                              </a:solidFill>
                              <a:latin typeface="Cambria Math"/>
                            </a:rPr>
                            <m:t>𝑢</m:t>
                          </m:r>
                        </m:e>
                      </m:d>
                      <m:func>
                        <m:funcPr>
                          <m:ctrlPr>
                            <a:rPr lang="en-US" altLang="en-US" sz="2800" i="1">
                              <a:solidFill>
                                <a:schemeClr val="tx2"/>
                              </a:solidFill>
                              <a:latin typeface="Cambria Math"/>
                            </a:rPr>
                          </m:ctrlPr>
                        </m:funcPr>
                        <m:fName>
                          <m:r>
                            <m:rPr>
                              <m:sty m:val="p"/>
                            </m:rPr>
                            <a:rPr lang="en-US" altLang="en-US" sz="2800">
                              <a:solidFill>
                                <a:schemeClr val="tx2"/>
                              </a:solidFill>
                              <a:latin typeface="Cambria Math"/>
                            </a:rPr>
                            <m:t>cos</m:t>
                          </m:r>
                        </m:fName>
                        <m:e>
                          <m:d>
                            <m:dPr>
                              <m:ctrlPr>
                                <a:rPr lang="en-US" altLang="en-US" sz="2800" i="1">
                                  <a:solidFill>
                                    <a:schemeClr val="tx2"/>
                                  </a:solidFill>
                                  <a:latin typeface="Cambria Math"/>
                                </a:rPr>
                              </m:ctrlPr>
                            </m:dPr>
                            <m:e>
                              <m:r>
                                <a:rPr lang="en-US" altLang="en-US" sz="2800" i="1">
                                  <a:solidFill>
                                    <a:schemeClr val="tx2"/>
                                  </a:solidFill>
                                  <a:latin typeface="Cambria Math"/>
                                </a:rPr>
                                <m:t>𝑣</m:t>
                              </m:r>
                            </m:e>
                          </m:d>
                        </m:e>
                      </m:func>
                    </m:oMath>
                  </m:oMathPara>
                </a14:m>
                <a:endParaRPr lang="en-US" altLang="en-US" sz="2800" b="0" i="1" dirty="0" smtClean="0">
                  <a:solidFill>
                    <a:srgbClr val="D60093"/>
                  </a:solidFill>
                  <a:latin typeface="Cambria Math"/>
                </a:endParaRPr>
              </a:p>
              <a:p>
                <a:pPr algn="l"/>
                <a14:m>
                  <m:oMathPara xmlns:m="http://schemas.openxmlformats.org/officeDocument/2006/math">
                    <m:oMathParaPr>
                      <m:jc m:val="left"/>
                    </m:oMathParaPr>
                    <m:oMath xmlns:m="http://schemas.openxmlformats.org/officeDocument/2006/math">
                      <m:r>
                        <a:rPr lang="en-US" altLang="en-US" sz="2800" b="0" i="1" smtClean="0">
                          <a:solidFill>
                            <a:srgbClr val="D60093"/>
                          </a:solidFill>
                          <a:latin typeface="Cambria Math"/>
                        </a:rPr>
                        <m:t>𝑦</m:t>
                      </m:r>
                      <m:r>
                        <a:rPr lang="en-US" altLang="en-US" sz="2800" b="0" i="1">
                          <a:solidFill>
                            <a:srgbClr val="D60093"/>
                          </a:solidFill>
                          <a:latin typeface="Cambria Math"/>
                        </a:rPr>
                        <m:t>=</m:t>
                      </m:r>
                      <m:sSub>
                        <m:sSubPr>
                          <m:ctrlPr>
                            <a:rPr lang="en-US" altLang="en-US" sz="2800" b="1" i="1" smtClean="0">
                              <a:solidFill>
                                <a:srgbClr val="FF0000"/>
                              </a:solidFill>
                              <a:latin typeface="Cambria Math"/>
                            </a:rPr>
                          </m:ctrlPr>
                        </m:sSubPr>
                        <m:e>
                          <m:r>
                            <a:rPr lang="en-US" altLang="en-US" sz="2800" b="1" i="1">
                              <a:solidFill>
                                <a:srgbClr val="FF0000"/>
                              </a:solidFill>
                              <a:latin typeface="Cambria Math"/>
                            </a:rPr>
                            <m:t>𝒑</m:t>
                          </m:r>
                        </m:e>
                        <m:sub>
                          <m:r>
                            <a:rPr lang="en-US" altLang="en-US" sz="2800" i="1">
                              <a:solidFill>
                                <a:srgbClr val="FF0000"/>
                              </a:solidFill>
                              <a:latin typeface="Cambria Math"/>
                            </a:rPr>
                            <m:t>𝑥</m:t>
                          </m:r>
                        </m:sub>
                      </m:sSub>
                      <m:d>
                        <m:dPr>
                          <m:ctrlPr>
                            <a:rPr lang="en-US" altLang="en-US" sz="2800" i="1">
                              <a:solidFill>
                                <a:srgbClr val="FF0000"/>
                              </a:solidFill>
                              <a:latin typeface="Cambria Math"/>
                            </a:rPr>
                          </m:ctrlPr>
                        </m:dPr>
                        <m:e>
                          <m:r>
                            <a:rPr lang="en-US" altLang="en-US" sz="2800" i="1">
                              <a:solidFill>
                                <a:srgbClr val="FF0000"/>
                              </a:solidFill>
                              <a:latin typeface="Cambria Math"/>
                            </a:rPr>
                            <m:t>𝑢</m:t>
                          </m:r>
                        </m:e>
                      </m:d>
                      <m:r>
                        <m:rPr>
                          <m:sty m:val="p"/>
                        </m:rPr>
                        <a:rPr lang="en-US" altLang="en-US" sz="2800" b="0" i="0" smtClean="0">
                          <a:solidFill>
                            <a:schemeClr val="tx2"/>
                          </a:solidFill>
                          <a:latin typeface="Cambria Math"/>
                        </a:rPr>
                        <m:t>sin</m:t>
                      </m:r>
                      <m:r>
                        <a:rPr lang="en-US" altLang="en-US" sz="2800" i="1">
                          <a:solidFill>
                            <a:schemeClr val="tx2"/>
                          </a:solidFill>
                          <a:latin typeface="Cambria Math"/>
                        </a:rPr>
                        <m:t>⁡(</m:t>
                      </m:r>
                      <m:r>
                        <a:rPr lang="en-US" altLang="en-US" sz="2800" i="1">
                          <a:solidFill>
                            <a:schemeClr val="tx2"/>
                          </a:solidFill>
                          <a:latin typeface="Cambria Math"/>
                        </a:rPr>
                        <m:t>𝑣</m:t>
                      </m:r>
                      <m:r>
                        <a:rPr lang="en-US" altLang="en-US" sz="2800" i="1">
                          <a:solidFill>
                            <a:schemeClr val="tx2"/>
                          </a:solidFill>
                          <a:latin typeface="Cambria Math"/>
                        </a:rPr>
                        <m:t>)</m:t>
                      </m:r>
                    </m:oMath>
                  </m:oMathPara>
                </a14:m>
                <a:endParaRPr lang="en-US" altLang="en-US" sz="2800" i="1" dirty="0">
                  <a:solidFill>
                    <a:schemeClr val="tx2"/>
                  </a:solidFill>
                  <a:latin typeface="Cambria Math"/>
                </a:endParaRPr>
              </a:p>
              <a:p>
                <a:pPr algn="l"/>
                <a14:m>
                  <m:oMathPara xmlns:m="http://schemas.openxmlformats.org/officeDocument/2006/math">
                    <m:oMathParaPr>
                      <m:jc m:val="left"/>
                    </m:oMathParaPr>
                    <m:oMath xmlns:m="http://schemas.openxmlformats.org/officeDocument/2006/math">
                      <m:r>
                        <a:rPr lang="en-US" altLang="en-US" sz="2800" b="0" i="1" smtClean="0">
                          <a:solidFill>
                            <a:srgbClr val="D60093"/>
                          </a:solidFill>
                          <a:latin typeface="Cambria Math"/>
                        </a:rPr>
                        <m:t>𝑧</m:t>
                      </m:r>
                      <m:r>
                        <a:rPr lang="en-US" altLang="en-US" sz="2800" i="1">
                          <a:solidFill>
                            <a:srgbClr val="D60093"/>
                          </a:solidFill>
                          <a:latin typeface="Cambria Math"/>
                        </a:rPr>
                        <m:t>=</m:t>
                      </m:r>
                      <m:sSub>
                        <m:sSubPr>
                          <m:ctrlPr>
                            <a:rPr lang="en-US" altLang="en-US" sz="2800" b="1" i="1" smtClean="0">
                              <a:solidFill>
                                <a:srgbClr val="FF0000"/>
                              </a:solidFill>
                              <a:latin typeface="Cambria Math"/>
                            </a:rPr>
                          </m:ctrlPr>
                        </m:sSubPr>
                        <m:e>
                          <m:r>
                            <a:rPr lang="en-US" altLang="en-US" sz="2800" b="1" i="1">
                              <a:solidFill>
                                <a:srgbClr val="FF0000"/>
                              </a:solidFill>
                              <a:latin typeface="Cambria Math"/>
                            </a:rPr>
                            <m:t>𝒑</m:t>
                          </m:r>
                        </m:e>
                        <m:sub>
                          <m:r>
                            <a:rPr lang="en-US" altLang="en-US" sz="2800" b="0" i="1" smtClean="0">
                              <a:solidFill>
                                <a:srgbClr val="FF0000"/>
                              </a:solidFill>
                              <a:latin typeface="Cambria Math"/>
                            </a:rPr>
                            <m:t>𝑧</m:t>
                          </m:r>
                        </m:sub>
                      </m:sSub>
                      <m:d>
                        <m:dPr>
                          <m:ctrlPr>
                            <a:rPr lang="en-US" altLang="en-US" sz="2800" i="1">
                              <a:solidFill>
                                <a:srgbClr val="FF0000"/>
                              </a:solidFill>
                              <a:latin typeface="Cambria Math"/>
                            </a:rPr>
                          </m:ctrlPr>
                        </m:dPr>
                        <m:e>
                          <m:r>
                            <a:rPr lang="en-US" altLang="en-US" sz="2800" i="1">
                              <a:solidFill>
                                <a:srgbClr val="FF0000"/>
                              </a:solidFill>
                              <a:latin typeface="Cambria Math"/>
                            </a:rPr>
                            <m:t>𝑢</m:t>
                          </m:r>
                        </m:e>
                      </m:d>
                    </m:oMath>
                  </m:oMathPara>
                </a14:m>
                <a:endParaRPr lang="en-US" altLang="en-US" sz="2800" i="1" dirty="0">
                  <a:solidFill>
                    <a:srgbClr val="D60093"/>
                  </a:solidFill>
                  <a:latin typeface="Cambria Math"/>
                </a:endParaRPr>
              </a:p>
            </p:txBody>
          </p:sp>
        </mc:Choice>
        <mc:Fallback>
          <p:sp>
            <p:nvSpPr>
              <p:cNvPr id="61" name="Rectangle 2061"/>
              <p:cNvSpPr>
                <a:spLocks noRot="1" noChangeAspect="1" noMove="1" noResize="1" noEditPoints="1" noAdjustHandles="1" noChangeArrowheads="1" noChangeShapeType="1" noTextEdit="1"/>
              </p:cNvSpPr>
              <p:nvPr/>
            </p:nvSpPr>
            <p:spPr bwMode="auto">
              <a:xfrm>
                <a:off x="5331910" y="3723878"/>
                <a:ext cx="3200530" cy="1384995"/>
              </a:xfrm>
              <a:prstGeom prst="rect">
                <a:avLst/>
              </a:prstGeom>
              <a:blipFill rotWithShape="1">
                <a:blip r:embed="rId5"/>
                <a:stretch>
                  <a:fillRect/>
                </a:stretch>
              </a:blipFill>
              <a:ln>
                <a:solidFill>
                  <a:schemeClr val="tx1"/>
                </a:solidFill>
              </a:ln>
              <a:effectLst/>
            </p:spPr>
            <p:txBody>
              <a:bodyPr/>
              <a:lstStyle/>
              <a:p>
                <a:r>
                  <a:rPr lang="en-US">
                    <a:noFill/>
                  </a:rPr>
                  <a:t> </a:t>
                </a:r>
              </a:p>
            </p:txBody>
          </p:sp>
        </mc:Fallback>
      </mc:AlternateContent>
      <p:sp>
        <p:nvSpPr>
          <p:cNvPr id="62" name="Line 2054"/>
          <p:cNvSpPr>
            <a:spLocks noChangeShapeType="1"/>
          </p:cNvSpPr>
          <p:nvPr/>
        </p:nvSpPr>
        <p:spPr bwMode="auto">
          <a:xfrm>
            <a:off x="6952105" y="2992240"/>
            <a:ext cx="1647806" cy="4192"/>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
        <p:nvSpPr>
          <p:cNvPr id="63" name="Line 2054"/>
          <p:cNvSpPr>
            <a:spLocks noChangeShapeType="1"/>
          </p:cNvSpPr>
          <p:nvPr/>
        </p:nvSpPr>
        <p:spPr bwMode="auto">
          <a:xfrm>
            <a:off x="583205" y="2167967"/>
            <a:ext cx="1647806" cy="4192"/>
          </a:xfrm>
          <a:prstGeom prst="line">
            <a:avLst/>
          </a:prstGeom>
          <a:noFill/>
          <a:ln w="571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499"/>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49" grpId="0" animBg="1"/>
      <p:bldP spid="55" grpId="0"/>
      <p:bldP spid="6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33468"/>
            <a:ext cx="7772400" cy="857250"/>
          </a:xfrm>
        </p:spPr>
        <p:txBody>
          <a:bodyPr/>
          <a:lstStyle/>
          <a:p>
            <a:r>
              <a:rPr lang="hu-HU" altLang="en-US" dirty="0" err="1" smtClean="0">
                <a:solidFill>
                  <a:srgbClr val="FF0000"/>
                </a:solidFill>
              </a:rPr>
              <a:t>Rotating</a:t>
            </a:r>
            <a:endParaRPr lang="hu-HU" altLang="en-US" dirty="0">
              <a:solidFill>
                <a:srgbClr val="FF0000"/>
              </a:solidFill>
            </a:endParaRPr>
          </a:p>
        </p:txBody>
      </p:sp>
      <p:pic>
        <p:nvPicPr>
          <p:cNvPr id="244739" name="Picture 3" descr="ROTAT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846261"/>
            <a:ext cx="7416824" cy="4245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p:cNvSpPr>
            <a:spLocks noGrp="1" noChangeArrowheads="1"/>
          </p:cNvSpPr>
          <p:nvPr>
            <p:ph type="title"/>
          </p:nvPr>
        </p:nvSpPr>
        <p:spPr>
          <a:xfrm>
            <a:off x="0" y="-50120"/>
            <a:ext cx="9144000" cy="1143000"/>
          </a:xfrm>
        </p:spPr>
        <p:txBody>
          <a:bodyPr>
            <a:normAutofit/>
          </a:bodyPr>
          <a:lstStyle/>
          <a:p>
            <a:pPr>
              <a:defRPr/>
            </a:pPr>
            <a:r>
              <a:rPr lang="hu-HU" sz="4000" dirty="0" err="1" smtClean="0">
                <a:solidFill>
                  <a:srgbClr val="FF0000"/>
                </a:solidFill>
              </a:rPr>
              <a:t>Normal</a:t>
            </a:r>
            <a:r>
              <a:rPr lang="hu-HU" sz="4000" dirty="0" smtClean="0">
                <a:solidFill>
                  <a:srgbClr val="FF0000"/>
                </a:solidFill>
              </a:rPr>
              <a:t> </a:t>
            </a:r>
            <a:r>
              <a:rPr lang="hu-HU" sz="4000" dirty="0" err="1" smtClean="0">
                <a:solidFill>
                  <a:srgbClr val="FF0000"/>
                </a:solidFill>
              </a:rPr>
              <a:t>vector</a:t>
            </a:r>
            <a:r>
              <a:rPr lang="hu-HU" sz="4000" dirty="0" smtClean="0">
                <a:solidFill>
                  <a:srgbClr val="FF0000"/>
                </a:solidFill>
              </a:rPr>
              <a:t> of </a:t>
            </a:r>
            <a:r>
              <a:rPr lang="hu-HU" sz="4000" dirty="0" err="1" smtClean="0">
                <a:solidFill>
                  <a:srgbClr val="FF0000"/>
                </a:solidFill>
              </a:rPr>
              <a:t>parametric</a:t>
            </a:r>
            <a:r>
              <a:rPr lang="hu-HU" sz="4000" dirty="0" smtClean="0">
                <a:solidFill>
                  <a:srgbClr val="FF0000"/>
                </a:solidFill>
              </a:rPr>
              <a:t> </a:t>
            </a:r>
            <a:r>
              <a:rPr lang="hu-HU" sz="4000" dirty="0" err="1" smtClean="0">
                <a:solidFill>
                  <a:srgbClr val="FF0000"/>
                </a:solidFill>
              </a:rPr>
              <a:t>surfaces</a:t>
            </a:r>
            <a:endParaRPr lang="hu-HU" sz="4000" dirty="0" smtClean="0">
              <a:solidFill>
                <a:srgbClr val="FF0000"/>
              </a:solidFill>
            </a:endParaRPr>
          </a:p>
        </p:txBody>
      </p:sp>
      <p:sp>
        <p:nvSpPr>
          <p:cNvPr id="36" name="Freeform 4"/>
          <p:cNvSpPr>
            <a:spLocks/>
          </p:cNvSpPr>
          <p:nvPr/>
        </p:nvSpPr>
        <p:spPr bwMode="auto">
          <a:xfrm>
            <a:off x="1887538" y="3410843"/>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rgbClr val="18E63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5"/>
          <p:cNvSpPr>
            <a:spLocks/>
          </p:cNvSpPr>
          <p:nvPr/>
        </p:nvSpPr>
        <p:spPr bwMode="auto">
          <a:xfrm>
            <a:off x="1598613" y="2763143"/>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6"/>
          <p:cNvSpPr>
            <a:spLocks/>
          </p:cNvSpPr>
          <p:nvPr/>
        </p:nvSpPr>
        <p:spPr bwMode="auto">
          <a:xfrm>
            <a:off x="2390775" y="4274443"/>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7"/>
          <p:cNvSpPr>
            <a:spLocks/>
          </p:cNvSpPr>
          <p:nvPr/>
        </p:nvSpPr>
        <p:spPr bwMode="auto">
          <a:xfrm>
            <a:off x="5451475" y="3202881"/>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8"/>
          <p:cNvSpPr>
            <a:spLocks/>
          </p:cNvSpPr>
          <p:nvPr/>
        </p:nvSpPr>
        <p:spPr bwMode="auto">
          <a:xfrm>
            <a:off x="1619250" y="3291781"/>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13"/>
          <p:cNvSpPr>
            <a:spLocks/>
          </p:cNvSpPr>
          <p:nvPr/>
        </p:nvSpPr>
        <p:spPr bwMode="auto">
          <a:xfrm>
            <a:off x="3470275" y="2761556"/>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3" y="55"/>
                  <a:pt x="240" y="209"/>
                  <a:pt x="318" y="331"/>
                </a:cubicBezTo>
                <a:cubicBezTo>
                  <a:pt x="396" y="453"/>
                  <a:pt x="435" y="625"/>
                  <a:pt x="468" y="731"/>
                </a:cubicBezTo>
                <a:cubicBezTo>
                  <a:pt x="501" y="837"/>
                  <a:pt x="505" y="917"/>
                  <a:pt x="515" y="966"/>
                </a:cubicBezTo>
              </a:path>
            </a:pathLst>
          </a:custGeom>
          <a:noFill/>
          <a:ln w="5715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42" name="Rectangle 15"/>
              <p:cNvSpPr>
                <a:spLocks noChangeArrowheads="1"/>
              </p:cNvSpPr>
              <p:nvPr/>
            </p:nvSpPr>
            <p:spPr bwMode="auto">
              <a:xfrm>
                <a:off x="523187" y="3842643"/>
                <a:ext cx="146187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en-US" sz="2800" b="1" i="1">
                          <a:latin typeface="Cambria Math"/>
                        </a:rPr>
                        <m:t>𝒓</m:t>
                      </m:r>
                      <m:d>
                        <m:dPr>
                          <m:ctrlPr>
                            <a:rPr lang="en-US" altLang="en-US" sz="2800" b="1" i="1">
                              <a:latin typeface="Cambria Math"/>
                            </a:rPr>
                          </m:ctrlPr>
                        </m:dPr>
                        <m:e>
                          <m:sSup>
                            <m:sSupPr>
                              <m:ctrlPr>
                                <a:rPr lang="en-US" altLang="en-US" sz="2800" i="1">
                                  <a:latin typeface="Cambria Math"/>
                                </a:rPr>
                              </m:ctrlPr>
                            </m:sSupPr>
                            <m:e>
                              <m:r>
                                <a:rPr lang="en-US" altLang="en-US" sz="2800" i="1">
                                  <a:latin typeface="Cambria Math"/>
                                </a:rPr>
                                <m:t>𝑢</m:t>
                              </m:r>
                            </m:e>
                            <m:sup>
                              <m:r>
                                <a:rPr lang="en-US" altLang="en-US" sz="2800" i="1">
                                  <a:latin typeface="Cambria Math"/>
                                </a:rPr>
                                <m:t>∗</m:t>
                              </m:r>
                            </m:sup>
                          </m:sSup>
                          <m:r>
                            <a:rPr lang="en-US" altLang="en-US" sz="2800" i="1">
                              <a:latin typeface="Cambria Math"/>
                            </a:rPr>
                            <m:t>,</m:t>
                          </m:r>
                          <m:r>
                            <a:rPr lang="en-US" altLang="en-US" sz="2800" i="1">
                              <a:latin typeface="Cambria Math"/>
                            </a:rPr>
                            <m:t>𝑣</m:t>
                          </m:r>
                        </m:e>
                      </m:d>
                    </m:oMath>
                  </m:oMathPara>
                </a14:m>
                <a:endParaRPr lang="hu-HU" altLang="en-US" sz="2800" dirty="0"/>
              </a:p>
            </p:txBody>
          </p:sp>
        </mc:Choice>
        <mc:Fallback>
          <p:sp>
            <p:nvSpPr>
              <p:cNvPr id="42" name="Rectangle 15"/>
              <p:cNvSpPr>
                <a:spLocks noRot="1" noChangeAspect="1" noMove="1" noResize="1" noEditPoints="1" noAdjustHandles="1" noChangeArrowheads="1" noChangeShapeType="1" noTextEdit="1"/>
              </p:cNvSpPr>
              <p:nvPr/>
            </p:nvSpPr>
            <p:spPr bwMode="auto">
              <a:xfrm>
                <a:off x="523187" y="3842643"/>
                <a:ext cx="1461875" cy="523220"/>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43" name="Line 24"/>
          <p:cNvSpPr>
            <a:spLocks noChangeShapeType="1"/>
          </p:cNvSpPr>
          <p:nvPr/>
        </p:nvSpPr>
        <p:spPr bwMode="auto">
          <a:xfrm flipH="1" flipV="1">
            <a:off x="3614738" y="2331343"/>
            <a:ext cx="504825" cy="11509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V="1">
            <a:off x="4140200" y="1778893"/>
            <a:ext cx="360363" cy="16557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19"/>
          <p:cNvSpPr>
            <a:spLocks noChangeShapeType="1"/>
          </p:cNvSpPr>
          <p:nvPr/>
        </p:nvSpPr>
        <p:spPr bwMode="auto">
          <a:xfrm>
            <a:off x="4117975" y="3482281"/>
            <a:ext cx="1893888" cy="38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Oval 17"/>
          <p:cNvSpPr>
            <a:spLocks noChangeArrowheads="1"/>
          </p:cNvSpPr>
          <p:nvPr/>
        </p:nvSpPr>
        <p:spPr bwMode="auto">
          <a:xfrm>
            <a:off x="4046538" y="3409256"/>
            <a:ext cx="144462" cy="217487"/>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en-US" altLang="en-US" sz="2000"/>
          </a:p>
        </p:txBody>
      </p:sp>
      <mc:AlternateContent xmlns:mc="http://schemas.openxmlformats.org/markup-compatibility/2006">
        <mc:Choice xmlns:a14="http://schemas.microsoft.com/office/drawing/2010/main" Requires="a14">
          <p:sp>
            <p:nvSpPr>
              <p:cNvPr id="47" name="Téglalap 46"/>
              <p:cNvSpPr/>
              <p:nvPr/>
            </p:nvSpPr>
            <p:spPr>
              <a:xfrm>
                <a:off x="566613" y="2640636"/>
                <a:ext cx="130753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1" i="1" smtClean="0">
                          <a:solidFill>
                            <a:schemeClr val="tx1"/>
                          </a:solidFill>
                          <a:latin typeface="Cambria Math"/>
                        </a:rPr>
                        <m:t>𝒓</m:t>
                      </m:r>
                      <m:d>
                        <m:dPr>
                          <m:ctrlPr>
                            <a:rPr lang="en-US" altLang="en-US" sz="2800" b="1" i="1">
                              <a:solidFill>
                                <a:schemeClr val="tx1"/>
                              </a:solidFill>
                              <a:latin typeface="Cambria Math"/>
                            </a:rPr>
                          </m:ctrlPr>
                        </m:dPr>
                        <m:e>
                          <m:r>
                            <a:rPr lang="en-US" altLang="en-US" sz="2800" i="1">
                              <a:solidFill>
                                <a:schemeClr val="tx1"/>
                              </a:solidFill>
                              <a:latin typeface="Cambria Math"/>
                            </a:rPr>
                            <m:t>𝑢</m:t>
                          </m:r>
                          <m:r>
                            <a:rPr lang="en-US" altLang="en-US" sz="2800" i="1">
                              <a:solidFill>
                                <a:schemeClr val="tx1"/>
                              </a:solidFill>
                              <a:latin typeface="Cambria Math"/>
                            </a:rPr>
                            <m:t>,</m:t>
                          </m:r>
                          <m:r>
                            <a:rPr lang="en-US" altLang="en-US" sz="2800" i="1">
                              <a:solidFill>
                                <a:schemeClr val="tx1"/>
                              </a:solidFill>
                              <a:latin typeface="Cambria Math"/>
                            </a:rPr>
                            <m:t>𝑣</m:t>
                          </m:r>
                        </m:e>
                      </m:d>
                    </m:oMath>
                  </m:oMathPara>
                </a14:m>
                <a:endParaRPr lang="en-US" altLang="en-US" sz="2800" b="1" i="1" dirty="0">
                  <a:solidFill>
                    <a:schemeClr val="tx1"/>
                  </a:solidFill>
                  <a:latin typeface="Cambria Math"/>
                </a:endParaRPr>
              </a:p>
            </p:txBody>
          </p:sp>
        </mc:Choice>
        <mc:Fallback>
          <p:sp>
            <p:nvSpPr>
              <p:cNvPr id="47" name="Téglalap 46"/>
              <p:cNvSpPr>
                <a:spLocks noRot="1" noChangeAspect="1" noMove="1" noResize="1" noEditPoints="1" noAdjustHandles="1" noChangeArrowheads="1" noChangeShapeType="1" noTextEdit="1"/>
              </p:cNvSpPr>
              <p:nvPr/>
            </p:nvSpPr>
            <p:spPr>
              <a:xfrm>
                <a:off x="566613" y="2640636"/>
                <a:ext cx="130753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églalap 47"/>
              <p:cNvSpPr/>
              <p:nvPr/>
            </p:nvSpPr>
            <p:spPr>
              <a:xfrm>
                <a:off x="3595495" y="4505573"/>
                <a:ext cx="14595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1" i="1" smtClean="0">
                          <a:solidFill>
                            <a:schemeClr val="tx1"/>
                          </a:solidFill>
                          <a:latin typeface="Cambria Math"/>
                        </a:rPr>
                        <m:t>𝒓</m:t>
                      </m:r>
                      <m:d>
                        <m:dPr>
                          <m:ctrlPr>
                            <a:rPr lang="en-US" altLang="en-US" sz="2800" b="1" i="1">
                              <a:solidFill>
                                <a:schemeClr val="tx1"/>
                              </a:solidFill>
                              <a:latin typeface="Cambria Math"/>
                            </a:rPr>
                          </m:ctrlPr>
                        </m:dPr>
                        <m:e>
                          <m:r>
                            <a:rPr lang="en-US" altLang="en-US" sz="2800" b="0" i="1" smtClean="0">
                              <a:latin typeface="Cambria Math"/>
                            </a:rPr>
                            <m:t>𝑢</m:t>
                          </m:r>
                          <m:r>
                            <a:rPr lang="en-US" altLang="en-US" sz="2800" i="1">
                              <a:solidFill>
                                <a:schemeClr val="tx1"/>
                              </a:solidFill>
                              <a:latin typeface="Cambria Math"/>
                            </a:rPr>
                            <m:t>,</m:t>
                          </m:r>
                          <m:r>
                            <a:rPr lang="en-US" altLang="en-US" sz="2800" i="1" smtClean="0">
                              <a:solidFill>
                                <a:schemeClr val="tx1"/>
                              </a:solidFill>
                              <a:latin typeface="Cambria Math"/>
                            </a:rPr>
                            <m:t> </m:t>
                          </m:r>
                          <m:sSup>
                            <m:sSupPr>
                              <m:ctrlPr>
                                <a:rPr lang="en-US" altLang="en-US" sz="2800" i="1">
                                  <a:latin typeface="Cambria Math"/>
                                </a:rPr>
                              </m:ctrlPr>
                            </m:sSupPr>
                            <m:e>
                              <m:r>
                                <a:rPr lang="en-US" altLang="en-US" sz="2800" b="0" i="1" smtClean="0">
                                  <a:latin typeface="Cambria Math"/>
                                </a:rPr>
                                <m:t>𝑣</m:t>
                              </m:r>
                            </m:e>
                            <m:sup>
                              <m:r>
                                <a:rPr lang="en-US" altLang="en-US" sz="2800" i="1">
                                  <a:latin typeface="Cambria Math"/>
                                </a:rPr>
                                <m:t>∗</m:t>
                              </m:r>
                            </m:sup>
                          </m:sSup>
                        </m:e>
                      </m:d>
                    </m:oMath>
                  </m:oMathPara>
                </a14:m>
                <a:endParaRPr lang="en-US" altLang="en-US" sz="2800" b="1" i="1" dirty="0">
                  <a:solidFill>
                    <a:schemeClr val="tx1"/>
                  </a:solidFill>
                  <a:latin typeface="Cambria Math"/>
                </a:endParaRPr>
              </a:p>
            </p:txBody>
          </p:sp>
        </mc:Choice>
        <mc:Fallback>
          <p:sp>
            <p:nvSpPr>
              <p:cNvPr id="48" name="Téglalap 47"/>
              <p:cNvSpPr>
                <a:spLocks noRot="1" noChangeAspect="1" noMove="1" noResize="1" noEditPoints="1" noAdjustHandles="1" noChangeArrowheads="1" noChangeShapeType="1" noTextEdit="1"/>
              </p:cNvSpPr>
              <p:nvPr/>
            </p:nvSpPr>
            <p:spPr>
              <a:xfrm>
                <a:off x="3595495" y="4505573"/>
                <a:ext cx="1459567"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Rectangle 15"/>
              <p:cNvSpPr>
                <a:spLocks noChangeArrowheads="1"/>
              </p:cNvSpPr>
              <p:nvPr/>
            </p:nvSpPr>
            <p:spPr bwMode="auto">
              <a:xfrm>
                <a:off x="2672541" y="3593733"/>
                <a:ext cx="154246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en-US" sz="2800" b="1" i="1">
                          <a:latin typeface="Cambria Math"/>
                        </a:rPr>
                        <m:t>𝒓</m:t>
                      </m:r>
                      <m:d>
                        <m:dPr>
                          <m:ctrlPr>
                            <a:rPr lang="en-US" altLang="en-US" sz="2800" b="1" i="1">
                              <a:latin typeface="Cambria Math"/>
                            </a:rPr>
                          </m:ctrlPr>
                        </m:dPr>
                        <m:e>
                          <m:sSup>
                            <m:sSupPr>
                              <m:ctrlPr>
                                <a:rPr lang="en-US" altLang="en-US" sz="2800" i="1">
                                  <a:latin typeface="Cambria Math"/>
                                </a:rPr>
                              </m:ctrlPr>
                            </m:sSupPr>
                            <m:e>
                              <m:r>
                                <a:rPr lang="en-US" altLang="en-US" sz="2800" i="1">
                                  <a:latin typeface="Cambria Math"/>
                                </a:rPr>
                                <m:t>𝑢</m:t>
                              </m:r>
                            </m:e>
                            <m:sup>
                              <m:r>
                                <a:rPr lang="en-US" altLang="en-US" sz="2800" i="1">
                                  <a:latin typeface="Cambria Math"/>
                                </a:rPr>
                                <m:t>∗</m:t>
                              </m:r>
                            </m:sup>
                          </m:sSup>
                          <m:r>
                            <a:rPr lang="en-US" altLang="en-US" sz="2800" i="1">
                              <a:latin typeface="Cambria Math"/>
                            </a:rPr>
                            <m:t>,</m:t>
                          </m:r>
                          <m:sSup>
                            <m:sSupPr>
                              <m:ctrlPr>
                                <a:rPr lang="en-US" altLang="en-US" sz="2800" i="1">
                                  <a:latin typeface="Cambria Math"/>
                                </a:rPr>
                              </m:ctrlPr>
                            </m:sSupPr>
                            <m:e>
                              <m:r>
                                <a:rPr lang="en-US" altLang="en-US" sz="2800" i="1">
                                  <a:latin typeface="Cambria Math"/>
                                </a:rPr>
                                <m:t>𝑣</m:t>
                              </m:r>
                            </m:e>
                            <m:sup>
                              <m:r>
                                <a:rPr lang="en-US" altLang="en-US" sz="2800" i="1">
                                  <a:latin typeface="Cambria Math"/>
                                </a:rPr>
                                <m:t>∗</m:t>
                              </m:r>
                            </m:sup>
                          </m:sSup>
                        </m:e>
                      </m:d>
                    </m:oMath>
                  </m:oMathPara>
                </a14:m>
                <a:endParaRPr lang="hu-HU" altLang="en-US" sz="2800" dirty="0"/>
              </a:p>
            </p:txBody>
          </p:sp>
        </mc:Choice>
        <mc:Fallback>
          <p:sp>
            <p:nvSpPr>
              <p:cNvPr id="49" name="Rectangle 15"/>
              <p:cNvSpPr>
                <a:spLocks noRot="1" noChangeAspect="1" noMove="1" noResize="1" noEditPoints="1" noAdjustHandles="1" noChangeArrowheads="1" noChangeShapeType="1" noTextEdit="1"/>
              </p:cNvSpPr>
              <p:nvPr/>
            </p:nvSpPr>
            <p:spPr bwMode="auto">
              <a:xfrm>
                <a:off x="2672541" y="3593733"/>
                <a:ext cx="1542466" cy="523220"/>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églalap 49"/>
              <p:cNvSpPr/>
              <p:nvPr/>
            </p:nvSpPr>
            <p:spPr>
              <a:xfrm>
                <a:off x="2170696" y="1678250"/>
                <a:ext cx="1659942" cy="928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2800" i="1" smtClean="0">
                              <a:solidFill>
                                <a:schemeClr val="tx1"/>
                              </a:solidFill>
                              <a:latin typeface="Cambria Math"/>
                            </a:rPr>
                          </m:ctrlPr>
                        </m:fPr>
                        <m:num>
                          <m:r>
                            <a:rPr lang="en-US" altLang="en-US" sz="2800" b="0" i="1" smtClean="0">
                              <a:solidFill>
                                <a:schemeClr val="tx1"/>
                              </a:solidFill>
                              <a:latin typeface="Cambria Math"/>
                            </a:rPr>
                            <m:t>𝜕</m:t>
                          </m:r>
                          <m:r>
                            <a:rPr lang="en-US" altLang="en-US" sz="2800" b="1" i="1">
                              <a:latin typeface="Cambria Math"/>
                            </a:rPr>
                            <m:t>𝒓</m:t>
                          </m:r>
                          <m:d>
                            <m:dPr>
                              <m:ctrlPr>
                                <a:rPr lang="en-US" altLang="en-US" sz="2800" b="1" i="1">
                                  <a:latin typeface="Cambria Math"/>
                                </a:rPr>
                              </m:ctrlPr>
                            </m:dPr>
                            <m:e>
                              <m:r>
                                <a:rPr lang="en-US" altLang="en-US" sz="2800" i="1">
                                  <a:latin typeface="Cambria Math"/>
                                </a:rPr>
                                <m:t>𝑢</m:t>
                              </m:r>
                              <m:r>
                                <a:rPr lang="en-US" altLang="en-US" sz="2800" i="1">
                                  <a:latin typeface="Cambria Math"/>
                                </a:rPr>
                                <m:t>,</m:t>
                              </m:r>
                              <m:sSup>
                                <m:sSupPr>
                                  <m:ctrlPr>
                                    <a:rPr lang="en-US" altLang="en-US" sz="2800" i="1">
                                      <a:latin typeface="Cambria Math"/>
                                    </a:rPr>
                                  </m:ctrlPr>
                                </m:sSupPr>
                                <m:e>
                                  <m:r>
                                    <a:rPr lang="en-US" altLang="en-US" sz="2800" i="1">
                                      <a:latin typeface="Cambria Math"/>
                                    </a:rPr>
                                    <m:t>𝑣</m:t>
                                  </m:r>
                                </m:e>
                                <m:sup>
                                  <m:r>
                                    <a:rPr lang="en-US" altLang="en-US" sz="2800" i="1">
                                      <a:latin typeface="Cambria Math"/>
                                    </a:rPr>
                                    <m:t>∗</m:t>
                                  </m:r>
                                </m:sup>
                              </m:sSup>
                            </m:e>
                          </m:d>
                        </m:num>
                        <m:den>
                          <m:r>
                            <a:rPr lang="en-US" altLang="en-US" sz="2800" b="0" i="1" smtClean="0">
                              <a:solidFill>
                                <a:schemeClr val="tx1"/>
                              </a:solidFill>
                              <a:latin typeface="Cambria Math"/>
                            </a:rPr>
                            <m:t>𝜕</m:t>
                          </m:r>
                          <m:r>
                            <a:rPr lang="en-US" altLang="en-US" sz="2800" b="0" i="1" smtClean="0">
                              <a:solidFill>
                                <a:schemeClr val="tx1"/>
                              </a:solidFill>
                              <a:latin typeface="Cambria Math"/>
                            </a:rPr>
                            <m:t>𝑢</m:t>
                          </m:r>
                        </m:den>
                      </m:f>
                    </m:oMath>
                  </m:oMathPara>
                </a14:m>
                <a:endParaRPr lang="en-US" altLang="en-US" sz="2800" b="1" i="1" dirty="0">
                  <a:solidFill>
                    <a:schemeClr val="tx1"/>
                  </a:solidFill>
                  <a:latin typeface="Cambria Math"/>
                </a:endParaRPr>
              </a:p>
            </p:txBody>
          </p:sp>
        </mc:Choice>
        <mc:Fallback>
          <p:sp>
            <p:nvSpPr>
              <p:cNvPr id="50" name="Téglalap 49"/>
              <p:cNvSpPr>
                <a:spLocks noRot="1" noChangeAspect="1" noMove="1" noResize="1" noEditPoints="1" noAdjustHandles="1" noChangeArrowheads="1" noChangeShapeType="1" noTextEdit="1"/>
              </p:cNvSpPr>
              <p:nvPr/>
            </p:nvSpPr>
            <p:spPr>
              <a:xfrm>
                <a:off x="2170696" y="1678250"/>
                <a:ext cx="1659942" cy="92852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Téglalap 50"/>
              <p:cNvSpPr/>
              <p:nvPr/>
            </p:nvSpPr>
            <p:spPr>
              <a:xfrm>
                <a:off x="6053925" y="3342662"/>
                <a:ext cx="1649426" cy="928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2800" i="1" smtClean="0">
                              <a:solidFill>
                                <a:schemeClr val="tx1"/>
                              </a:solidFill>
                              <a:latin typeface="Cambria Math"/>
                            </a:rPr>
                          </m:ctrlPr>
                        </m:fPr>
                        <m:num>
                          <m:r>
                            <a:rPr lang="en-US" altLang="en-US" sz="2800" b="0" i="1" smtClean="0">
                              <a:solidFill>
                                <a:schemeClr val="tx1"/>
                              </a:solidFill>
                              <a:latin typeface="Cambria Math"/>
                            </a:rPr>
                            <m:t>𝜕</m:t>
                          </m:r>
                          <m:r>
                            <a:rPr lang="en-US" altLang="en-US" sz="2800" b="1" i="1">
                              <a:latin typeface="Cambria Math"/>
                            </a:rPr>
                            <m:t>𝒓</m:t>
                          </m:r>
                          <m:d>
                            <m:dPr>
                              <m:ctrlPr>
                                <a:rPr lang="en-US" altLang="en-US" sz="2800" b="1" i="1">
                                  <a:latin typeface="Cambria Math"/>
                                </a:rPr>
                              </m:ctrlPr>
                            </m:dPr>
                            <m:e>
                              <m:sSup>
                                <m:sSupPr>
                                  <m:ctrlPr>
                                    <a:rPr lang="en-US" altLang="en-US" sz="2800" i="1">
                                      <a:latin typeface="Cambria Math"/>
                                    </a:rPr>
                                  </m:ctrlPr>
                                </m:sSupPr>
                                <m:e>
                                  <m:r>
                                    <a:rPr lang="en-US" altLang="en-US" sz="2800" b="0" i="1" smtClean="0">
                                      <a:latin typeface="Cambria Math"/>
                                    </a:rPr>
                                    <m:t>𝑢</m:t>
                                  </m:r>
                                </m:e>
                                <m:sup>
                                  <m:r>
                                    <a:rPr lang="en-US" altLang="en-US" sz="2800" i="1">
                                      <a:latin typeface="Cambria Math"/>
                                    </a:rPr>
                                    <m:t>∗</m:t>
                                  </m:r>
                                </m:sup>
                              </m:sSup>
                              <m:r>
                                <a:rPr lang="en-US" altLang="en-US" sz="2800" i="1">
                                  <a:latin typeface="Cambria Math"/>
                                </a:rPr>
                                <m:t>,</m:t>
                              </m:r>
                              <m:r>
                                <a:rPr lang="en-US" altLang="en-US" sz="2800" b="0" i="1" smtClean="0">
                                  <a:latin typeface="Cambria Math"/>
                                </a:rPr>
                                <m:t>𝑣</m:t>
                              </m:r>
                            </m:e>
                          </m:d>
                        </m:num>
                        <m:den>
                          <m:r>
                            <a:rPr lang="en-US" altLang="en-US" sz="2800" b="0" i="1" smtClean="0">
                              <a:solidFill>
                                <a:schemeClr val="tx1"/>
                              </a:solidFill>
                              <a:latin typeface="Cambria Math"/>
                            </a:rPr>
                            <m:t>𝜕</m:t>
                          </m:r>
                          <m:r>
                            <a:rPr lang="en-US" altLang="en-US" sz="2800" b="0" i="1" smtClean="0">
                              <a:solidFill>
                                <a:schemeClr val="tx1"/>
                              </a:solidFill>
                              <a:latin typeface="Cambria Math"/>
                            </a:rPr>
                            <m:t>𝑣</m:t>
                          </m:r>
                        </m:den>
                      </m:f>
                    </m:oMath>
                  </m:oMathPara>
                </a14:m>
                <a:endParaRPr lang="en-US" altLang="en-US" sz="2800" b="1" i="1" dirty="0">
                  <a:solidFill>
                    <a:schemeClr val="tx1"/>
                  </a:solidFill>
                  <a:latin typeface="Cambria Math"/>
                </a:endParaRPr>
              </a:p>
            </p:txBody>
          </p:sp>
        </mc:Choice>
        <mc:Fallback>
          <p:sp>
            <p:nvSpPr>
              <p:cNvPr id="51" name="Téglalap 50"/>
              <p:cNvSpPr>
                <a:spLocks noRot="1" noChangeAspect="1" noMove="1" noResize="1" noEditPoints="1" noAdjustHandles="1" noChangeArrowheads="1" noChangeShapeType="1" noTextEdit="1"/>
              </p:cNvSpPr>
              <p:nvPr/>
            </p:nvSpPr>
            <p:spPr>
              <a:xfrm>
                <a:off x="6053925" y="3342662"/>
                <a:ext cx="1649426" cy="92852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églalap 51"/>
              <p:cNvSpPr/>
              <p:nvPr/>
            </p:nvSpPr>
            <p:spPr>
              <a:xfrm>
                <a:off x="3830638" y="994962"/>
                <a:ext cx="4762714" cy="928716"/>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800" b="1" i="1" smtClean="0">
                          <a:solidFill>
                            <a:schemeClr val="tx1"/>
                          </a:solidFill>
                          <a:latin typeface="Cambria Math"/>
                        </a:rPr>
                        <m:t>𝑵</m:t>
                      </m:r>
                      <m:d>
                        <m:dPr>
                          <m:ctrlPr>
                            <a:rPr lang="en-US" altLang="en-US" sz="2800" b="1" i="1">
                              <a:latin typeface="Cambria Math"/>
                            </a:rPr>
                          </m:ctrlPr>
                        </m:dPr>
                        <m:e>
                          <m:r>
                            <a:rPr lang="en-US" altLang="en-US" sz="2800" i="1">
                              <a:latin typeface="Cambria Math"/>
                            </a:rPr>
                            <m:t>𝑢</m:t>
                          </m:r>
                          <m:r>
                            <a:rPr lang="en-US" altLang="en-US" sz="2800" i="1">
                              <a:latin typeface="Cambria Math"/>
                            </a:rPr>
                            <m:t>,</m:t>
                          </m:r>
                          <m:r>
                            <a:rPr lang="en-US" altLang="en-US" sz="2800" i="1">
                              <a:latin typeface="Cambria Math"/>
                            </a:rPr>
                            <m:t>𝑣</m:t>
                          </m:r>
                        </m:e>
                      </m:d>
                      <m:r>
                        <a:rPr lang="en-US" altLang="en-US" sz="2800" b="0" i="1" smtClean="0">
                          <a:latin typeface="Cambria Math"/>
                        </a:rPr>
                        <m:t>=</m:t>
                      </m:r>
                      <m:f>
                        <m:fPr>
                          <m:ctrlPr>
                            <a:rPr lang="en-US" altLang="en-US" sz="2800" i="1" smtClean="0">
                              <a:solidFill>
                                <a:schemeClr val="tx1"/>
                              </a:solidFill>
                              <a:latin typeface="Cambria Math"/>
                            </a:rPr>
                          </m:ctrlPr>
                        </m:fPr>
                        <m:num>
                          <m:r>
                            <a:rPr lang="en-US" altLang="en-US" sz="2800" b="0" i="1" smtClean="0">
                              <a:solidFill>
                                <a:schemeClr val="tx1"/>
                              </a:solidFill>
                              <a:latin typeface="Cambria Math"/>
                            </a:rPr>
                            <m:t>𝜕</m:t>
                          </m:r>
                          <m:r>
                            <a:rPr lang="en-US" altLang="en-US" sz="2800" b="1" i="1">
                              <a:latin typeface="Cambria Math"/>
                            </a:rPr>
                            <m:t>𝒓</m:t>
                          </m:r>
                          <m:d>
                            <m:dPr>
                              <m:ctrlPr>
                                <a:rPr lang="en-US" altLang="en-US" sz="2800" b="1" i="1">
                                  <a:latin typeface="Cambria Math"/>
                                </a:rPr>
                              </m:ctrlPr>
                            </m:dPr>
                            <m:e>
                              <m:r>
                                <a:rPr lang="en-US" altLang="en-US" sz="2800" i="1" smtClean="0">
                                  <a:latin typeface="Cambria Math"/>
                                </a:rPr>
                                <m:t>𝑢</m:t>
                              </m:r>
                              <m:r>
                                <a:rPr lang="en-US" altLang="en-US" sz="2800" i="1">
                                  <a:latin typeface="Cambria Math"/>
                                </a:rPr>
                                <m:t>,</m:t>
                              </m:r>
                              <m:r>
                                <a:rPr lang="en-US" altLang="en-US" sz="2800" b="0" i="1" smtClean="0">
                                  <a:latin typeface="Cambria Math"/>
                                </a:rPr>
                                <m:t>𝑣</m:t>
                              </m:r>
                            </m:e>
                          </m:d>
                        </m:num>
                        <m:den>
                          <m:r>
                            <a:rPr lang="en-US" altLang="en-US" sz="2800" b="0" i="1" smtClean="0">
                              <a:solidFill>
                                <a:schemeClr val="tx1"/>
                              </a:solidFill>
                              <a:latin typeface="Cambria Math"/>
                            </a:rPr>
                            <m:t>𝜕</m:t>
                          </m:r>
                          <m:r>
                            <a:rPr lang="en-US" altLang="en-US" sz="2800" b="0" i="1" smtClean="0">
                              <a:solidFill>
                                <a:schemeClr val="tx1"/>
                              </a:solidFill>
                              <a:latin typeface="Cambria Math"/>
                            </a:rPr>
                            <m:t>𝑢</m:t>
                          </m:r>
                        </m:den>
                      </m:f>
                      <m:r>
                        <a:rPr lang="en-US" altLang="en-US" sz="2800" i="1" smtClean="0">
                          <a:solidFill>
                            <a:schemeClr val="tx1"/>
                          </a:solidFill>
                          <a:latin typeface="Cambria Math"/>
                          <a:ea typeface="Cambria Math"/>
                        </a:rPr>
                        <m:t>×</m:t>
                      </m:r>
                      <m:f>
                        <m:fPr>
                          <m:ctrlPr>
                            <a:rPr lang="en-US" altLang="en-US" sz="2800" i="1">
                              <a:latin typeface="Cambria Math"/>
                            </a:rPr>
                          </m:ctrlPr>
                        </m:fPr>
                        <m:num>
                          <m:r>
                            <a:rPr lang="en-US" altLang="en-US" sz="2800" i="1">
                              <a:latin typeface="Cambria Math"/>
                            </a:rPr>
                            <m:t>𝜕</m:t>
                          </m:r>
                          <m:r>
                            <a:rPr lang="en-US" altLang="en-US" sz="2800" b="1" i="1">
                              <a:latin typeface="Cambria Math"/>
                            </a:rPr>
                            <m:t>𝒓</m:t>
                          </m:r>
                          <m:d>
                            <m:dPr>
                              <m:ctrlPr>
                                <a:rPr lang="en-US" altLang="en-US" sz="2800" b="1" i="1">
                                  <a:latin typeface="Cambria Math"/>
                                </a:rPr>
                              </m:ctrlPr>
                            </m:dPr>
                            <m:e>
                              <m:r>
                                <a:rPr lang="en-US" altLang="en-US" sz="2800" i="1">
                                  <a:latin typeface="Cambria Math"/>
                                </a:rPr>
                                <m:t>𝑢</m:t>
                              </m:r>
                              <m:r>
                                <a:rPr lang="en-US" altLang="en-US" sz="2800" i="1">
                                  <a:latin typeface="Cambria Math"/>
                                </a:rPr>
                                <m:t>,</m:t>
                              </m:r>
                              <m:r>
                                <a:rPr lang="en-US" altLang="en-US" sz="2800" i="1">
                                  <a:latin typeface="Cambria Math"/>
                                </a:rPr>
                                <m:t>𝑣</m:t>
                              </m:r>
                            </m:e>
                          </m:d>
                        </m:num>
                        <m:den>
                          <m:r>
                            <a:rPr lang="en-US" altLang="en-US" sz="2800" i="1">
                              <a:latin typeface="Cambria Math"/>
                            </a:rPr>
                            <m:t>𝜕</m:t>
                          </m:r>
                          <m:r>
                            <a:rPr lang="en-US" altLang="en-US" sz="2800" i="1">
                              <a:latin typeface="Cambria Math"/>
                            </a:rPr>
                            <m:t>𝑣</m:t>
                          </m:r>
                        </m:den>
                      </m:f>
                    </m:oMath>
                  </m:oMathPara>
                </a14:m>
                <a:endParaRPr lang="en-US" altLang="en-US" sz="2800" b="1" i="1" dirty="0">
                  <a:solidFill>
                    <a:schemeClr val="tx1"/>
                  </a:solidFill>
                  <a:latin typeface="Cambria Math"/>
                </a:endParaRPr>
              </a:p>
            </p:txBody>
          </p:sp>
        </mc:Choice>
        <mc:Fallback>
          <p:sp>
            <p:nvSpPr>
              <p:cNvPr id="52" name="Téglalap 51"/>
              <p:cNvSpPr>
                <a:spLocks noRot="1" noChangeAspect="1" noMove="1" noResize="1" noEditPoints="1" noAdjustHandles="1" noChangeArrowheads="1" noChangeShapeType="1" noTextEdit="1"/>
              </p:cNvSpPr>
              <p:nvPr/>
            </p:nvSpPr>
            <p:spPr>
              <a:xfrm>
                <a:off x="3830638" y="994962"/>
                <a:ext cx="4762714" cy="928716"/>
              </a:xfrm>
              <a:prstGeom prst="rect">
                <a:avLst/>
              </a:prstGeom>
              <a:blipFill rotWithShape="1">
                <a:blip r:embed="rId9"/>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9529921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42" grpId="0"/>
      <p:bldP spid="43" grpId="0" animBg="1"/>
      <p:bldP spid="44" grpId="0" animBg="1"/>
      <p:bldP spid="45" grpId="0" animBg="1"/>
      <p:bldP spid="48" grpId="0"/>
      <p:bldP spid="50" grpId="0"/>
      <p:bldP spid="51" grpId="0"/>
      <p:bldP spid="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Ellipszis 33"/>
          <p:cNvSpPr/>
          <p:nvPr/>
        </p:nvSpPr>
        <p:spPr>
          <a:xfrm>
            <a:off x="5984127" y="1542628"/>
            <a:ext cx="2536725" cy="95561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ím 1"/>
          <p:cNvSpPr>
            <a:spLocks noGrp="1"/>
          </p:cNvSpPr>
          <p:nvPr>
            <p:ph type="title"/>
          </p:nvPr>
        </p:nvSpPr>
        <p:spPr>
          <a:xfrm>
            <a:off x="922344" y="31743"/>
            <a:ext cx="3456384" cy="1143000"/>
          </a:xfrm>
        </p:spPr>
        <p:txBody>
          <a:bodyPr>
            <a:normAutofit/>
          </a:bodyPr>
          <a:lstStyle/>
          <a:p>
            <a:r>
              <a:rPr lang="hu-HU" dirty="0" err="1" smtClean="0">
                <a:solidFill>
                  <a:srgbClr val="FF0000"/>
                </a:solidFill>
              </a:rPr>
              <a:t>Cylinder</a:t>
            </a:r>
            <a:endParaRPr lang="en-US" dirty="0">
              <a:solidFill>
                <a:srgbClr val="FF0000"/>
              </a:solidFill>
            </a:endParaRPr>
          </a:p>
        </p:txBody>
      </p:sp>
      <p:sp>
        <p:nvSpPr>
          <p:cNvPr id="36" name="Szövegdoboz 35"/>
          <p:cNvSpPr txBox="1"/>
          <p:nvPr/>
        </p:nvSpPr>
        <p:spPr>
          <a:xfrm>
            <a:off x="107504" y="3153038"/>
            <a:ext cx="8960414" cy="1938992"/>
          </a:xfrm>
          <a:prstGeom prst="rect">
            <a:avLst/>
          </a:prstGeom>
          <a:solidFill>
            <a:schemeClr val="accent6">
              <a:lumMod val="20000"/>
              <a:lumOff val="80000"/>
            </a:schemeClr>
          </a:solidFill>
          <a:ln>
            <a:solidFill>
              <a:schemeClr val="tx1"/>
            </a:solidFill>
          </a:ln>
        </p:spPr>
        <p:txBody>
          <a:bodyPr wrap="square" rtlCol="0">
            <a:spAutoFit/>
          </a:bodyPr>
          <a:lstStyle/>
          <a:p>
            <a:pPr algn="l"/>
            <a:r>
              <a:rPr lang="en-US" sz="2000" b="1" dirty="0" smtClean="0">
                <a:latin typeface="Courier New" panose="02070309020205020404" pitchFamily="49" charset="0"/>
                <a:cs typeface="Courier New" panose="02070309020205020404" pitchFamily="49" charset="0"/>
              </a:rPr>
              <a:t>v</a:t>
            </a:r>
            <a:r>
              <a:rPr lang="hu-HU" sz="2000" b="1" dirty="0" err="1" smtClean="0">
                <a:latin typeface="Courier New" panose="02070309020205020404" pitchFamily="49" charset="0"/>
                <a:cs typeface="Courier New" panose="02070309020205020404" pitchFamily="49" charset="0"/>
              </a:rPr>
              <a:t>oid</a:t>
            </a:r>
            <a:r>
              <a:rPr lang="hu-HU" sz="2000" b="1" dirty="0" smtClean="0">
                <a:latin typeface="Courier New" panose="02070309020205020404" pitchFamily="49" charset="0"/>
                <a:cs typeface="Courier New" panose="02070309020205020404" pitchFamily="49" charset="0"/>
              </a:rPr>
              <a:t> </a:t>
            </a:r>
            <a:r>
              <a:rPr lang="hu-HU" sz="2000" b="1" dirty="0" err="1" smtClean="0">
                <a:latin typeface="Courier New" panose="02070309020205020404" pitchFamily="49" charset="0"/>
                <a:cs typeface="Courier New" panose="02070309020205020404" pitchFamily="49" charset="0"/>
              </a:rPr>
              <a:t>eval</a:t>
            </a:r>
            <a:r>
              <a:rPr lang="en-US" sz="2000" b="1" dirty="0" smtClean="0">
                <a:latin typeface="Courier New" panose="02070309020205020404" pitchFamily="49" charset="0"/>
                <a:cs typeface="Courier New" panose="02070309020205020404" pitchFamily="49" charset="0"/>
              </a:rPr>
              <a:t>(float </a:t>
            </a:r>
            <a:r>
              <a:rPr lang="en-US" sz="2000" b="1" dirty="0">
                <a:latin typeface="Courier New" panose="02070309020205020404" pitchFamily="49" charset="0"/>
                <a:cs typeface="Courier New" panose="02070309020205020404" pitchFamily="49" charset="0"/>
              </a:rPr>
              <a:t>u, float </a:t>
            </a:r>
            <a:r>
              <a:rPr lang="en-US" sz="2000" b="1" dirty="0" smtClean="0">
                <a:latin typeface="Courier New" panose="02070309020205020404" pitchFamily="49" charset="0"/>
                <a:cs typeface="Courier New" panose="02070309020205020404" pitchFamily="49" charset="0"/>
              </a:rPr>
              <a:t>v</a:t>
            </a:r>
            <a:r>
              <a:rPr lang="hu-HU" sz="2000" b="1" dirty="0" smtClean="0">
                <a:latin typeface="Courier New" panose="02070309020205020404" pitchFamily="49" charset="0"/>
                <a:cs typeface="Courier New" panose="02070309020205020404" pitchFamily="49" charset="0"/>
              </a:rPr>
              <a:t>, vec3</a:t>
            </a:r>
            <a:r>
              <a:rPr lang="en-US" sz="2000" b="1" dirty="0" smtClean="0">
                <a:latin typeface="Courier New" panose="02070309020205020404" pitchFamily="49" charset="0"/>
                <a:cs typeface="Courier New" panose="02070309020205020404" pitchFamily="49" charset="0"/>
              </a:rPr>
              <a:t>&amp; point, vec3&amp; normal) {</a:t>
            </a:r>
          </a:p>
          <a:p>
            <a:pPr algn="l"/>
            <a:r>
              <a:rPr lang="en-US" sz="2000" b="1" dirty="0" smtClean="0">
                <a:latin typeface="Courier New" panose="02070309020205020404" pitchFamily="49" charset="0"/>
                <a:cs typeface="Courier New" panose="02070309020205020404" pitchFamily="49" charset="0"/>
              </a:rPr>
              <a:t>   float U = </a:t>
            </a:r>
            <a:r>
              <a:rPr lang="es-ES" sz="2000" b="1" dirty="0" smtClean="0">
                <a:latin typeface="Courier New" panose="02070309020205020404" pitchFamily="49" charset="0"/>
                <a:cs typeface="Courier New" panose="02070309020205020404" pitchFamily="49" charset="0"/>
              </a:rPr>
              <a:t>u * 2 * M_PI, V = </a:t>
            </a:r>
            <a:r>
              <a:rPr lang="en-US" sz="2000" b="1" dirty="0">
                <a:latin typeface="Courier New" panose="02070309020205020404" pitchFamily="49" charset="0"/>
                <a:cs typeface="Courier New" panose="02070309020205020404" pitchFamily="49" charset="0"/>
              </a:rPr>
              <a:t>v * </a:t>
            </a:r>
            <a:r>
              <a:rPr lang="en-US" sz="2000" b="1" dirty="0" smtClean="0">
                <a:latin typeface="Courier New" panose="02070309020205020404" pitchFamily="49" charset="0"/>
                <a:cs typeface="Courier New" panose="02070309020205020404" pitchFamily="49" charset="0"/>
              </a:rPr>
              <a:t>height;</a:t>
            </a:r>
            <a:r>
              <a:rPr lang="es-ES" sz="2000" b="1" dirty="0" smtClean="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a:p>
            <a:pPr algn="l"/>
            <a:r>
              <a:rPr lang="es-ES" sz="2000" b="1" dirty="0" smtClean="0">
                <a:latin typeface="Courier New" panose="02070309020205020404" pitchFamily="49" charset="0"/>
                <a:cs typeface="Courier New" panose="02070309020205020404" pitchFamily="49" charset="0"/>
              </a:rPr>
              <a:t>   vec3 base(cos(U)</a:t>
            </a:r>
            <a:r>
              <a:rPr lang="hu-HU"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r</a:t>
            </a:r>
            <a:r>
              <a:rPr lang="es-ES" sz="2000" b="1" dirty="0">
                <a:latin typeface="Courier New" panose="02070309020205020404" pitchFamily="49" charset="0"/>
                <a:cs typeface="Courier New" panose="02070309020205020404" pitchFamily="49" charset="0"/>
              </a:rPr>
              <a:t>,</a:t>
            </a:r>
            <a:r>
              <a:rPr lang="hu-HU" sz="1200" b="1" dirty="0">
                <a:latin typeface="Courier New" panose="02070309020205020404" pitchFamily="49" charset="0"/>
                <a:cs typeface="Courier New" panose="02070309020205020404" pitchFamily="49" charset="0"/>
              </a:rPr>
              <a:t> </a:t>
            </a:r>
            <a:r>
              <a:rPr lang="es-ES" sz="2000" b="1" dirty="0" smtClean="0">
                <a:latin typeface="Courier New" panose="02070309020205020404" pitchFamily="49" charset="0"/>
                <a:cs typeface="Courier New" panose="02070309020205020404" pitchFamily="49" charset="0"/>
              </a:rPr>
              <a:t>sin(U) </a:t>
            </a:r>
            <a:r>
              <a:rPr lang="es-ES" sz="2000" b="1" dirty="0">
                <a:latin typeface="Courier New" panose="02070309020205020404" pitchFamily="49" charset="0"/>
                <a:cs typeface="Courier New" panose="02070309020205020404" pitchFamily="49" charset="0"/>
              </a:rPr>
              <a:t>* r, 0</a:t>
            </a:r>
            <a:r>
              <a:rPr lang="en-US" sz="2000" b="1" dirty="0" smtClean="0">
                <a:latin typeface="Courier New" panose="02070309020205020404" pitchFamily="49" charset="0"/>
                <a:cs typeface="Courier New" panose="02070309020205020404" pitchFamily="49" charset="0"/>
              </a:rPr>
              <a:t>), spine(</a:t>
            </a:r>
            <a:r>
              <a:rPr lang="es-ES" sz="2000" b="1" dirty="0">
                <a:latin typeface="Courier New" panose="02070309020205020404" pitchFamily="49" charset="0"/>
                <a:cs typeface="Courier New" panose="02070309020205020404" pitchFamily="49" charset="0"/>
              </a:rPr>
              <a:t>0, 0</a:t>
            </a:r>
            <a:r>
              <a:rPr lang="es-ES" sz="2000" b="1" dirty="0" smtClean="0">
                <a:latin typeface="Courier New" panose="02070309020205020404" pitchFamily="49" charset="0"/>
                <a:cs typeface="Courier New" panose="02070309020205020404" pitchFamily="49" charset="0"/>
              </a:rPr>
              <a:t>, V</a:t>
            </a:r>
            <a:r>
              <a:rPr lang="en-US" sz="2000" b="1" dirty="0" smtClean="0">
                <a:latin typeface="Courier New" panose="02070309020205020404" pitchFamily="49" charset="0"/>
                <a:cs typeface="Courier New" panose="02070309020205020404" pitchFamily="49" charset="0"/>
              </a:rPr>
              <a:t>);</a:t>
            </a:r>
          </a:p>
          <a:p>
            <a:pPr algn="l"/>
            <a:r>
              <a:rPr lang="en-US" sz="2000" b="1" dirty="0" smtClean="0">
                <a:latin typeface="Courier New" panose="02070309020205020404" pitchFamily="49" charset="0"/>
                <a:cs typeface="Courier New" panose="02070309020205020404" pitchFamily="49" charset="0"/>
              </a:rPr>
              <a:t>   point = base + spine;</a:t>
            </a:r>
            <a:endParaRPr lang="hu-HU" sz="2000" b="1" dirty="0">
              <a:latin typeface="Courier New" panose="02070309020205020404" pitchFamily="49" charset="0"/>
              <a:cs typeface="Courier New" panose="02070309020205020404" pitchFamily="49" charset="0"/>
            </a:endParaRPr>
          </a:p>
          <a:p>
            <a:pPr algn="l"/>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a:t>
            </a:r>
            <a:r>
              <a:rPr lang="es-ES" sz="2000" b="1" dirty="0" smtClean="0">
                <a:latin typeface="Courier New" panose="02070309020205020404" pitchFamily="49" charset="0"/>
                <a:cs typeface="Courier New" panose="02070309020205020404" pitchFamily="49" charset="0"/>
              </a:rPr>
              <a:t>normal = base;</a:t>
            </a:r>
            <a:endParaRPr lang="en-US" sz="2000" b="1" dirty="0" smtClean="0">
              <a:latin typeface="Courier New" panose="02070309020205020404" pitchFamily="49" charset="0"/>
              <a:cs typeface="Courier New" panose="02070309020205020404" pitchFamily="49" charset="0"/>
            </a:endParaRPr>
          </a:p>
          <a:p>
            <a:pPr algn="l"/>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mc:AlternateContent xmlns:mc="http://schemas.openxmlformats.org/markup-compatibility/2006">
        <mc:Choice xmlns:a14="http://schemas.microsoft.com/office/drawing/2010/main" Requires="a14">
          <p:sp>
            <p:nvSpPr>
              <p:cNvPr id="37" name="Szövegdoboz 36"/>
              <p:cNvSpPr txBox="1"/>
              <p:nvPr/>
            </p:nvSpPr>
            <p:spPr>
              <a:xfrm>
                <a:off x="128489" y="1128365"/>
                <a:ext cx="3096344" cy="1323439"/>
              </a:xfrm>
              <a:prstGeom prst="rect">
                <a:avLst/>
              </a:prstGeom>
              <a:solidFill>
                <a:schemeClr val="bg2"/>
              </a:solidFill>
              <a:ln>
                <a:solidFill>
                  <a:schemeClr val="tx1"/>
                </a:solidFill>
              </a:ln>
            </p:spPr>
            <p:txBody>
              <a:bodyPr wrap="square" rtlCol="0">
                <a:spAutoFit/>
              </a:bodyPr>
              <a:lstStyle/>
              <a:p>
                <a:pPr algn="l"/>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𝑈</m:t>
                        </m:r>
                        <m:r>
                          <a:rPr lang="en-US" sz="2000" b="0" i="1" smtClean="0">
                            <a:latin typeface="Cambria Math"/>
                          </a:rPr>
                          <m:t>,</m:t>
                        </m:r>
                        <m:r>
                          <a:rPr lang="en-US" sz="2000" b="0" i="1" smtClean="0">
                            <a:latin typeface="Cambria Math"/>
                          </a:rPr>
                          <m:t>𝑉</m:t>
                        </m:r>
                      </m:e>
                    </m:d>
                    <m:r>
                      <a:rPr lang="en-US" sz="2000" b="0" i="1" smtClean="0">
                        <a:latin typeface="Cambria Math"/>
                      </a:rPr>
                      <m:t>=</m:t>
                    </m:r>
                    <m:r>
                      <a:rPr lang="en-US" sz="2000" b="0" i="1" smtClean="0">
                        <a:latin typeface="Cambria Math"/>
                      </a:rPr>
                      <m:t>𝑟</m:t>
                    </m:r>
                    <m:r>
                      <m:rPr>
                        <m:sty m:val="p"/>
                      </m:rPr>
                      <a:rPr lang="en-US" sz="2000">
                        <a:latin typeface="Cambria Math"/>
                      </a:rPr>
                      <m:t>cos</m:t>
                    </m:r>
                    <m:d>
                      <m:dPr>
                        <m:ctrlPr>
                          <a:rPr lang="en-US" sz="2000" i="1">
                            <a:latin typeface="Cambria Math"/>
                          </a:rPr>
                        </m:ctrlPr>
                      </m:dPr>
                      <m:e>
                        <m:r>
                          <a:rPr lang="en-US" sz="2000" i="1">
                            <a:latin typeface="Cambria Math"/>
                          </a:rPr>
                          <m:t>𝑈</m:t>
                        </m:r>
                      </m:e>
                    </m:d>
                  </m:oMath>
                </a14:m>
                <a:r>
                  <a:rPr lang="hu-HU" sz="2000" b="0" dirty="0" smtClean="0"/>
                  <a:t> </a:t>
                </a:r>
              </a:p>
              <a:p>
                <a:pPr algn="l"/>
                <a:r>
                  <a:rPr lang="hu-HU" sz="2000" b="0" i="1" dirty="0" smtClean="0"/>
                  <a:t>y</a:t>
                </a:r>
                <a14:m>
                  <m:oMath xmlns:m="http://schemas.openxmlformats.org/officeDocument/2006/math">
                    <m:d>
                      <m:dPr>
                        <m:ctrlPr>
                          <a:rPr lang="en-US" sz="2000" i="1">
                            <a:latin typeface="Cambria Math"/>
                          </a:rPr>
                        </m:ctrlPr>
                      </m:dPr>
                      <m:e>
                        <m:r>
                          <a:rPr lang="en-US" sz="2000" i="1">
                            <a:latin typeface="Cambria Math"/>
                          </a:rPr>
                          <m:t>𝑈</m:t>
                        </m:r>
                        <m:r>
                          <a:rPr lang="en-US" sz="2000" i="1">
                            <a:latin typeface="Cambria Math"/>
                          </a:rPr>
                          <m:t>,</m:t>
                        </m:r>
                        <m:r>
                          <a:rPr lang="en-US" sz="2000" i="1">
                            <a:latin typeface="Cambria Math"/>
                          </a:rPr>
                          <m:t>𝑉</m:t>
                        </m:r>
                      </m:e>
                    </m:d>
                    <m:r>
                      <a:rPr lang="en-US" sz="2000" i="1">
                        <a:latin typeface="Cambria Math"/>
                      </a:rPr>
                      <m:t>=</m:t>
                    </m:r>
                    <m:r>
                      <a:rPr lang="en-US" sz="2000" b="0" i="1" smtClean="0">
                        <a:latin typeface="Cambria Math"/>
                      </a:rPr>
                      <m:t>𝑟</m:t>
                    </m:r>
                    <m:r>
                      <m:rPr>
                        <m:sty m:val="p"/>
                      </m:rPr>
                      <a:rPr lang="hu-HU" sz="2000" b="0" i="0" smtClean="0">
                        <a:latin typeface="Cambria Math"/>
                      </a:rPr>
                      <m:t>sin</m:t>
                    </m:r>
                    <m:d>
                      <m:dPr>
                        <m:ctrlPr>
                          <a:rPr lang="en-US" sz="2000" i="1">
                            <a:latin typeface="Cambria Math"/>
                          </a:rPr>
                        </m:ctrlPr>
                      </m:dPr>
                      <m:e>
                        <m:r>
                          <a:rPr lang="en-US" sz="2000" i="1">
                            <a:latin typeface="Cambria Math"/>
                          </a:rPr>
                          <m:t>𝑈</m:t>
                        </m:r>
                      </m:e>
                    </m:d>
                  </m:oMath>
                </a14:m>
                <a:endParaRPr lang="hu-HU" sz="2000" i="1" dirty="0" smtClean="0">
                  <a:latin typeface="Cambria Math"/>
                </a:endParaRPr>
              </a:p>
              <a:p>
                <a:pPr algn="l"/>
                <a14:m>
                  <m:oMathPara xmlns:m="http://schemas.openxmlformats.org/officeDocument/2006/math">
                    <m:oMathParaPr>
                      <m:jc m:val="left"/>
                    </m:oMathParaPr>
                    <m:oMath xmlns:m="http://schemas.openxmlformats.org/officeDocument/2006/math">
                      <m:r>
                        <a:rPr lang="en-US" sz="2000" b="0" i="1" smtClean="0">
                          <a:latin typeface="Cambria Math"/>
                        </a:rPr>
                        <m:t>𝑧</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r>
                        <a:rPr lang="en-US" sz="2000" b="0" i="1" smtClean="0">
                          <a:latin typeface="Cambria Math"/>
                        </a:rPr>
                        <m:t>𝑉</m:t>
                      </m:r>
                    </m:oMath>
                  </m:oMathPara>
                </a14:m>
                <a:endParaRPr lang="en-US" sz="2000" b="0" i="1" dirty="0" smtClean="0">
                  <a:latin typeface="Cambria Math"/>
                </a:endParaRPr>
              </a:p>
              <a:p>
                <a:pPr algn="l"/>
                <a14:m>
                  <m:oMath xmlns:m="http://schemas.openxmlformats.org/officeDocument/2006/math">
                    <m:r>
                      <a:rPr lang="hu-HU" sz="2000" b="0" i="1" smtClean="0">
                        <a:latin typeface="Cambria Math"/>
                      </a:rPr>
                      <m:t>𝑈</m:t>
                    </m:r>
                    <m:r>
                      <a:rPr lang="hu-HU" sz="2000" b="0" i="1" smtClean="0">
                        <a:latin typeface="Cambria Math"/>
                        <a:ea typeface="Cambria Math"/>
                      </a:rPr>
                      <m:t>∈</m:t>
                    </m:r>
                    <m:d>
                      <m:dPr>
                        <m:begChr m:val="["/>
                        <m:endChr m:val="]"/>
                        <m:ctrlPr>
                          <a:rPr lang="en-US" sz="2000" b="0" i="1" smtClean="0">
                            <a:latin typeface="Cambria Math"/>
                            <a:ea typeface="Cambria Math"/>
                          </a:rPr>
                        </m:ctrlPr>
                      </m:dPr>
                      <m:e>
                        <m:r>
                          <a:rPr lang="en-US" sz="2000" b="0" i="1" smtClean="0">
                            <a:latin typeface="Cambria Math"/>
                            <a:ea typeface="Cambria Math"/>
                          </a:rPr>
                          <m:t>0,2</m:t>
                        </m:r>
                        <m:r>
                          <a:rPr lang="en-US" sz="2000" b="0" i="1" smtClean="0">
                            <a:latin typeface="Cambria Math"/>
                            <a:ea typeface="Cambria Math"/>
                          </a:rPr>
                          <m:t>𝜋</m:t>
                        </m:r>
                      </m:e>
                    </m:d>
                    <m:r>
                      <a:rPr lang="en-US" sz="2000" b="0" i="1" smtClean="0">
                        <a:latin typeface="Cambria Math"/>
                        <a:ea typeface="Cambria Math"/>
                      </a:rPr>
                      <m:t>,   </m:t>
                    </m:r>
                    <m:r>
                      <a:rPr lang="en-US" sz="2000" b="0" i="1" smtClean="0">
                        <a:latin typeface="Cambria Math"/>
                        <a:ea typeface="Cambria Math"/>
                      </a:rPr>
                      <m:t>𝑉</m:t>
                    </m:r>
                  </m:oMath>
                </a14:m>
                <a:r>
                  <a:rPr lang="en-US" sz="2000" dirty="0" smtClean="0"/>
                  <a:t> </a:t>
                </a:r>
                <a14:m>
                  <m:oMath xmlns:m="http://schemas.openxmlformats.org/officeDocument/2006/math">
                    <m:r>
                      <a:rPr lang="hu-HU" sz="2000" i="1">
                        <a:latin typeface="Cambria Math"/>
                        <a:ea typeface="Cambria Math"/>
                      </a:rPr>
                      <m:t>∈</m:t>
                    </m:r>
                    <m:d>
                      <m:dPr>
                        <m:begChr m:val="["/>
                        <m:endChr m:val="]"/>
                        <m:ctrlPr>
                          <a:rPr lang="en-US" sz="2000" i="1">
                            <a:latin typeface="Cambria Math"/>
                            <a:ea typeface="Cambria Math"/>
                          </a:rPr>
                        </m:ctrlPr>
                      </m:dPr>
                      <m:e>
                        <m:r>
                          <a:rPr lang="en-US" sz="2000" b="0" i="1" smtClean="0">
                            <a:latin typeface="Cambria Math"/>
                            <a:ea typeface="Cambria Math"/>
                          </a:rPr>
                          <m:t>0,</m:t>
                        </m:r>
                        <m:r>
                          <a:rPr lang="hu-HU" sz="2000" b="0" i="1" smtClean="0">
                            <a:latin typeface="Cambria Math"/>
                            <a:ea typeface="Cambria Math"/>
                          </a:rPr>
                          <m:t>h</m:t>
                        </m:r>
                      </m:e>
                    </m:d>
                  </m:oMath>
                </a14:m>
                <a:r>
                  <a:rPr lang="en-US" sz="2000" dirty="0" smtClean="0"/>
                  <a:t>  </a:t>
                </a:r>
                <a:endParaRPr lang="en-US" sz="2000" dirty="0"/>
              </a:p>
            </p:txBody>
          </p:sp>
        </mc:Choice>
        <mc:Fallback>
          <p:sp>
            <p:nvSpPr>
              <p:cNvPr id="37" name="Szövegdoboz 36"/>
              <p:cNvSpPr txBox="1">
                <a:spLocks noRot="1" noChangeAspect="1" noMove="1" noResize="1" noEditPoints="1" noAdjustHandles="1" noChangeArrowheads="1" noChangeShapeType="1" noTextEdit="1"/>
              </p:cNvSpPr>
              <p:nvPr/>
            </p:nvSpPr>
            <p:spPr>
              <a:xfrm>
                <a:off x="128489" y="1128365"/>
                <a:ext cx="3096344" cy="1323439"/>
              </a:xfrm>
              <a:prstGeom prst="rect">
                <a:avLst/>
              </a:prstGeom>
              <a:blipFill rotWithShape="1">
                <a:blip r:embed="rId3"/>
                <a:stretch>
                  <a:fillRect l="-1765"/>
                </a:stretch>
              </a:blipFill>
              <a:ln>
                <a:solidFill>
                  <a:schemeClr val="tx1"/>
                </a:solidFill>
              </a:ln>
            </p:spPr>
            <p:txBody>
              <a:bodyPr/>
              <a:lstStyle/>
              <a:p>
                <a:r>
                  <a:rPr lang="en-US">
                    <a:noFill/>
                  </a:rPr>
                  <a:t> </a:t>
                </a:r>
              </a:p>
            </p:txBody>
          </p:sp>
        </mc:Fallback>
      </mc:AlternateContent>
      <p:cxnSp>
        <p:nvCxnSpPr>
          <p:cNvPr id="38" name="Egyenes összekötő nyíllal 37"/>
          <p:cNvCxnSpPr/>
          <p:nvPr/>
        </p:nvCxnSpPr>
        <p:spPr>
          <a:xfrm flipH="1">
            <a:off x="6444208" y="1995686"/>
            <a:ext cx="792088"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a:off x="7225952" y="2002924"/>
            <a:ext cx="1522512" cy="14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églalap 39"/>
          <p:cNvSpPr/>
          <p:nvPr/>
        </p:nvSpPr>
        <p:spPr>
          <a:xfrm>
            <a:off x="6211739" y="2181577"/>
            <a:ext cx="320921" cy="461665"/>
          </a:xfrm>
          <a:prstGeom prst="rect">
            <a:avLst/>
          </a:prstGeom>
        </p:spPr>
        <p:txBody>
          <a:bodyPr wrap="none">
            <a:spAutoFit/>
          </a:bodyPr>
          <a:lstStyle/>
          <a:p>
            <a:r>
              <a:rPr lang="en-US" altLang="hu-HU" i="1" dirty="0"/>
              <a:t>x</a:t>
            </a:r>
            <a:endParaRPr lang="en-US" dirty="0"/>
          </a:p>
        </p:txBody>
      </p:sp>
      <p:sp>
        <p:nvSpPr>
          <p:cNvPr id="41" name="Téglalap 40"/>
          <p:cNvSpPr/>
          <p:nvPr/>
        </p:nvSpPr>
        <p:spPr>
          <a:xfrm>
            <a:off x="8499550" y="1983711"/>
            <a:ext cx="320922" cy="461665"/>
          </a:xfrm>
          <a:prstGeom prst="rect">
            <a:avLst/>
          </a:prstGeom>
        </p:spPr>
        <p:txBody>
          <a:bodyPr wrap="none">
            <a:spAutoFit/>
          </a:bodyPr>
          <a:lstStyle/>
          <a:p>
            <a:r>
              <a:rPr lang="hu-HU" i="1" dirty="0"/>
              <a:t>y</a:t>
            </a:r>
            <a:endParaRPr lang="en-US" dirty="0"/>
          </a:p>
        </p:txBody>
      </p:sp>
      <p:cxnSp>
        <p:nvCxnSpPr>
          <p:cNvPr id="42" name="Egyenes összekötő 41"/>
          <p:cNvCxnSpPr/>
          <p:nvPr/>
        </p:nvCxnSpPr>
        <p:spPr>
          <a:xfrm flipH="1" flipV="1">
            <a:off x="7236298" y="2006353"/>
            <a:ext cx="450797" cy="4393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églalap 42"/>
          <p:cNvSpPr/>
          <p:nvPr/>
        </p:nvSpPr>
        <p:spPr>
          <a:xfrm>
            <a:off x="7020272" y="1983711"/>
            <a:ext cx="370614" cy="400110"/>
          </a:xfrm>
          <a:prstGeom prst="rect">
            <a:avLst/>
          </a:prstGeom>
        </p:spPr>
        <p:txBody>
          <a:bodyPr wrap="none">
            <a:spAutoFit/>
          </a:bodyPr>
          <a:lstStyle/>
          <a:p>
            <a:r>
              <a:rPr lang="en-US" i="1" dirty="0" smtClean="0">
                <a:sym typeface="Symbol"/>
              </a:rPr>
              <a:t>U</a:t>
            </a:r>
            <a:endParaRPr lang="en-US" i="1" dirty="0"/>
          </a:p>
        </p:txBody>
      </p:sp>
      <p:cxnSp>
        <p:nvCxnSpPr>
          <p:cNvPr id="44" name="Egyenes összekötő 43"/>
          <p:cNvCxnSpPr/>
          <p:nvPr/>
        </p:nvCxnSpPr>
        <p:spPr>
          <a:xfrm flipH="1">
            <a:off x="6696236" y="2444755"/>
            <a:ext cx="1002366"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H="1">
            <a:off x="7698602" y="2006351"/>
            <a:ext cx="501183" cy="4384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Szabadkézi sokszög 45"/>
          <p:cNvSpPr/>
          <p:nvPr/>
        </p:nvSpPr>
        <p:spPr>
          <a:xfrm>
            <a:off x="7236296" y="1024740"/>
            <a:ext cx="93785" cy="234461"/>
          </a:xfrm>
          <a:custGeom>
            <a:avLst/>
            <a:gdLst>
              <a:gd name="connsiteX0" fmla="*/ 0 w 93785"/>
              <a:gd name="connsiteY0" fmla="*/ 140676 h 234461"/>
              <a:gd name="connsiteX1" fmla="*/ 93785 w 93785"/>
              <a:gd name="connsiteY1" fmla="*/ 234461 h 234461"/>
              <a:gd name="connsiteX2" fmla="*/ 93785 w 93785"/>
              <a:gd name="connsiteY2" fmla="*/ 0 h 234461"/>
            </a:gdLst>
            <a:ahLst/>
            <a:cxnLst>
              <a:cxn ang="0">
                <a:pos x="connsiteX0" y="connsiteY0"/>
              </a:cxn>
              <a:cxn ang="0">
                <a:pos x="connsiteX1" y="connsiteY1"/>
              </a:cxn>
              <a:cxn ang="0">
                <a:pos x="connsiteX2" y="connsiteY2"/>
              </a:cxn>
            </a:cxnLst>
            <a:rect l="l" t="t" r="r" b="b"/>
            <a:pathLst>
              <a:path w="93785" h="234461">
                <a:moveTo>
                  <a:pt x="0" y="140676"/>
                </a:moveTo>
                <a:lnTo>
                  <a:pt x="93785" y="234461"/>
                </a:lnTo>
                <a:lnTo>
                  <a:pt x="9378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zabadkézi sokszög 46"/>
          <p:cNvSpPr/>
          <p:nvPr/>
        </p:nvSpPr>
        <p:spPr>
          <a:xfrm>
            <a:off x="6864714" y="2314278"/>
            <a:ext cx="187570" cy="128954"/>
          </a:xfrm>
          <a:custGeom>
            <a:avLst/>
            <a:gdLst>
              <a:gd name="connsiteX0" fmla="*/ 0 w 187570"/>
              <a:gd name="connsiteY0" fmla="*/ 0 h 128954"/>
              <a:gd name="connsiteX1" fmla="*/ 187570 w 187570"/>
              <a:gd name="connsiteY1" fmla="*/ 0 h 128954"/>
              <a:gd name="connsiteX2" fmla="*/ 46893 w 187570"/>
              <a:gd name="connsiteY2" fmla="*/ 128954 h 128954"/>
            </a:gdLst>
            <a:ahLst/>
            <a:cxnLst>
              <a:cxn ang="0">
                <a:pos x="connsiteX0" y="connsiteY0"/>
              </a:cxn>
              <a:cxn ang="0">
                <a:pos x="connsiteX1" y="connsiteY1"/>
              </a:cxn>
              <a:cxn ang="0">
                <a:pos x="connsiteX2" y="connsiteY2"/>
              </a:cxn>
            </a:cxnLst>
            <a:rect l="l" t="t" r="r" b="b"/>
            <a:pathLst>
              <a:path w="187570" h="128954">
                <a:moveTo>
                  <a:pt x="0" y="0"/>
                </a:moveTo>
                <a:lnTo>
                  <a:pt x="187570" y="0"/>
                </a:lnTo>
                <a:lnTo>
                  <a:pt x="46893" y="1289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llipszis 47"/>
          <p:cNvSpPr/>
          <p:nvPr/>
        </p:nvSpPr>
        <p:spPr>
          <a:xfrm>
            <a:off x="5972792" y="123478"/>
            <a:ext cx="2536725" cy="955610"/>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Egyenes összekötő 48"/>
          <p:cNvCxnSpPr>
            <a:stCxn id="55" idx="1"/>
          </p:cNvCxnSpPr>
          <p:nvPr/>
        </p:nvCxnSpPr>
        <p:spPr>
          <a:xfrm flipH="1" flipV="1">
            <a:off x="7272300" y="984398"/>
            <a:ext cx="377137" cy="3128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Egyenes összekötő 49"/>
          <p:cNvCxnSpPr>
            <a:stCxn id="48" idx="6"/>
            <a:endCxn id="34" idx="6"/>
          </p:cNvCxnSpPr>
          <p:nvPr/>
        </p:nvCxnSpPr>
        <p:spPr>
          <a:xfrm>
            <a:off x="8509517" y="601283"/>
            <a:ext cx="11335" cy="141915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Egyenes összekötő 50"/>
          <p:cNvCxnSpPr/>
          <p:nvPr/>
        </p:nvCxnSpPr>
        <p:spPr>
          <a:xfrm>
            <a:off x="5967124" y="641823"/>
            <a:ext cx="11335" cy="141915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églalap 51"/>
          <p:cNvSpPr/>
          <p:nvPr/>
        </p:nvSpPr>
        <p:spPr>
          <a:xfrm>
            <a:off x="5984127" y="1297251"/>
            <a:ext cx="2536725" cy="686460"/>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Egyenes összekötő nyíllal 52"/>
          <p:cNvCxnSpPr/>
          <p:nvPr/>
        </p:nvCxnSpPr>
        <p:spPr>
          <a:xfrm flipH="1" flipV="1">
            <a:off x="7225952" y="195486"/>
            <a:ext cx="10344" cy="18108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flipV="1">
            <a:off x="7229929" y="984398"/>
            <a:ext cx="11225" cy="10112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Ellipszis 54"/>
          <p:cNvSpPr/>
          <p:nvPr/>
        </p:nvSpPr>
        <p:spPr>
          <a:xfrm>
            <a:off x="7633838" y="1275606"/>
            <a:ext cx="106514" cy="1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Egyenes összekötő 55"/>
          <p:cNvCxnSpPr/>
          <p:nvPr/>
        </p:nvCxnSpPr>
        <p:spPr>
          <a:xfrm flipV="1">
            <a:off x="7687095" y="1419623"/>
            <a:ext cx="0" cy="99330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Egyenes összekötő nyíllal 56"/>
          <p:cNvCxnSpPr/>
          <p:nvPr/>
        </p:nvCxnSpPr>
        <p:spPr>
          <a:xfrm>
            <a:off x="5580112" y="1423406"/>
            <a:ext cx="1617307" cy="2832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églalap 57"/>
          <p:cNvSpPr/>
          <p:nvPr/>
        </p:nvSpPr>
        <p:spPr>
          <a:xfrm>
            <a:off x="7248818" y="139618"/>
            <a:ext cx="304892" cy="461665"/>
          </a:xfrm>
          <a:prstGeom prst="rect">
            <a:avLst/>
          </a:prstGeom>
        </p:spPr>
        <p:txBody>
          <a:bodyPr wrap="none">
            <a:spAutoFit/>
          </a:bodyPr>
          <a:lstStyle/>
          <a:p>
            <a:r>
              <a:rPr lang="hu-HU" i="1" dirty="0"/>
              <a:t>z</a:t>
            </a:r>
            <a:endParaRPr lang="en-US" dirty="0"/>
          </a:p>
        </p:txBody>
      </p:sp>
      <mc:AlternateContent xmlns:mc="http://schemas.openxmlformats.org/markup-compatibility/2006">
        <mc:Choice xmlns:a14="http://schemas.microsoft.com/office/drawing/2010/main" Requires="a14">
          <p:sp>
            <p:nvSpPr>
              <p:cNvPr id="59" name="Téglalap 58"/>
              <p:cNvSpPr/>
              <p:nvPr/>
            </p:nvSpPr>
            <p:spPr>
              <a:xfrm>
                <a:off x="4941353" y="2614141"/>
                <a:ext cx="422186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chemeClr val="tx1"/>
                          </a:solidFill>
                          <a:latin typeface="Cambria Math"/>
                        </a:rPr>
                        <m:t>𝒃</m:t>
                      </m:r>
                      <m:d>
                        <m:dPr>
                          <m:ctrlPr>
                            <a:rPr lang="en-US" altLang="en-US" b="1" i="1" smtClean="0">
                              <a:solidFill>
                                <a:schemeClr val="tx1"/>
                              </a:solidFill>
                              <a:latin typeface="Cambria Math"/>
                            </a:rPr>
                          </m:ctrlPr>
                        </m:dPr>
                        <m:e>
                          <m:r>
                            <a:rPr lang="en-US" altLang="en-US" b="0" i="1" smtClean="0">
                              <a:solidFill>
                                <a:schemeClr val="tx1"/>
                              </a:solidFill>
                              <a:latin typeface="Cambria Math"/>
                            </a:rPr>
                            <m:t>𝑈</m:t>
                          </m:r>
                        </m:e>
                      </m:d>
                      <m:r>
                        <a:rPr lang="en-US" altLang="en-US" b="0" i="1" smtClean="0">
                          <a:solidFill>
                            <a:schemeClr val="tx1"/>
                          </a:solidFill>
                          <a:latin typeface="Cambria Math"/>
                        </a:rPr>
                        <m:t>=(</m:t>
                      </m:r>
                      <m:r>
                        <a:rPr lang="en-US" altLang="en-US" b="0" i="1" smtClean="0">
                          <a:solidFill>
                            <a:schemeClr val="tx1"/>
                          </a:solidFill>
                          <a:latin typeface="Cambria Math"/>
                        </a:rPr>
                        <m:t>𝑟</m:t>
                      </m:r>
                      <m:func>
                        <m:funcPr>
                          <m:ctrlPr>
                            <a:rPr lang="en-US" altLang="en-US" b="0" i="1" smtClean="0">
                              <a:solidFill>
                                <a:schemeClr val="tx1"/>
                              </a:solidFill>
                              <a:latin typeface="Cambria Math"/>
                            </a:rPr>
                          </m:ctrlPr>
                        </m:funcPr>
                        <m:fName>
                          <m:r>
                            <m:rPr>
                              <m:sty m:val="p"/>
                            </m:rPr>
                            <a:rPr lang="en-US" altLang="en-US" b="0" i="0" smtClean="0">
                              <a:solidFill>
                                <a:schemeClr val="tx1"/>
                              </a:solidFill>
                              <a:latin typeface="Cambria Math"/>
                            </a:rPr>
                            <m:t>cos</m:t>
                          </m:r>
                        </m:fName>
                        <m:e>
                          <m:d>
                            <m:dPr>
                              <m:ctrlPr>
                                <a:rPr lang="en-US" altLang="en-US" b="0" i="1" smtClean="0">
                                  <a:solidFill>
                                    <a:schemeClr val="tx1"/>
                                  </a:solidFill>
                                  <a:latin typeface="Cambria Math"/>
                                </a:rPr>
                              </m:ctrlPr>
                            </m:dPr>
                            <m:e>
                              <m:r>
                                <a:rPr lang="en-US" altLang="en-US" b="0" i="1" smtClean="0">
                                  <a:solidFill>
                                    <a:schemeClr val="tx1"/>
                                  </a:solidFill>
                                  <a:latin typeface="Cambria Math"/>
                                </a:rPr>
                                <m:t>𝑈</m:t>
                              </m:r>
                            </m:e>
                          </m:d>
                        </m:e>
                      </m:func>
                      <m:r>
                        <a:rPr lang="en-US" altLang="en-US" b="0" i="1" smtClean="0">
                          <a:solidFill>
                            <a:schemeClr val="tx1"/>
                          </a:solidFill>
                          <a:latin typeface="Cambria Math"/>
                        </a:rPr>
                        <m:t>,</m:t>
                      </m:r>
                      <m:r>
                        <a:rPr lang="en-US" altLang="en-US" b="0" i="1" smtClean="0">
                          <a:solidFill>
                            <a:schemeClr val="tx1"/>
                          </a:solidFill>
                          <a:latin typeface="Cambria Math"/>
                        </a:rPr>
                        <m:t>𝑟</m:t>
                      </m:r>
                      <m:func>
                        <m:funcPr>
                          <m:ctrlPr>
                            <a:rPr lang="en-US" altLang="en-US" b="0" i="1" smtClean="0">
                              <a:solidFill>
                                <a:schemeClr val="tx1"/>
                              </a:solidFill>
                              <a:latin typeface="Cambria Math"/>
                            </a:rPr>
                          </m:ctrlPr>
                        </m:funcPr>
                        <m:fName>
                          <m:r>
                            <m:rPr>
                              <m:sty m:val="p"/>
                            </m:rPr>
                            <a:rPr lang="en-US" altLang="en-US" b="0" i="0" smtClean="0">
                              <a:solidFill>
                                <a:schemeClr val="tx1"/>
                              </a:solidFill>
                              <a:latin typeface="Cambria Math"/>
                            </a:rPr>
                            <m:t>sin</m:t>
                          </m:r>
                        </m:fName>
                        <m:e>
                          <m:d>
                            <m:dPr>
                              <m:ctrlPr>
                                <a:rPr lang="en-US" altLang="en-US" b="0" i="1" smtClean="0">
                                  <a:solidFill>
                                    <a:schemeClr val="tx1"/>
                                  </a:solidFill>
                                  <a:latin typeface="Cambria Math"/>
                                </a:rPr>
                              </m:ctrlPr>
                            </m:dPr>
                            <m:e>
                              <m:r>
                                <a:rPr lang="en-US" altLang="en-US" b="0" i="1" smtClean="0">
                                  <a:solidFill>
                                    <a:schemeClr val="tx1"/>
                                  </a:solidFill>
                                  <a:latin typeface="Cambria Math"/>
                                </a:rPr>
                                <m:t>𝑈</m:t>
                              </m:r>
                            </m:e>
                          </m:d>
                        </m:e>
                      </m:func>
                      <m:r>
                        <a:rPr lang="en-US" altLang="en-US" b="0" i="1" smtClean="0">
                          <a:solidFill>
                            <a:schemeClr val="tx1"/>
                          </a:solidFill>
                          <a:latin typeface="Cambria Math"/>
                        </a:rPr>
                        <m:t>,0)</m:t>
                      </m:r>
                    </m:oMath>
                  </m:oMathPara>
                </a14:m>
                <a:endParaRPr lang="en-US" dirty="0">
                  <a:solidFill>
                    <a:schemeClr val="tx1"/>
                  </a:solidFill>
                </a:endParaRPr>
              </a:p>
            </p:txBody>
          </p:sp>
        </mc:Choice>
        <mc:Fallback>
          <p:sp>
            <p:nvSpPr>
              <p:cNvPr id="59" name="Téglalap 58"/>
              <p:cNvSpPr>
                <a:spLocks noRot="1" noChangeAspect="1" noMove="1" noResize="1" noEditPoints="1" noAdjustHandles="1" noChangeArrowheads="1" noChangeShapeType="1" noTextEdit="1"/>
              </p:cNvSpPr>
              <p:nvPr/>
            </p:nvSpPr>
            <p:spPr>
              <a:xfrm>
                <a:off x="4941353" y="2614141"/>
                <a:ext cx="4221861" cy="461665"/>
              </a:xfrm>
              <a:prstGeom prst="rect">
                <a:avLst/>
              </a:prstGeom>
              <a:blipFill rotWithShape="1">
                <a:blip r:embed="rId4"/>
                <a:stretch>
                  <a:fillRect l="-434" b="-184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églalap 59"/>
              <p:cNvSpPr/>
              <p:nvPr/>
            </p:nvSpPr>
            <p:spPr>
              <a:xfrm>
                <a:off x="3438069" y="1178816"/>
                <a:ext cx="229928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1" i="1" smtClean="0">
                          <a:solidFill>
                            <a:schemeClr val="tx1"/>
                          </a:solidFill>
                          <a:latin typeface="Cambria Math"/>
                        </a:rPr>
                        <m:t>𝒔</m:t>
                      </m:r>
                      <m:d>
                        <m:dPr>
                          <m:ctrlPr>
                            <a:rPr lang="en-US" altLang="en-US" b="1" i="1" smtClean="0">
                              <a:solidFill>
                                <a:schemeClr val="tx1"/>
                              </a:solidFill>
                              <a:latin typeface="Cambria Math"/>
                            </a:rPr>
                          </m:ctrlPr>
                        </m:dPr>
                        <m:e>
                          <m:r>
                            <a:rPr lang="en-US" altLang="en-US" b="0" i="1" smtClean="0">
                              <a:solidFill>
                                <a:schemeClr val="tx1"/>
                              </a:solidFill>
                              <a:latin typeface="Cambria Math"/>
                            </a:rPr>
                            <m:t>𝑉</m:t>
                          </m:r>
                        </m:e>
                      </m:d>
                      <m:r>
                        <a:rPr lang="en-US" altLang="en-US" b="0" i="1" smtClean="0">
                          <a:solidFill>
                            <a:schemeClr val="tx1"/>
                          </a:solidFill>
                          <a:latin typeface="Cambria Math"/>
                        </a:rPr>
                        <m:t>=(0, 0, </m:t>
                      </m:r>
                      <m:r>
                        <a:rPr lang="en-US" altLang="en-US" b="0" i="1" smtClean="0">
                          <a:solidFill>
                            <a:schemeClr val="tx1"/>
                          </a:solidFill>
                          <a:latin typeface="Cambria Math"/>
                        </a:rPr>
                        <m:t>𝑉</m:t>
                      </m:r>
                      <m:r>
                        <a:rPr lang="en-US" altLang="en-US" b="0" i="1" smtClean="0">
                          <a:solidFill>
                            <a:schemeClr val="tx1"/>
                          </a:solidFill>
                          <a:latin typeface="Cambria Math"/>
                        </a:rPr>
                        <m:t>)</m:t>
                      </m:r>
                    </m:oMath>
                  </m:oMathPara>
                </a14:m>
                <a:endParaRPr lang="en-US" dirty="0">
                  <a:solidFill>
                    <a:schemeClr val="tx1"/>
                  </a:solidFill>
                </a:endParaRPr>
              </a:p>
            </p:txBody>
          </p:sp>
        </mc:Choice>
        <mc:Fallback>
          <p:sp>
            <p:nvSpPr>
              <p:cNvPr id="60" name="Téglalap 59"/>
              <p:cNvSpPr>
                <a:spLocks noRot="1" noChangeAspect="1" noMove="1" noResize="1" noEditPoints="1" noAdjustHandles="1" noChangeArrowheads="1" noChangeShapeType="1" noTextEdit="1"/>
              </p:cNvSpPr>
              <p:nvPr/>
            </p:nvSpPr>
            <p:spPr>
              <a:xfrm>
                <a:off x="3438069" y="1178816"/>
                <a:ext cx="2299284" cy="461665"/>
              </a:xfrm>
              <a:prstGeom prst="rect">
                <a:avLst/>
              </a:prstGeom>
              <a:blipFill rotWithShape="1">
                <a:blip r:embed="rId5"/>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2975471782"/>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 descr="http://upload.wikimedia.org/wikipedia/commons/9/9f/Torus_illustration.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2000" contrast="14000"/>
                    </a14:imgEffect>
                  </a14:imgLayer>
                </a14:imgProps>
              </a:ext>
              <a:ext uri="{28A0092B-C50C-407E-A947-70E740481C1C}">
                <a14:useLocalDpi xmlns:a14="http://schemas.microsoft.com/office/drawing/2010/main" val="0"/>
              </a:ext>
            </a:extLst>
          </a:blip>
          <a:srcRect/>
          <a:stretch>
            <a:fillRect/>
          </a:stretch>
        </p:blipFill>
        <p:spPr bwMode="auto">
          <a:xfrm>
            <a:off x="209154" y="681782"/>
            <a:ext cx="48244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Ellipszis 21"/>
          <p:cNvSpPr>
            <a:spLocks noChangeArrowheads="1"/>
          </p:cNvSpPr>
          <p:nvPr/>
        </p:nvSpPr>
        <p:spPr bwMode="auto">
          <a:xfrm>
            <a:off x="3809604" y="1689844"/>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30" name="Egyenes összekötő nyíllal 23"/>
          <p:cNvCxnSpPr>
            <a:cxnSpLocks noChangeShapeType="1"/>
          </p:cNvCxnSpPr>
          <p:nvPr/>
        </p:nvCxnSpPr>
        <p:spPr bwMode="auto">
          <a:xfrm>
            <a:off x="2585641" y="2193082"/>
            <a:ext cx="2447925" cy="95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 name="Egyenes összekötő nyíllal 24"/>
          <p:cNvCxnSpPr>
            <a:cxnSpLocks noChangeShapeType="1"/>
          </p:cNvCxnSpPr>
          <p:nvPr/>
        </p:nvCxnSpPr>
        <p:spPr bwMode="auto">
          <a:xfrm flipV="1">
            <a:off x="2585641" y="456357"/>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 name="Egyenes összekötő nyíllal 28"/>
          <p:cNvCxnSpPr>
            <a:cxnSpLocks noChangeShapeType="1"/>
          </p:cNvCxnSpPr>
          <p:nvPr/>
        </p:nvCxnSpPr>
        <p:spPr bwMode="auto">
          <a:xfrm flipH="1">
            <a:off x="856854" y="2193082"/>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3" name="Szövegdoboz 33"/>
          <p:cNvSpPr txBox="1">
            <a:spLocks noChangeArrowheads="1"/>
          </p:cNvSpPr>
          <p:nvPr/>
        </p:nvSpPr>
        <p:spPr bwMode="auto">
          <a:xfrm>
            <a:off x="4950785" y="1761282"/>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a:t>x</a:t>
            </a:r>
            <a:endParaRPr lang="hu-HU" altLang="hu-HU" sz="2800" i="1"/>
          </a:p>
        </p:txBody>
      </p:sp>
      <p:sp>
        <p:nvSpPr>
          <p:cNvPr id="34" name="Szövegdoboz 34"/>
          <p:cNvSpPr txBox="1">
            <a:spLocks noChangeArrowheads="1"/>
          </p:cNvSpPr>
          <p:nvPr/>
        </p:nvSpPr>
        <p:spPr bwMode="auto">
          <a:xfrm>
            <a:off x="2655353" y="249982"/>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a:t>z</a:t>
            </a:r>
          </a:p>
        </p:txBody>
      </p:sp>
      <p:sp>
        <p:nvSpPr>
          <p:cNvPr id="35" name="Szövegdoboz 35"/>
          <p:cNvSpPr txBox="1">
            <a:spLocks noChangeArrowheads="1"/>
          </p:cNvSpPr>
          <p:nvPr/>
        </p:nvSpPr>
        <p:spPr bwMode="auto">
          <a:xfrm>
            <a:off x="569393" y="3345607"/>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36" name="Ellipszis 35"/>
          <p:cNvSpPr>
            <a:spLocks noChangeArrowheads="1"/>
          </p:cNvSpPr>
          <p:nvPr/>
        </p:nvSpPr>
        <p:spPr bwMode="auto">
          <a:xfrm>
            <a:off x="4314429" y="2121644"/>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37" name="Egyenes összekötő nyíllal 36"/>
          <p:cNvCxnSpPr>
            <a:cxnSpLocks noChangeShapeType="1"/>
          </p:cNvCxnSpPr>
          <p:nvPr/>
        </p:nvCxnSpPr>
        <p:spPr bwMode="auto">
          <a:xfrm>
            <a:off x="2657079" y="2266107"/>
            <a:ext cx="16573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 name="Egyenes összekötő nyíllal 37"/>
          <p:cNvCxnSpPr>
            <a:cxnSpLocks noChangeShapeType="1"/>
            <a:stCxn id="36" idx="1"/>
            <a:endCxn id="44" idx="5"/>
          </p:cNvCxnSpPr>
          <p:nvPr/>
        </p:nvCxnSpPr>
        <p:spPr bwMode="auto">
          <a:xfrm flipH="1" flipV="1">
            <a:off x="4149329" y="1812082"/>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9" name="Szövegdoboz 38"/>
          <p:cNvSpPr txBox="1">
            <a:spLocks noChangeArrowheads="1"/>
          </p:cNvSpPr>
          <p:nvPr/>
        </p:nvSpPr>
        <p:spPr bwMode="auto">
          <a:xfrm>
            <a:off x="2829311" y="2139677"/>
            <a:ext cx="404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sp>
        <p:nvSpPr>
          <p:cNvPr id="40" name="Szövegdoboz 39"/>
          <p:cNvSpPr txBox="1">
            <a:spLocks noChangeArrowheads="1"/>
          </p:cNvSpPr>
          <p:nvPr/>
        </p:nvSpPr>
        <p:spPr bwMode="auto">
          <a:xfrm>
            <a:off x="4205605" y="1563613"/>
            <a:ext cx="324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r</a:t>
            </a:r>
            <a:endParaRPr lang="hu-HU" altLang="hu-HU" sz="2800" i="1" dirty="0"/>
          </a:p>
        </p:txBody>
      </p:sp>
      <p:graphicFrame>
        <p:nvGraphicFramePr>
          <p:cNvPr id="41" name="Object 7"/>
          <p:cNvGraphicFramePr>
            <a:graphicFrameLocks noChangeAspect="1"/>
          </p:cNvGraphicFramePr>
          <p:nvPr>
            <p:extLst>
              <p:ext uri="{D42A27DB-BD31-4B8C-83A1-F6EECF244321}">
                <p14:modId xmlns:p14="http://schemas.microsoft.com/office/powerpoint/2010/main" val="74255132"/>
              </p:ext>
            </p:extLst>
          </p:nvPr>
        </p:nvGraphicFramePr>
        <p:xfrm>
          <a:off x="5652120" y="1085254"/>
          <a:ext cx="2560638" cy="936625"/>
        </p:xfrm>
        <a:graphic>
          <a:graphicData uri="http://schemas.openxmlformats.org/presentationml/2006/ole">
            <mc:AlternateContent xmlns:mc="http://schemas.openxmlformats.org/markup-compatibility/2006">
              <mc:Choice xmlns:v="urn:schemas-microsoft-com:vml" Requires="v">
                <p:oleObj spid="_x0000_s1088" name="Equation" r:id="rId6" imgW="1180800" imgH="431640" progId="Equation.3">
                  <p:embed/>
                </p:oleObj>
              </mc:Choice>
              <mc:Fallback>
                <p:oleObj name="Equation" r:id="rId6" imgW="1180800" imgH="431640" progId="Equation.3">
                  <p:embed/>
                  <p:pic>
                    <p:nvPicPr>
                      <p:cNvPr id="0" name=""/>
                      <p:cNvPicPr>
                        <a:picLocks noChangeAspect="1" noChangeArrowheads="1"/>
                      </p:cNvPicPr>
                      <p:nvPr/>
                    </p:nvPicPr>
                    <p:blipFill>
                      <a:blip r:embed="rId7"/>
                      <a:srcRect/>
                      <a:stretch>
                        <a:fillRect/>
                      </a:stretch>
                    </p:blipFill>
                    <p:spPr bwMode="auto">
                      <a:xfrm>
                        <a:off x="5652120" y="1085254"/>
                        <a:ext cx="256063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Szövegdoboz 41"/>
          <p:cNvSpPr txBox="1">
            <a:spLocks noChangeArrowheads="1"/>
          </p:cNvSpPr>
          <p:nvPr/>
        </p:nvSpPr>
        <p:spPr bwMode="auto">
          <a:xfrm>
            <a:off x="4372834" y="1761282"/>
            <a:ext cx="364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u</a:t>
            </a:r>
            <a:endParaRPr lang="hu-HU" altLang="hu-HU" sz="2800" i="1" dirty="0"/>
          </a:p>
        </p:txBody>
      </p:sp>
      <p:sp>
        <p:nvSpPr>
          <p:cNvPr id="43" name="Ellipszis 42"/>
          <p:cNvSpPr/>
          <p:nvPr/>
        </p:nvSpPr>
        <p:spPr bwMode="auto">
          <a:xfrm>
            <a:off x="1072754" y="1040557"/>
            <a:ext cx="3024187" cy="1728787"/>
          </a:xfrm>
          <a:prstGeom prst="ellipse">
            <a:avLst/>
          </a:prstGeom>
          <a:noFill/>
          <a:ln w="38100" cap="flat" cmpd="sng" algn="ctr">
            <a:solidFill>
              <a:schemeClr val="tx1"/>
            </a:solidFill>
            <a:prstDash val="solid"/>
            <a:round/>
            <a:headEnd type="none" w="med" len="med"/>
            <a:tailEnd type="none" w="med" len="med"/>
          </a:ln>
          <a:effectLst/>
        </p:spPr>
        <p:txBody>
          <a:bodyPr/>
          <a:lstStyle/>
          <a:p>
            <a:pPr>
              <a:defRPr/>
            </a:pPr>
            <a:endParaRPr lang="hu-HU"/>
          </a:p>
        </p:txBody>
      </p:sp>
      <p:sp>
        <p:nvSpPr>
          <p:cNvPr id="44" name="Ellipszis 51"/>
          <p:cNvSpPr>
            <a:spLocks noChangeArrowheads="1"/>
          </p:cNvSpPr>
          <p:nvPr/>
        </p:nvSpPr>
        <p:spPr bwMode="auto">
          <a:xfrm>
            <a:off x="4025504" y="1689844"/>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45" name="Egyenes összekötő nyíllal 44"/>
          <p:cNvCxnSpPr>
            <a:cxnSpLocks noChangeShapeType="1"/>
          </p:cNvCxnSpPr>
          <p:nvPr/>
        </p:nvCxnSpPr>
        <p:spPr bwMode="auto">
          <a:xfrm>
            <a:off x="2585641" y="1761282"/>
            <a:ext cx="1439863"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 name="Egyenes összekötő nyíllal 45"/>
          <p:cNvCxnSpPr>
            <a:cxnSpLocks noChangeShapeType="1"/>
            <a:endCxn id="39" idx="2"/>
          </p:cNvCxnSpPr>
          <p:nvPr/>
        </p:nvCxnSpPr>
        <p:spPr bwMode="auto">
          <a:xfrm>
            <a:off x="2621360" y="1761282"/>
            <a:ext cx="410090" cy="90161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7" name="Szövegdoboz 46"/>
          <p:cNvSpPr txBox="1">
            <a:spLocks noChangeArrowheads="1"/>
          </p:cNvSpPr>
          <p:nvPr/>
        </p:nvSpPr>
        <p:spPr bwMode="auto">
          <a:xfrm>
            <a:off x="2685422" y="1678732"/>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v</a:t>
            </a:r>
            <a:endParaRPr lang="hu-HU" altLang="hu-HU" sz="2800" i="1" dirty="0"/>
          </a:p>
        </p:txBody>
      </p:sp>
      <p:sp>
        <p:nvSpPr>
          <p:cNvPr id="48" name="Ellipszis 47"/>
          <p:cNvSpPr>
            <a:spLocks noChangeArrowheads="1"/>
          </p:cNvSpPr>
          <p:nvPr/>
        </p:nvSpPr>
        <p:spPr bwMode="auto">
          <a:xfrm>
            <a:off x="2946004" y="2643932"/>
            <a:ext cx="142875" cy="144462"/>
          </a:xfrm>
          <a:prstGeom prst="ellipse">
            <a:avLst/>
          </a:prstGeom>
          <a:solidFill>
            <a:srgbClr val="FFC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9" name="Szövegdoboz 48"/>
          <p:cNvSpPr txBox="1">
            <a:spLocks noChangeArrowheads="1"/>
          </p:cNvSpPr>
          <p:nvPr/>
        </p:nvSpPr>
        <p:spPr bwMode="auto">
          <a:xfrm>
            <a:off x="3012004" y="1329482"/>
            <a:ext cx="763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a:t>x</a:t>
            </a:r>
            <a:r>
              <a:rPr lang="en-US" altLang="hu-HU" sz="2800"/>
              <a:t>(</a:t>
            </a:r>
            <a:r>
              <a:rPr lang="en-US" altLang="hu-HU" sz="2800" i="1"/>
              <a:t>u</a:t>
            </a:r>
            <a:r>
              <a:rPr lang="en-US" altLang="hu-HU" sz="2800"/>
              <a:t>)</a:t>
            </a:r>
            <a:endParaRPr lang="hu-HU" altLang="hu-HU" sz="2800"/>
          </a:p>
        </p:txBody>
      </p:sp>
      <p:graphicFrame>
        <p:nvGraphicFramePr>
          <p:cNvPr id="50" name="Object 7"/>
          <p:cNvGraphicFramePr>
            <a:graphicFrameLocks noChangeAspect="1"/>
          </p:cNvGraphicFramePr>
          <p:nvPr>
            <p:extLst>
              <p:ext uri="{D42A27DB-BD31-4B8C-83A1-F6EECF244321}">
                <p14:modId xmlns:p14="http://schemas.microsoft.com/office/powerpoint/2010/main" val="2306074765"/>
              </p:ext>
            </p:extLst>
          </p:nvPr>
        </p:nvGraphicFramePr>
        <p:xfrm>
          <a:off x="3823717" y="3752180"/>
          <a:ext cx="5284787" cy="1339850"/>
        </p:xfrm>
        <a:graphic>
          <a:graphicData uri="http://schemas.openxmlformats.org/presentationml/2006/ole">
            <mc:AlternateContent xmlns:mc="http://schemas.openxmlformats.org/markup-compatibility/2006">
              <mc:Choice xmlns:v="urn:schemas-microsoft-com:vml" Requires="v">
                <p:oleObj spid="_x0000_s1089" name="Equation" r:id="rId8" imgW="2603160" imgH="660240" progId="Equation.3">
                  <p:embed/>
                </p:oleObj>
              </mc:Choice>
              <mc:Fallback>
                <p:oleObj name="Equation" r:id="rId8" imgW="2603160" imgH="660240" progId="Equation.3">
                  <p:embed/>
                  <p:pic>
                    <p:nvPicPr>
                      <p:cNvPr id="0" name=""/>
                      <p:cNvPicPr>
                        <a:picLocks noChangeAspect="1" noChangeArrowheads="1"/>
                      </p:cNvPicPr>
                      <p:nvPr/>
                    </p:nvPicPr>
                    <p:blipFill>
                      <a:blip r:embed="rId9"/>
                      <a:srcRect/>
                      <a:stretch>
                        <a:fillRect/>
                      </a:stretch>
                    </p:blipFill>
                    <p:spPr bwMode="auto">
                      <a:xfrm>
                        <a:off x="3823717" y="3752180"/>
                        <a:ext cx="5284787" cy="1339850"/>
                      </a:xfrm>
                      <a:prstGeom prst="rect">
                        <a:avLst/>
                      </a:prstGeom>
                      <a:solidFill>
                        <a:schemeClr val="bg2"/>
                      </a:solidFill>
                      <a:ln>
                        <a:solidFill>
                          <a:schemeClr val="tx1"/>
                        </a:solidFill>
                      </a:ln>
                      <a:effectLst/>
                      <a:extLst/>
                    </p:spPr>
                  </p:pic>
                </p:oleObj>
              </mc:Fallback>
            </mc:AlternateContent>
          </a:graphicData>
        </a:graphic>
      </p:graphicFrame>
      <p:sp>
        <p:nvSpPr>
          <p:cNvPr id="27" name="Cím 1"/>
          <p:cNvSpPr>
            <a:spLocks noGrp="1"/>
          </p:cNvSpPr>
          <p:nvPr>
            <p:ph type="title"/>
          </p:nvPr>
        </p:nvSpPr>
        <p:spPr>
          <a:xfrm>
            <a:off x="323528" y="249492"/>
            <a:ext cx="8291264" cy="857250"/>
          </a:xfrm>
        </p:spPr>
        <p:txBody>
          <a:bodyPr/>
          <a:lstStyle/>
          <a:p>
            <a:r>
              <a:rPr lang="en-US" dirty="0" smtClean="0">
                <a:solidFill>
                  <a:srgbClr val="FF0000"/>
                </a:solidFill>
              </a:rPr>
              <a:t>Torus</a:t>
            </a:r>
            <a:endParaRPr lang="hu-HU" dirty="0">
              <a:solidFill>
                <a:srgbClr val="FF0000"/>
              </a:solidFill>
            </a:endParaRPr>
          </a:p>
        </p:txBody>
      </p:sp>
    </p:spTree>
    <p:extLst>
      <p:ext uri="{BB962C8B-B14F-4D97-AF65-F5344CB8AC3E}">
        <p14:creationId xmlns:p14="http://schemas.microsoft.com/office/powerpoint/2010/main" val="210392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P spid="40" grpId="0"/>
      <p:bldP spid="42" grpId="0"/>
      <p:bldP spid="43" grpId="0" animBg="1"/>
      <p:bldP spid="47" grpId="0"/>
      <p:bldP spid="48"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Freeform 27"/>
          <p:cNvSpPr>
            <a:spLocks/>
          </p:cNvSpPr>
          <p:nvPr/>
        </p:nvSpPr>
        <p:spPr bwMode="auto">
          <a:xfrm>
            <a:off x="399729" y="1859589"/>
            <a:ext cx="320675" cy="2857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6154" name="Freeform 28"/>
          <p:cNvSpPr>
            <a:spLocks/>
          </p:cNvSpPr>
          <p:nvPr/>
        </p:nvSpPr>
        <p:spPr bwMode="auto">
          <a:xfrm>
            <a:off x="3752528" y="1345239"/>
            <a:ext cx="304800" cy="3429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6155" name="Freeform 29"/>
          <p:cNvSpPr>
            <a:spLocks/>
          </p:cNvSpPr>
          <p:nvPr/>
        </p:nvSpPr>
        <p:spPr bwMode="auto">
          <a:xfrm>
            <a:off x="1695128" y="1402389"/>
            <a:ext cx="646112" cy="62865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6159" name="Freeform 33"/>
          <p:cNvSpPr>
            <a:spLocks/>
          </p:cNvSpPr>
          <p:nvPr/>
        </p:nvSpPr>
        <p:spPr bwMode="auto">
          <a:xfrm>
            <a:off x="5124128" y="1745289"/>
            <a:ext cx="152400" cy="2286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00B0F0"/>
          </a:solidFill>
          <a:ln w="12700">
            <a:solidFill>
              <a:schemeClr val="hlink"/>
            </a:solidFill>
            <a:round/>
            <a:headEnd/>
            <a:tailEnd/>
          </a:ln>
        </p:spPr>
        <p:txBody>
          <a:bodyPr wrap="none" anchor="ctr"/>
          <a:lstStyle/>
          <a:p>
            <a:endParaRPr lang="hu-HU"/>
          </a:p>
        </p:txBody>
      </p:sp>
      <p:sp>
        <p:nvSpPr>
          <p:cNvPr id="3" name="Cím 1"/>
          <p:cNvSpPr>
            <a:spLocks noGrp="1"/>
          </p:cNvSpPr>
          <p:nvPr>
            <p:ph type="title"/>
          </p:nvPr>
        </p:nvSpPr>
        <p:spPr>
          <a:xfrm>
            <a:off x="0" y="141685"/>
            <a:ext cx="9144000" cy="857250"/>
          </a:xfrm>
        </p:spPr>
        <p:txBody>
          <a:bodyPr>
            <a:normAutofit/>
          </a:bodyPr>
          <a:lstStyle/>
          <a:p>
            <a:pPr>
              <a:defRPr/>
            </a:pPr>
            <a:r>
              <a:rPr lang="hu-HU" dirty="0" err="1" smtClean="0">
                <a:solidFill>
                  <a:srgbClr val="FF0000"/>
                </a:solidFill>
              </a:rPr>
              <a:t>Barycentric</a:t>
            </a:r>
            <a:r>
              <a:rPr lang="hu-HU" dirty="0" smtClean="0">
                <a:solidFill>
                  <a:srgbClr val="FF0000"/>
                </a:solidFill>
              </a:rPr>
              <a:t> (</a:t>
            </a:r>
            <a:r>
              <a:rPr lang="hu-HU" dirty="0" err="1" smtClean="0">
                <a:solidFill>
                  <a:srgbClr val="FF0000"/>
                </a:solidFill>
              </a:rPr>
              <a:t>homogeous</a:t>
            </a:r>
            <a:r>
              <a:rPr lang="hu-HU" dirty="0" smtClean="0">
                <a:solidFill>
                  <a:srgbClr val="FF0000"/>
                </a:solidFill>
              </a:rPr>
              <a:t>) </a:t>
            </a:r>
            <a:r>
              <a:rPr lang="hu-HU" dirty="0" err="1" smtClean="0">
                <a:solidFill>
                  <a:srgbClr val="FF0000"/>
                </a:solidFill>
              </a:rPr>
              <a:t>coordinates</a:t>
            </a:r>
            <a:endParaRPr lang="hu-HU" dirty="0">
              <a:solidFill>
                <a:srgbClr val="FF0000"/>
              </a:solidFill>
            </a:endParaRPr>
          </a:p>
        </p:txBody>
      </p:sp>
      <mc:AlternateContent xmlns:mc="http://schemas.openxmlformats.org/markup-compatibility/2006" xmlns:a14="http://schemas.microsoft.com/office/drawing/2010/main">
        <mc:Choice Requires="a14">
          <p:sp>
            <p:nvSpPr>
              <p:cNvPr id="4" name="Tartalom helye 30"/>
              <p:cNvSpPr txBox="1">
                <a:spLocks/>
              </p:cNvSpPr>
              <p:nvPr/>
            </p:nvSpPr>
            <p:spPr>
              <a:xfrm>
                <a:off x="386403" y="2724832"/>
                <a:ext cx="8604250" cy="1944290"/>
              </a:xfrm>
              <a:prstGeom prst="rect">
                <a:avLst/>
              </a:prstGeom>
            </p:spPr>
            <p:txBody>
              <a:bodyPr/>
              <a:lstStyle/>
              <a:p>
                <a:pPr marL="457200" indent="-457200" algn="l">
                  <a:spcBef>
                    <a:spcPts val="0"/>
                  </a:spcBef>
                  <a:buSzPct val="75000"/>
                  <a:buFont typeface="Arial" panose="020B0604020202020204" pitchFamily="34" charset="0"/>
                  <a:buChar char="•"/>
                  <a:defRPr/>
                </a:pPr>
                <a14:m>
                  <m:oMath xmlns:m="http://schemas.openxmlformats.org/officeDocument/2006/math">
                    <m:r>
                      <a:rPr lang="en-US" altLang="hu-HU" sz="2800" b="1" i="1" smtClean="0">
                        <a:latin typeface="Cambria Math"/>
                        <a:cs typeface="Times New Roman" panose="02020603050405020304" pitchFamily="18" charset="0"/>
                        <a:sym typeface="Symbol" pitchFamily="18" charset="2"/>
                      </a:rPr>
                      <m:t>𝒓</m:t>
                    </m:r>
                  </m:oMath>
                </a14:m>
                <a:r>
                  <a:rPr lang="en-US" sz="2800" kern="0" dirty="0">
                    <a:latin typeface="+mn-lt"/>
                  </a:rPr>
                  <a:t>  </a:t>
                </a:r>
                <a:r>
                  <a:rPr lang="en-US" sz="2800" kern="0" dirty="0" smtClean="0">
                    <a:latin typeface="+mn-lt"/>
                  </a:rPr>
                  <a:t>is the combination of points </a:t>
                </a:r>
                <a14:m>
                  <m:oMath xmlns:m="http://schemas.openxmlformats.org/officeDocument/2006/math">
                    <m:sSub>
                      <m:sSubPr>
                        <m:ctrlPr>
                          <a:rPr lang="en-US" altLang="hu-HU" sz="2800" i="1">
                            <a:latin typeface="Cambria Math"/>
                            <a:cs typeface="Times New Roman" panose="02020603050405020304" pitchFamily="18" charset="0"/>
                            <a:sym typeface="Symbol" pitchFamily="18" charset="2"/>
                          </a:rPr>
                        </m:ctrlPr>
                      </m:sSubPr>
                      <m:e>
                        <m:r>
                          <a:rPr lang="en-US" altLang="hu-HU" sz="2800" b="1" i="1">
                            <a:latin typeface="Cambria Math"/>
                            <a:cs typeface="Times New Roman" panose="02020603050405020304" pitchFamily="18" charset="0"/>
                            <a:sym typeface="Symbol" pitchFamily="18" charset="2"/>
                          </a:rPr>
                          <m:t>𝒓</m:t>
                        </m:r>
                      </m:e>
                      <m:sub>
                        <m:r>
                          <a:rPr lang="en-US" altLang="hu-HU" sz="2800" i="1">
                            <a:latin typeface="Cambria Math"/>
                            <a:cs typeface="Times New Roman" panose="02020603050405020304" pitchFamily="18" charset="0"/>
                            <a:sym typeface="Symbol" pitchFamily="18" charset="2"/>
                          </a:rPr>
                          <m:t>1</m:t>
                        </m:r>
                      </m:sub>
                    </m:sSub>
                  </m:oMath>
                </a14:m>
                <a:r>
                  <a:rPr lang="en-US" sz="2800" kern="0" dirty="0">
                    <a:latin typeface="+mn-lt"/>
                    <a:cs typeface="Times New Roman" panose="02020603050405020304" pitchFamily="18" charset="0"/>
                  </a:rPr>
                  <a:t>,</a:t>
                </a:r>
                <a:r>
                  <a:rPr lang="en-US" sz="2800" b="1" i="1" kern="0" dirty="0">
                    <a:latin typeface="+mn-lt"/>
                    <a:cs typeface="Times New Roman" panose="02020603050405020304" pitchFamily="18" charset="0"/>
                  </a:rPr>
                  <a:t> </a:t>
                </a:r>
                <a14:m>
                  <m:oMath xmlns:m="http://schemas.openxmlformats.org/officeDocument/2006/math">
                    <m:sSub>
                      <m:sSubPr>
                        <m:ctrlPr>
                          <a:rPr lang="en-US" altLang="hu-HU" sz="2800" i="1">
                            <a:latin typeface="Cambria Math"/>
                            <a:cs typeface="Times New Roman" panose="02020603050405020304" pitchFamily="18" charset="0"/>
                            <a:sym typeface="Symbol" pitchFamily="18" charset="2"/>
                          </a:rPr>
                        </m:ctrlPr>
                      </m:sSubPr>
                      <m:e>
                        <m:r>
                          <a:rPr lang="en-US" altLang="hu-HU" sz="2800" b="1" i="1">
                            <a:latin typeface="Cambria Math"/>
                            <a:cs typeface="Times New Roman" panose="02020603050405020304" pitchFamily="18" charset="0"/>
                            <a:sym typeface="Symbol" pitchFamily="18" charset="2"/>
                          </a:rPr>
                          <m:t>𝒓</m:t>
                        </m:r>
                      </m:e>
                      <m:sub>
                        <m:r>
                          <a:rPr lang="en-US" altLang="hu-HU" sz="2800" i="1">
                            <a:latin typeface="Cambria Math"/>
                            <a:cs typeface="Times New Roman" panose="02020603050405020304" pitchFamily="18" charset="0"/>
                            <a:sym typeface="Symbol" pitchFamily="18" charset="2"/>
                          </a:rPr>
                          <m:t>2</m:t>
                        </m:r>
                      </m:sub>
                    </m:sSub>
                  </m:oMath>
                </a14:m>
                <a:r>
                  <a:rPr lang="en-US" sz="2800" kern="0" dirty="0" smtClean="0">
                    <a:latin typeface="+mn-lt"/>
                    <a:cs typeface="Times New Roman" panose="02020603050405020304" pitchFamily="18" charset="0"/>
                  </a:rPr>
                  <a:t>,…, </a:t>
                </a:r>
                <a14:m>
                  <m:oMath xmlns:m="http://schemas.openxmlformats.org/officeDocument/2006/math">
                    <m:sSub>
                      <m:sSubPr>
                        <m:ctrlPr>
                          <a:rPr lang="en-US" altLang="hu-HU" sz="2800" i="1">
                            <a:latin typeface="Cambria Math"/>
                            <a:cs typeface="Times New Roman" panose="02020603050405020304" pitchFamily="18" charset="0"/>
                            <a:sym typeface="Symbol" pitchFamily="18" charset="2"/>
                          </a:rPr>
                        </m:ctrlPr>
                      </m:sSubPr>
                      <m:e>
                        <m:r>
                          <a:rPr lang="en-US" altLang="hu-HU" sz="2800" b="1" i="1">
                            <a:latin typeface="Cambria Math"/>
                            <a:cs typeface="Times New Roman" panose="02020603050405020304" pitchFamily="18" charset="0"/>
                            <a:sym typeface="Symbol" pitchFamily="18" charset="2"/>
                          </a:rPr>
                          <m:t>𝒓</m:t>
                        </m:r>
                      </m:e>
                      <m:sub>
                        <m:r>
                          <a:rPr lang="en-US" altLang="hu-HU" sz="2800" b="0" i="1" smtClean="0">
                            <a:latin typeface="Cambria Math"/>
                            <a:cs typeface="Times New Roman" panose="02020603050405020304" pitchFamily="18" charset="0"/>
                            <a:sym typeface="Symbol" pitchFamily="18" charset="2"/>
                          </a:rPr>
                          <m:t>𝑛</m:t>
                        </m:r>
                      </m:sub>
                    </m:sSub>
                  </m:oMath>
                </a14:m>
                <a:endParaRPr lang="en-US" altLang="hu-HU" sz="2800" b="0" dirty="0" smtClean="0">
                  <a:latin typeface="+mn-lt"/>
                  <a:cs typeface="Times New Roman" panose="02020603050405020304" pitchFamily="18" charset="0"/>
                  <a:sym typeface="Symbol" pitchFamily="18" charset="2"/>
                </a:endParaRPr>
              </a:p>
              <a:p>
                <a:pPr marL="457200" indent="-457200" algn="l">
                  <a:spcBef>
                    <a:spcPts val="0"/>
                  </a:spcBef>
                  <a:buSzPct val="75000"/>
                  <a:buFont typeface="Arial" panose="020B0604020202020204" pitchFamily="34" charset="0"/>
                  <a:buChar char="•"/>
                  <a:defRPr/>
                </a:pPr>
                <a:r>
                  <a:rPr lang="en-US" sz="2800" kern="0" dirty="0" smtClean="0">
                    <a:latin typeface="+mn-lt"/>
                  </a:rPr>
                  <a:t>If weights are not negative: </a:t>
                </a:r>
                <a:r>
                  <a:rPr lang="en-US" sz="2800" b="1" u="sng" kern="0" dirty="0">
                    <a:latin typeface="+mn-lt"/>
                  </a:rPr>
                  <a:t>c</a:t>
                </a:r>
                <a:r>
                  <a:rPr lang="en-US" sz="2800" b="1" u="sng" kern="0" dirty="0" smtClean="0">
                    <a:latin typeface="+mn-lt"/>
                  </a:rPr>
                  <a:t>onvex combination</a:t>
                </a:r>
                <a:endParaRPr lang="en-US" sz="2800" b="1" u="sng" kern="0" dirty="0">
                  <a:latin typeface="+mn-lt"/>
                </a:endParaRPr>
              </a:p>
              <a:p>
                <a:pPr marL="457200" indent="-457200" algn="l">
                  <a:spcBef>
                    <a:spcPts val="0"/>
                  </a:spcBef>
                  <a:buSzPct val="75000"/>
                  <a:buFont typeface="Arial" panose="020B0604020202020204" pitchFamily="34" charset="0"/>
                  <a:buChar char="•"/>
                  <a:defRPr/>
                </a:pPr>
                <a:r>
                  <a:rPr lang="en-US" sz="2800" kern="0" dirty="0" smtClean="0">
                    <a:latin typeface="+mn-lt"/>
                  </a:rPr>
                  <a:t>Convex combination is in the convex hull</a:t>
                </a:r>
                <a:endParaRPr lang="en-US" sz="2800" u="sng" kern="0" dirty="0">
                  <a:latin typeface="+mn-lt"/>
                </a:endParaRPr>
              </a:p>
              <a:p>
                <a:pPr marL="457200" indent="-457200" algn="l">
                  <a:spcBef>
                    <a:spcPts val="0"/>
                  </a:spcBef>
                  <a:buSzPct val="75000"/>
                  <a:buFont typeface="Arial" panose="020B0604020202020204" pitchFamily="34" charset="0"/>
                  <a:buChar char="•"/>
                  <a:defRPr/>
                </a:pPr>
                <a:r>
                  <a:rPr lang="en-US" sz="2800" kern="0" dirty="0" smtClean="0">
                    <a:latin typeface="+mn-lt"/>
                  </a:rPr>
                  <a:t>Line (segment) </a:t>
                </a:r>
                <a:r>
                  <a:rPr lang="en-US" sz="2800" kern="0" dirty="0">
                    <a:latin typeface="+mn-lt"/>
                  </a:rPr>
                  <a:t>= </a:t>
                </a:r>
                <a:r>
                  <a:rPr lang="en-US" sz="2800" kern="0" dirty="0" smtClean="0">
                    <a:latin typeface="+mn-lt"/>
                  </a:rPr>
                  <a:t>Combination (convex) of 2 points</a:t>
                </a:r>
                <a:endParaRPr lang="en-US" sz="2800" kern="0" dirty="0">
                  <a:latin typeface="+mn-lt"/>
                </a:endParaRPr>
              </a:p>
              <a:p>
                <a:pPr marL="457200" indent="-457200" algn="l">
                  <a:spcBef>
                    <a:spcPts val="0"/>
                  </a:spcBef>
                  <a:buSzPct val="75000"/>
                  <a:buFont typeface="Arial" panose="020B0604020202020204" pitchFamily="34" charset="0"/>
                  <a:buChar char="•"/>
                  <a:defRPr/>
                </a:pPr>
                <a:r>
                  <a:rPr lang="en-US" sz="2800" kern="0" dirty="0" smtClean="0">
                    <a:latin typeface="+mn-lt"/>
                  </a:rPr>
                  <a:t>Plane (triangle) </a:t>
                </a:r>
                <a:r>
                  <a:rPr lang="en-US" sz="2800" kern="0" dirty="0">
                    <a:latin typeface="+mn-lt"/>
                  </a:rPr>
                  <a:t>= </a:t>
                </a:r>
                <a:r>
                  <a:rPr lang="en-US" sz="2800" kern="0" dirty="0" smtClean="0">
                    <a:latin typeface="+mn-lt"/>
                  </a:rPr>
                  <a:t>Combination (</a:t>
                </a:r>
                <a:r>
                  <a:rPr lang="en-US" sz="2800" kern="0" dirty="0">
                    <a:latin typeface="+mn-lt"/>
                  </a:rPr>
                  <a:t>c</a:t>
                </a:r>
                <a:r>
                  <a:rPr lang="en-US" sz="2800" kern="0" dirty="0" smtClean="0">
                    <a:latin typeface="+mn-lt"/>
                  </a:rPr>
                  <a:t>onvex</a:t>
                </a:r>
                <a:r>
                  <a:rPr lang="en-US" sz="2800" kern="0" dirty="0">
                    <a:latin typeface="+mn-lt"/>
                  </a:rPr>
                  <a:t>) </a:t>
                </a:r>
                <a:r>
                  <a:rPr lang="en-US" sz="2800" kern="0" dirty="0" smtClean="0">
                    <a:latin typeface="+mn-lt"/>
                  </a:rPr>
                  <a:t>of 3 points</a:t>
                </a:r>
                <a:endParaRPr lang="en-US" sz="2800" kern="0" dirty="0">
                  <a:latin typeface="+mn-lt"/>
                </a:endParaRPr>
              </a:p>
            </p:txBody>
          </p:sp>
        </mc:Choice>
        <mc:Fallback xmlns="">
          <p:sp>
            <p:nvSpPr>
              <p:cNvPr id="4" name="Tartalom helye 30"/>
              <p:cNvSpPr txBox="1">
                <a:spLocks noRot="1" noChangeAspect="1" noMove="1" noResize="1" noEditPoints="1" noAdjustHandles="1" noChangeArrowheads="1" noChangeShapeType="1" noTextEdit="1"/>
              </p:cNvSpPr>
              <p:nvPr/>
            </p:nvSpPr>
            <p:spPr>
              <a:xfrm>
                <a:off x="386403" y="2724832"/>
                <a:ext cx="8604250" cy="1944290"/>
              </a:xfrm>
              <a:prstGeom prst="rect">
                <a:avLst/>
              </a:prstGeom>
              <a:blipFill rotWithShape="1">
                <a:blip r:embed="rId3"/>
                <a:stretch>
                  <a:fillRect l="-637" t="-2821" b="-23511"/>
                </a:stretch>
              </a:blipFill>
            </p:spPr>
            <p:txBody>
              <a:bodyPr/>
              <a:lstStyle/>
              <a:p>
                <a:r>
                  <a:rPr lang="en-US">
                    <a:noFill/>
                  </a:rPr>
                  <a:t> </a:t>
                </a:r>
              </a:p>
            </p:txBody>
          </p:sp>
        </mc:Fallback>
      </mc:AlternateContent>
      <p:sp>
        <p:nvSpPr>
          <p:cNvPr id="6149" name="Oval 23"/>
          <p:cNvSpPr>
            <a:spLocks noChangeArrowheads="1"/>
          </p:cNvSpPr>
          <p:nvPr/>
        </p:nvSpPr>
        <p:spPr bwMode="auto">
          <a:xfrm>
            <a:off x="2533328" y="1459539"/>
            <a:ext cx="152400" cy="1143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Oval 24"/>
          <p:cNvSpPr>
            <a:spLocks noChangeArrowheads="1"/>
          </p:cNvSpPr>
          <p:nvPr/>
        </p:nvSpPr>
        <p:spPr bwMode="auto">
          <a:xfrm>
            <a:off x="1923728" y="134523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1" name="Oval 25"/>
          <p:cNvSpPr>
            <a:spLocks noChangeArrowheads="1"/>
          </p:cNvSpPr>
          <p:nvPr/>
        </p:nvSpPr>
        <p:spPr bwMode="auto">
          <a:xfrm>
            <a:off x="3828728" y="128808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2" name="Oval 26"/>
          <p:cNvSpPr>
            <a:spLocks noChangeArrowheads="1"/>
          </p:cNvSpPr>
          <p:nvPr/>
        </p:nvSpPr>
        <p:spPr bwMode="auto">
          <a:xfrm>
            <a:off x="475928" y="180243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6156" name="Text Box 30"/>
              <p:cNvSpPr txBox="1">
                <a:spLocks noChangeArrowheads="1"/>
              </p:cNvSpPr>
              <p:nvPr/>
            </p:nvSpPr>
            <p:spPr bwMode="auto">
              <a:xfrm>
                <a:off x="323529" y="1402389"/>
                <a:ext cx="536557"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b="0" i="1" smtClean="0">
                              <a:latin typeface="Cambria Math"/>
                              <a:cs typeface="Times New Roman" panose="02020603050405020304" pitchFamily="18" charset="0"/>
                              <a:sym typeface="Symbol" pitchFamily="18" charset="2"/>
                            </a:rPr>
                            <m:t>1</m:t>
                          </m:r>
                        </m:sub>
                      </m:sSub>
                    </m:oMath>
                  </m:oMathPara>
                </a14:m>
                <a:endParaRPr lang="hu-HU" altLang="en-US" baseline="-25000" dirty="0"/>
              </a:p>
            </p:txBody>
          </p:sp>
        </mc:Choice>
        <mc:Fallback xmlns="">
          <p:sp>
            <p:nvSpPr>
              <p:cNvPr id="6156" name="Text Box 30"/>
              <p:cNvSpPr txBox="1">
                <a:spLocks noRot="1" noChangeAspect="1" noMove="1" noResize="1" noEditPoints="1" noAdjustHandles="1" noChangeArrowheads="1" noChangeShapeType="1" noTextEdit="1"/>
              </p:cNvSpPr>
              <p:nvPr/>
            </p:nvSpPr>
            <p:spPr bwMode="auto">
              <a:xfrm>
                <a:off x="323528" y="1869852"/>
                <a:ext cx="536557" cy="453137"/>
              </a:xfrm>
              <a:prstGeom prst="rect">
                <a:avLst/>
              </a:prstGeom>
              <a:blipFill rotWithShape="1">
                <a:blip r:embed="rId4"/>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57" name="Text Box 31"/>
              <p:cNvSpPr txBox="1">
                <a:spLocks noChangeArrowheads="1"/>
              </p:cNvSpPr>
              <p:nvPr/>
            </p:nvSpPr>
            <p:spPr bwMode="auto">
              <a:xfrm>
                <a:off x="1771329" y="945189"/>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b="0" i="1" smtClean="0">
                              <a:latin typeface="Cambria Math"/>
                              <a:cs typeface="Times New Roman" panose="02020603050405020304" pitchFamily="18" charset="0"/>
                              <a:sym typeface="Symbol" pitchFamily="18" charset="2"/>
                            </a:rPr>
                            <m:t>2</m:t>
                          </m:r>
                        </m:sub>
                      </m:sSub>
                    </m:oMath>
                  </m:oMathPara>
                </a14:m>
                <a:endParaRPr lang="hu-HU" altLang="en-US" baseline="-25000" dirty="0"/>
              </a:p>
            </p:txBody>
          </p:sp>
        </mc:Choice>
        <mc:Fallback xmlns="">
          <p:sp>
            <p:nvSpPr>
              <p:cNvPr id="6157" name="Text Box 31"/>
              <p:cNvSpPr txBox="1">
                <a:spLocks noRot="1" noChangeAspect="1" noMove="1" noResize="1" noEditPoints="1" noAdjustHandles="1" noChangeArrowheads="1" noChangeShapeType="1" noTextEdit="1"/>
              </p:cNvSpPr>
              <p:nvPr/>
            </p:nvSpPr>
            <p:spPr bwMode="auto">
              <a:xfrm>
                <a:off x="1771328" y="1260252"/>
                <a:ext cx="543675" cy="453137"/>
              </a:xfrm>
              <a:prstGeom prst="rect">
                <a:avLst/>
              </a:prstGeom>
              <a:blipFill rotWithShape="1">
                <a:blip r:embed="rId5"/>
                <a:stretch>
                  <a:fillRect b="-40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6158" name="Oval 32"/>
          <p:cNvSpPr>
            <a:spLocks noChangeArrowheads="1"/>
          </p:cNvSpPr>
          <p:nvPr/>
        </p:nvSpPr>
        <p:spPr bwMode="auto">
          <a:xfrm>
            <a:off x="5124128" y="1630989"/>
            <a:ext cx="152400" cy="114300"/>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6160" name="Text Box 34"/>
              <p:cNvSpPr txBox="1">
                <a:spLocks noChangeArrowheads="1"/>
              </p:cNvSpPr>
              <p:nvPr/>
            </p:nvSpPr>
            <p:spPr bwMode="auto">
              <a:xfrm>
                <a:off x="4971729" y="1173789"/>
                <a:ext cx="563551"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b="0" i="1" smtClean="0">
                              <a:latin typeface="Cambria Math"/>
                              <a:cs typeface="Times New Roman" panose="02020603050405020304" pitchFamily="18" charset="0"/>
                              <a:sym typeface="Symbol" pitchFamily="18" charset="2"/>
                            </a:rPr>
                            <m:t>𝑛</m:t>
                          </m:r>
                        </m:sub>
                      </m:sSub>
                    </m:oMath>
                  </m:oMathPara>
                </a14:m>
                <a:endParaRPr lang="hu-HU" altLang="en-US" baseline="-25000" dirty="0"/>
              </a:p>
            </p:txBody>
          </p:sp>
        </mc:Choice>
        <mc:Fallback xmlns="">
          <p:sp>
            <p:nvSpPr>
              <p:cNvPr id="6160" name="Text Box 34"/>
              <p:cNvSpPr txBox="1">
                <a:spLocks noRot="1" noChangeAspect="1" noMove="1" noResize="1" noEditPoints="1" noAdjustHandles="1" noChangeArrowheads="1" noChangeShapeType="1" noTextEdit="1"/>
              </p:cNvSpPr>
              <p:nvPr/>
            </p:nvSpPr>
            <p:spPr bwMode="auto">
              <a:xfrm>
                <a:off x="4971728" y="1565052"/>
                <a:ext cx="563551" cy="453137"/>
              </a:xfrm>
              <a:prstGeom prst="rect">
                <a:avLst/>
              </a:prstGeom>
              <a:blipFill rotWithShape="1">
                <a:blip r:embed="rId6"/>
                <a:stretch>
                  <a:fillRect b="-13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1" name="Rectangle 35"/>
              <p:cNvSpPr>
                <a:spLocks noChangeArrowheads="1"/>
              </p:cNvSpPr>
              <p:nvPr/>
            </p:nvSpPr>
            <p:spPr bwMode="auto">
              <a:xfrm>
                <a:off x="337815" y="2139386"/>
                <a:ext cx="65517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b="0" i="1" smtClean="0">
                              <a:latin typeface="Cambria Math"/>
                              <a:cs typeface="Times New Roman" panose="02020603050405020304" pitchFamily="18" charset="0"/>
                              <a:sym typeface="Symbol" pitchFamily="18" charset="2"/>
                            </a:rPr>
                            <m:t>1</m:t>
                          </m:r>
                        </m:sub>
                      </m:sSub>
                    </m:oMath>
                  </m:oMathPara>
                </a14:m>
                <a:endParaRPr lang="hu-HU" altLang="en-US" dirty="0"/>
              </a:p>
            </p:txBody>
          </p:sp>
        </mc:Choice>
        <mc:Fallback xmlns="">
          <p:sp>
            <p:nvSpPr>
              <p:cNvPr id="6161" name="Rectangle 35"/>
              <p:cNvSpPr>
                <a:spLocks noRot="1" noChangeAspect="1" noMove="1" noResize="1" noEditPoints="1" noAdjustHandles="1" noChangeArrowheads="1" noChangeShapeType="1" noTextEdit="1"/>
              </p:cNvSpPr>
              <p:nvPr/>
            </p:nvSpPr>
            <p:spPr bwMode="auto">
              <a:xfrm>
                <a:off x="337815" y="2852514"/>
                <a:ext cx="655179" cy="461665"/>
              </a:xfrm>
              <a:prstGeom prst="rect">
                <a:avLst/>
              </a:prstGeom>
              <a:blipFill rotWithShape="1">
                <a:blip r:embed="rId7"/>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2" name="Rectangle 36"/>
              <p:cNvSpPr>
                <a:spLocks noChangeArrowheads="1"/>
              </p:cNvSpPr>
              <p:nvPr/>
            </p:nvSpPr>
            <p:spPr bwMode="auto">
              <a:xfrm>
                <a:off x="1706241" y="2031039"/>
                <a:ext cx="66229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b="0" i="1" smtClean="0">
                              <a:latin typeface="Cambria Math"/>
                              <a:cs typeface="Times New Roman" panose="02020603050405020304" pitchFamily="18" charset="0"/>
                              <a:sym typeface="Symbol" pitchFamily="18" charset="2"/>
                            </a:rPr>
                            <m:t>2</m:t>
                          </m:r>
                        </m:sub>
                      </m:sSub>
                    </m:oMath>
                  </m:oMathPara>
                </a14:m>
                <a:endParaRPr lang="hu-HU" altLang="en-US" dirty="0"/>
              </a:p>
            </p:txBody>
          </p:sp>
        </mc:Choice>
        <mc:Fallback xmlns="">
          <p:sp>
            <p:nvSpPr>
              <p:cNvPr id="6162" name="Rectangle 36"/>
              <p:cNvSpPr>
                <a:spLocks noRot="1" noChangeAspect="1" noMove="1" noResize="1" noEditPoints="1" noAdjustHandles="1" noChangeArrowheads="1" noChangeShapeType="1" noTextEdit="1"/>
              </p:cNvSpPr>
              <p:nvPr/>
            </p:nvSpPr>
            <p:spPr bwMode="auto">
              <a:xfrm>
                <a:off x="1706240" y="2708052"/>
                <a:ext cx="662297" cy="461665"/>
              </a:xfrm>
              <a:prstGeom prst="rect">
                <a:avLst/>
              </a:prstGeom>
              <a:blipFill rotWithShape="1">
                <a:blip r:embed="rId8"/>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3" name="Rectangle 37"/>
              <p:cNvSpPr>
                <a:spLocks noChangeArrowheads="1"/>
              </p:cNvSpPr>
              <p:nvPr/>
            </p:nvSpPr>
            <p:spPr bwMode="auto">
              <a:xfrm>
                <a:off x="3577904" y="1815536"/>
                <a:ext cx="66229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b="0" i="1" smtClean="0">
                              <a:latin typeface="Cambria Math"/>
                              <a:cs typeface="Times New Roman" panose="02020603050405020304" pitchFamily="18" charset="0"/>
                              <a:sym typeface="Symbol" pitchFamily="18" charset="2"/>
                            </a:rPr>
                            <m:t>3</m:t>
                          </m:r>
                        </m:sub>
                      </m:sSub>
                    </m:oMath>
                  </m:oMathPara>
                </a14:m>
                <a:endParaRPr lang="hu-HU" altLang="en-US" dirty="0"/>
              </a:p>
            </p:txBody>
          </p:sp>
        </mc:Choice>
        <mc:Fallback xmlns="">
          <p:sp>
            <p:nvSpPr>
              <p:cNvPr id="6163" name="Rectangle 37"/>
              <p:cNvSpPr>
                <a:spLocks noRot="1" noChangeAspect="1" noMove="1" noResize="1" noEditPoints="1" noAdjustHandles="1" noChangeArrowheads="1" noChangeShapeType="1" noTextEdit="1"/>
              </p:cNvSpPr>
              <p:nvPr/>
            </p:nvSpPr>
            <p:spPr bwMode="auto">
              <a:xfrm>
                <a:off x="3577903" y="2420714"/>
                <a:ext cx="662297" cy="461665"/>
              </a:xfrm>
              <a:prstGeom prst="rect">
                <a:avLst/>
              </a:prstGeom>
              <a:blipFill rotWithShape="1">
                <a:blip r:embed="rId9"/>
                <a:stretch>
                  <a:fillRect b="-1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4" name="Rectangle 38"/>
              <p:cNvSpPr>
                <a:spLocks noChangeArrowheads="1"/>
              </p:cNvSpPr>
              <p:nvPr/>
            </p:nvSpPr>
            <p:spPr bwMode="auto">
              <a:xfrm>
                <a:off x="4971729" y="1916739"/>
                <a:ext cx="68217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b="0" i="1" smtClean="0">
                              <a:latin typeface="Cambria Math"/>
                              <a:cs typeface="Times New Roman" panose="02020603050405020304" pitchFamily="18" charset="0"/>
                              <a:sym typeface="Symbol" pitchFamily="18" charset="2"/>
                            </a:rPr>
                            <m:t>𝑛</m:t>
                          </m:r>
                        </m:sub>
                      </m:sSub>
                    </m:oMath>
                  </m:oMathPara>
                </a14:m>
                <a:endParaRPr lang="hu-HU" altLang="en-US" dirty="0"/>
              </a:p>
            </p:txBody>
          </p:sp>
        </mc:Choice>
        <mc:Fallback xmlns="">
          <p:sp>
            <p:nvSpPr>
              <p:cNvPr id="6164" name="Rectangle 38"/>
              <p:cNvSpPr>
                <a:spLocks noRot="1" noChangeAspect="1" noMove="1" noResize="1" noEditPoints="1" noAdjustHandles="1" noChangeArrowheads="1" noChangeShapeType="1" noTextEdit="1"/>
              </p:cNvSpPr>
              <p:nvPr/>
            </p:nvSpPr>
            <p:spPr bwMode="auto">
              <a:xfrm>
                <a:off x="4971728" y="2555652"/>
                <a:ext cx="682173" cy="461665"/>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5" name="Rectangle 40"/>
              <p:cNvSpPr>
                <a:spLocks noChangeArrowheads="1"/>
              </p:cNvSpPr>
              <p:nvPr/>
            </p:nvSpPr>
            <p:spPr bwMode="auto">
              <a:xfrm>
                <a:off x="2555776" y="1345239"/>
                <a:ext cx="548548" cy="64633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en-US" sz="3600" b="1" i="1" dirty="0" smtClean="0">
                          <a:latin typeface="Cambria Math"/>
                        </a:rPr>
                        <m:t>𝒓</m:t>
                      </m:r>
                    </m:oMath>
                  </m:oMathPara>
                </a14:m>
                <a:endParaRPr lang="hu-HU" altLang="en-US" sz="3600" i="1" dirty="0"/>
              </a:p>
            </p:txBody>
          </p:sp>
        </mc:Choice>
        <mc:Fallback xmlns="">
          <p:sp>
            <p:nvSpPr>
              <p:cNvPr id="6165" name="Rectangle 40"/>
              <p:cNvSpPr>
                <a:spLocks noRot="1" noChangeAspect="1" noMove="1" noResize="1" noEditPoints="1" noAdjustHandles="1" noChangeArrowheads="1" noChangeShapeType="1" noTextEdit="1"/>
              </p:cNvSpPr>
              <p:nvPr/>
            </p:nvSpPr>
            <p:spPr bwMode="auto">
              <a:xfrm>
                <a:off x="2555776" y="1345239"/>
                <a:ext cx="548548" cy="646331"/>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9" name="Text Box 51"/>
              <p:cNvSpPr txBox="1">
                <a:spLocks noChangeArrowheads="1"/>
              </p:cNvSpPr>
              <p:nvPr/>
            </p:nvSpPr>
            <p:spPr bwMode="auto">
              <a:xfrm>
                <a:off x="3793804" y="897564"/>
                <a:ext cx="54367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b="0" i="1" smtClean="0">
                              <a:latin typeface="Cambria Math"/>
                              <a:cs typeface="Times New Roman" panose="02020603050405020304" pitchFamily="18" charset="0"/>
                              <a:sym typeface="Symbol" pitchFamily="18" charset="2"/>
                            </a:rPr>
                            <m:t>3</m:t>
                          </m:r>
                        </m:sub>
                      </m:sSub>
                    </m:oMath>
                  </m:oMathPara>
                </a14:m>
                <a:endParaRPr lang="hu-HU" altLang="en-US" sz="2800" baseline="-25000" dirty="0"/>
              </a:p>
            </p:txBody>
          </p:sp>
        </mc:Choice>
        <mc:Fallback xmlns="">
          <p:sp>
            <p:nvSpPr>
              <p:cNvPr id="6169" name="Text Box 51"/>
              <p:cNvSpPr txBox="1">
                <a:spLocks noRot="1" noChangeAspect="1" noMove="1" noResize="1" noEditPoints="1" noAdjustHandles="1" noChangeArrowheads="1" noChangeShapeType="1" noTextEdit="1"/>
              </p:cNvSpPr>
              <p:nvPr/>
            </p:nvSpPr>
            <p:spPr bwMode="auto">
              <a:xfrm>
                <a:off x="3793803" y="1196752"/>
                <a:ext cx="543675" cy="453137"/>
              </a:xfrm>
              <a:prstGeom prst="rect">
                <a:avLst/>
              </a:prstGeom>
              <a:blipFill rotWithShape="1">
                <a:blip r:embed="rId12"/>
                <a:stretch>
                  <a:fillRect b="-2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Akciógomb: Tovább vagy Következő 1">
            <a:hlinkClick r:id="rId13" action="ppaction://hlinkfile" highlightClick="1"/>
          </p:cNvPr>
          <p:cNvSpPr/>
          <p:nvPr/>
        </p:nvSpPr>
        <p:spPr>
          <a:xfrm>
            <a:off x="8496436" y="4679580"/>
            <a:ext cx="540060" cy="4050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zövegdoboz 27"/>
          <p:cNvSpPr txBox="1">
            <a:spLocks noChangeArrowheads="1"/>
          </p:cNvSpPr>
          <p:nvPr/>
        </p:nvSpPr>
        <p:spPr bwMode="auto">
          <a:xfrm>
            <a:off x="6595836" y="887979"/>
            <a:ext cx="1912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en-US" dirty="0" err="1" smtClean="0">
                <a:latin typeface="+mn-lt"/>
              </a:rPr>
              <a:t>Torque</a:t>
            </a:r>
            <a:r>
              <a:rPr lang="hu-HU" altLang="en-US" dirty="0" smtClean="0">
                <a:latin typeface="+mn-lt"/>
              </a:rPr>
              <a:t> is </a:t>
            </a:r>
            <a:r>
              <a:rPr lang="hu-HU" altLang="en-US" dirty="0" err="1" smtClean="0">
                <a:latin typeface="+mn-lt"/>
              </a:rPr>
              <a:t>zero</a:t>
            </a:r>
            <a:endParaRPr lang="hu-HU" altLang="en-US" dirty="0">
              <a:latin typeface="+mn-lt"/>
            </a:endParaRPr>
          </a:p>
        </p:txBody>
      </p:sp>
      <mc:AlternateContent xmlns:mc="http://schemas.openxmlformats.org/markup-compatibility/2006" xmlns:a14="http://schemas.microsoft.com/office/drawing/2010/main">
        <mc:Choice Requires="a14">
          <p:sp>
            <p:nvSpPr>
              <p:cNvPr id="30" name="Téglalap 29"/>
              <p:cNvSpPr/>
              <p:nvPr/>
            </p:nvSpPr>
            <p:spPr>
              <a:xfrm>
                <a:off x="5971203" y="1213890"/>
                <a:ext cx="2826415" cy="661335"/>
              </a:xfrm>
              <a:prstGeom prst="rect">
                <a:avLst/>
              </a:prstGeom>
              <a:ln>
                <a:noFill/>
              </a:ln>
            </p:spPr>
            <p:txBody>
              <a:bodyPr wrap="none">
                <a:spAutoFit/>
              </a:bodyPr>
              <a:lstStyle/>
              <a:p>
                <a:pPr marL="0" lvl="1" algn="l"/>
                <a14:m>
                  <m:oMathPara xmlns:m="http://schemas.openxmlformats.org/officeDocument/2006/math">
                    <m:oMathParaPr>
                      <m:jc m:val="centerGroup"/>
                    </m:oMathParaPr>
                    <m:oMath xmlns:m="http://schemas.openxmlformats.org/officeDocument/2006/math">
                      <m:nary>
                        <m:naryPr>
                          <m:chr m:val="∑"/>
                          <m:limLoc m:val="subSup"/>
                          <m:supHide m:val="on"/>
                          <m:ctrlPr>
                            <a:rPr lang="en-US" altLang="hu-HU" sz="2000" b="0" i="1" smtClean="0">
                              <a:latin typeface="Cambria Math"/>
                              <a:cs typeface="Times New Roman" panose="02020603050405020304" pitchFamily="18" charset="0"/>
                              <a:sym typeface="Symbol" pitchFamily="18" charset="2"/>
                            </a:rPr>
                          </m:ctrlPr>
                        </m:naryPr>
                        <m:sub>
                          <m:r>
                            <m:rPr>
                              <m:brk m:alnAt="9"/>
                            </m:rPr>
                            <a:rPr lang="hu-HU" altLang="hu-HU" sz="2000" b="0" i="1" smtClean="0">
                              <a:latin typeface="Cambria Math"/>
                              <a:cs typeface="Times New Roman" panose="02020603050405020304" pitchFamily="18" charset="0"/>
                              <a:sym typeface="Symbol" pitchFamily="18" charset="2"/>
                            </a:rPr>
                            <m:t>𝑖</m:t>
                          </m:r>
                        </m:sub>
                        <m:sup/>
                        <m:e>
                          <m:d>
                            <m:dPr>
                              <m:ctrlPr>
                                <a:rPr lang="en-US" altLang="hu-HU" sz="2000" b="0" i="1" smtClean="0">
                                  <a:latin typeface="Cambria Math"/>
                                  <a:cs typeface="Times New Roman" panose="02020603050405020304" pitchFamily="18" charset="0"/>
                                  <a:sym typeface="Symbol" pitchFamily="18" charset="2"/>
                                </a:rPr>
                              </m:ctrlPr>
                            </m:dPr>
                            <m:e>
                              <m:sSub>
                                <m:sSubPr>
                                  <m:ctrlPr>
                                    <a:rPr lang="en-US" altLang="hu-HU" sz="2000" b="0" i="1" smtClean="0">
                                      <a:latin typeface="Cambria Math"/>
                                      <a:cs typeface="Times New Roman" panose="02020603050405020304" pitchFamily="18" charset="0"/>
                                      <a:sym typeface="Symbol" pitchFamily="18" charset="2"/>
                                    </a:rPr>
                                  </m:ctrlPr>
                                </m:sSubPr>
                                <m:e>
                                  <m:r>
                                    <a:rPr lang="hu-HU" altLang="hu-HU" sz="2000" b="1" i="1" smtClean="0">
                                      <a:latin typeface="Cambria Math"/>
                                      <a:cs typeface="Times New Roman" panose="02020603050405020304" pitchFamily="18" charset="0"/>
                                      <a:sym typeface="Symbol" pitchFamily="18" charset="2"/>
                                    </a:rPr>
                                    <m:t>𝒓</m:t>
                                  </m:r>
                                </m:e>
                                <m:sub>
                                  <m:r>
                                    <a:rPr lang="hu-HU" altLang="hu-HU" sz="2000" b="0" i="1" smtClean="0">
                                      <a:latin typeface="Cambria Math"/>
                                      <a:cs typeface="Times New Roman" panose="02020603050405020304" pitchFamily="18" charset="0"/>
                                      <a:sym typeface="Symbol" pitchFamily="18" charset="2"/>
                                    </a:rPr>
                                    <m:t>𝑖</m:t>
                                  </m:r>
                                </m:sub>
                              </m:sSub>
                              <m:r>
                                <a:rPr lang="hu-HU" altLang="hu-HU" sz="2000" b="0" i="1" smtClean="0">
                                  <a:latin typeface="Cambria Math"/>
                                  <a:cs typeface="Times New Roman" panose="02020603050405020304" pitchFamily="18" charset="0"/>
                                  <a:sym typeface="Symbol" pitchFamily="18" charset="2"/>
                                </a:rPr>
                                <m:t>−</m:t>
                              </m:r>
                              <m:r>
                                <a:rPr lang="hu-HU" altLang="hu-HU" sz="2000" b="1" i="1" smtClean="0">
                                  <a:latin typeface="Cambria Math"/>
                                  <a:cs typeface="Times New Roman" panose="02020603050405020304" pitchFamily="18" charset="0"/>
                                  <a:sym typeface="Symbol" pitchFamily="18" charset="2"/>
                                </a:rPr>
                                <m:t>𝒓</m:t>
                              </m:r>
                            </m:e>
                          </m:d>
                          <m:r>
                            <a:rPr lang="en-US" altLang="hu-HU" sz="2000" b="0" i="1" smtClean="0">
                              <a:latin typeface="Cambria Math"/>
                              <a:ea typeface="Cambria Math"/>
                              <a:cs typeface="Times New Roman" panose="02020603050405020304" pitchFamily="18" charset="0"/>
                              <a:sym typeface="Symbol" pitchFamily="18" charset="2"/>
                            </a:rPr>
                            <m:t>×</m:t>
                          </m:r>
                          <m:sSub>
                            <m:sSubPr>
                              <m:ctrlPr>
                                <a:rPr lang="en-US" altLang="hu-HU" sz="2000" i="1">
                                  <a:latin typeface="Cambria Math"/>
                                  <a:cs typeface="Times New Roman" panose="02020603050405020304" pitchFamily="18" charset="0"/>
                                  <a:sym typeface="Symbol" pitchFamily="18" charset="2"/>
                                </a:rPr>
                              </m:ctrlPr>
                            </m:sSubPr>
                            <m:e>
                              <m:r>
                                <a:rPr lang="hu-HU" altLang="hu-HU" sz="2000" b="0" i="1" smtClean="0">
                                  <a:latin typeface="Cambria Math"/>
                                  <a:cs typeface="Times New Roman" panose="02020603050405020304" pitchFamily="18" charset="0"/>
                                  <a:sym typeface="Symbol" pitchFamily="18" charset="2"/>
                                </a:rPr>
                                <m:t>𝑚</m:t>
                              </m:r>
                            </m:e>
                            <m:sub>
                              <m:r>
                                <a:rPr lang="hu-HU" altLang="hu-HU" sz="2000" i="1">
                                  <a:latin typeface="Cambria Math"/>
                                  <a:cs typeface="Times New Roman" panose="02020603050405020304" pitchFamily="18" charset="0"/>
                                  <a:sym typeface="Symbol" pitchFamily="18" charset="2"/>
                                </a:rPr>
                                <m:t>𝑖</m:t>
                              </m:r>
                            </m:sub>
                          </m:sSub>
                        </m:e>
                      </m:nary>
                      <m:r>
                        <a:rPr lang="hu-HU" altLang="hu-HU" sz="2000" b="1" i="1" smtClean="0">
                          <a:latin typeface="Cambria Math"/>
                          <a:cs typeface="Times New Roman" panose="02020603050405020304" pitchFamily="18" charset="0"/>
                          <a:sym typeface="Symbol" pitchFamily="18" charset="2"/>
                        </a:rPr>
                        <m:t>𝒈</m:t>
                      </m:r>
                      <m:r>
                        <a:rPr lang="en-US" altLang="hu-HU" sz="2000" b="0" i="1" smtClean="0">
                          <a:latin typeface="Cambria Math"/>
                          <a:cs typeface="Times New Roman" panose="02020603050405020304" pitchFamily="18" charset="0"/>
                          <a:sym typeface="Symbol" pitchFamily="18" charset="2"/>
                        </a:rPr>
                        <m:t>=</m:t>
                      </m:r>
                      <m:r>
                        <a:rPr lang="hu-HU" altLang="hu-HU" sz="2000" b="0" i="1" smtClean="0">
                          <a:latin typeface="Cambria Math"/>
                          <a:cs typeface="Times New Roman" panose="02020603050405020304" pitchFamily="18" charset="0"/>
                          <a:sym typeface="Symbol" pitchFamily="18" charset="2"/>
                        </a:rPr>
                        <m:t>0</m:t>
                      </m:r>
                    </m:oMath>
                  </m:oMathPara>
                </a14:m>
                <a:endParaRPr lang="en-US" altLang="hu-HU" sz="2000" dirty="0">
                  <a:cs typeface="Times New Roman" panose="02020603050405020304" pitchFamily="18" charset="0"/>
                  <a:sym typeface="Symbol" pitchFamily="18" charset="2"/>
                </a:endParaRPr>
              </a:p>
            </p:txBody>
          </p:sp>
        </mc:Choice>
        <mc:Fallback xmlns="">
          <p:sp>
            <p:nvSpPr>
              <p:cNvPr id="30" name="Téglalap 29"/>
              <p:cNvSpPr>
                <a:spLocks noRot="1" noChangeAspect="1" noMove="1" noResize="1" noEditPoints="1" noAdjustHandles="1" noChangeArrowheads="1" noChangeShapeType="1" noTextEdit="1"/>
              </p:cNvSpPr>
              <p:nvPr/>
            </p:nvSpPr>
            <p:spPr>
              <a:xfrm>
                <a:off x="5971203" y="1213890"/>
                <a:ext cx="2826415" cy="661335"/>
              </a:xfrm>
              <a:prstGeom prst="rect">
                <a:avLst/>
              </a:prstGeom>
              <a:blipFill rotWithShape="1">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églalap 30"/>
              <p:cNvSpPr/>
              <p:nvPr/>
            </p:nvSpPr>
            <p:spPr>
              <a:xfrm>
                <a:off x="6650240" y="1859589"/>
                <a:ext cx="1803699" cy="891398"/>
              </a:xfrm>
              <a:prstGeom prst="rect">
                <a:avLst/>
              </a:prstGeom>
              <a:ln>
                <a:solidFill>
                  <a:schemeClr val="tx1"/>
                </a:solidFill>
              </a:ln>
            </p:spPr>
            <p:txBody>
              <a:bodyPr wrap="none">
                <a:spAutoFit/>
              </a:bodyPr>
              <a:lstStyle/>
              <a:p>
                <a:pPr marL="0" lvl="1" algn="l"/>
                <a14:m>
                  <m:oMathPara xmlns:m="http://schemas.openxmlformats.org/officeDocument/2006/math">
                    <m:oMathParaPr>
                      <m:jc m:val="centerGroup"/>
                    </m:oMathParaPr>
                    <m:oMath xmlns:m="http://schemas.openxmlformats.org/officeDocument/2006/math">
                      <m:r>
                        <a:rPr lang="hu-HU" altLang="hu-HU" b="1" i="1">
                          <a:latin typeface="Cambria Math"/>
                          <a:cs typeface="Times New Roman" panose="02020603050405020304" pitchFamily="18" charset="0"/>
                          <a:sym typeface="Symbol" pitchFamily="18" charset="2"/>
                        </a:rPr>
                        <m:t>𝒓</m:t>
                      </m:r>
                      <m:r>
                        <a:rPr lang="en-US" altLang="hu-HU" i="1">
                          <a:latin typeface="Cambria Math"/>
                          <a:cs typeface="Times New Roman" panose="02020603050405020304" pitchFamily="18" charset="0"/>
                          <a:sym typeface="Symbol" pitchFamily="18" charset="2"/>
                        </a:rPr>
                        <m:t>=</m:t>
                      </m:r>
                      <m:f>
                        <m:fPr>
                          <m:ctrlPr>
                            <a:rPr lang="en-US" altLang="hu-HU" i="1" smtClean="0">
                              <a:latin typeface="Cambria Math"/>
                              <a:cs typeface="Times New Roman" panose="02020603050405020304" pitchFamily="18" charset="0"/>
                              <a:sym typeface="Symbol" pitchFamily="18" charset="2"/>
                            </a:rPr>
                          </m:ctrlPr>
                        </m:fPr>
                        <m:num>
                          <m:nary>
                            <m:naryPr>
                              <m:chr m:val="∑"/>
                              <m:limLoc m:val="subSup"/>
                              <m:supHide m:val="on"/>
                              <m:ctrlPr>
                                <a:rPr lang="en-US" altLang="hu-HU" i="1">
                                  <a:latin typeface="Cambria Math"/>
                                  <a:cs typeface="Times New Roman" panose="02020603050405020304" pitchFamily="18" charset="0"/>
                                  <a:sym typeface="Symbol" pitchFamily="18" charset="2"/>
                                </a:rPr>
                              </m:ctrlPr>
                            </m:naryPr>
                            <m:sub>
                              <m:r>
                                <m:rPr>
                                  <m:brk m:alnAt="9"/>
                                </m:rPr>
                                <a:rPr lang="hu-HU"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i="1">
                                      <a:latin typeface="Cambria Math"/>
                                      <a:cs typeface="Times New Roman" panose="02020603050405020304" pitchFamily="18" charset="0"/>
                                      <a:sym typeface="Symbol" pitchFamily="18" charset="2"/>
                                    </a:rPr>
                                    <m:t>𝑖</m:t>
                                  </m:r>
                                </m:sub>
                              </m:sSub>
                              <m:sSub>
                                <m:sSubPr>
                                  <m:ctrlPr>
                                    <a:rPr lang="en-US" altLang="hu-HU" i="1">
                                      <a:latin typeface="Cambria Math"/>
                                      <a:cs typeface="Times New Roman" panose="02020603050405020304" pitchFamily="18" charset="0"/>
                                      <a:sym typeface="Symbol" pitchFamily="18" charset="2"/>
                                    </a:rPr>
                                  </m:ctrlPr>
                                </m:sSubPr>
                                <m:e>
                                  <m:r>
                                    <a:rPr lang="hu-HU" altLang="hu-HU" b="1" i="1">
                                      <a:latin typeface="Cambria Math"/>
                                      <a:cs typeface="Times New Roman" panose="02020603050405020304" pitchFamily="18" charset="0"/>
                                      <a:sym typeface="Symbol" pitchFamily="18" charset="2"/>
                                    </a:rPr>
                                    <m:t>𝒓</m:t>
                                  </m:r>
                                </m:e>
                                <m:sub>
                                  <m:r>
                                    <a:rPr lang="hu-HU" altLang="hu-HU" i="1">
                                      <a:latin typeface="Cambria Math"/>
                                      <a:cs typeface="Times New Roman" panose="02020603050405020304" pitchFamily="18" charset="0"/>
                                      <a:sym typeface="Symbol" pitchFamily="18" charset="2"/>
                                    </a:rPr>
                                    <m:t>𝑖</m:t>
                                  </m:r>
                                </m:sub>
                              </m:sSub>
                            </m:e>
                          </m:nary>
                        </m:num>
                        <m:den>
                          <m:nary>
                            <m:naryPr>
                              <m:chr m:val="∑"/>
                              <m:limLoc m:val="subSup"/>
                              <m:supHide m:val="on"/>
                              <m:ctrlPr>
                                <a:rPr lang="en-US" altLang="hu-HU" i="1">
                                  <a:latin typeface="Cambria Math"/>
                                  <a:cs typeface="Times New Roman" panose="02020603050405020304" pitchFamily="18" charset="0"/>
                                  <a:sym typeface="Symbol" pitchFamily="18" charset="2"/>
                                </a:rPr>
                              </m:ctrlPr>
                            </m:naryPr>
                            <m:sub>
                              <m:r>
                                <m:rPr>
                                  <m:brk m:alnAt="9"/>
                                </m:rPr>
                                <a:rPr lang="hu-HU"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hu-HU" altLang="hu-HU" i="1">
                                      <a:latin typeface="Cambria Math"/>
                                      <a:cs typeface="Times New Roman" panose="02020603050405020304" pitchFamily="18" charset="0"/>
                                      <a:sym typeface="Symbol" pitchFamily="18" charset="2"/>
                                    </a:rPr>
                                    <m:t>𝑚</m:t>
                                  </m:r>
                                </m:e>
                                <m:sub>
                                  <m:r>
                                    <a:rPr lang="hu-HU" altLang="hu-HU" i="1">
                                      <a:latin typeface="Cambria Math"/>
                                      <a:cs typeface="Times New Roman" panose="02020603050405020304" pitchFamily="18" charset="0"/>
                                      <a:sym typeface="Symbol" pitchFamily="18" charset="2"/>
                                    </a:rPr>
                                    <m:t>𝑖</m:t>
                                  </m:r>
                                </m:sub>
                              </m:sSub>
                            </m:e>
                          </m:nary>
                        </m:den>
                      </m:f>
                    </m:oMath>
                  </m:oMathPara>
                </a14:m>
                <a:endParaRPr lang="en-US" altLang="hu-HU" dirty="0">
                  <a:cs typeface="Times New Roman" panose="02020603050405020304" pitchFamily="18" charset="0"/>
                  <a:sym typeface="Symbol" pitchFamily="18" charset="2"/>
                </a:endParaRPr>
              </a:p>
            </p:txBody>
          </p:sp>
        </mc:Choice>
        <mc:Fallback xmlns="">
          <p:sp>
            <p:nvSpPr>
              <p:cNvPr id="31" name="Téglalap 30"/>
              <p:cNvSpPr>
                <a:spLocks noRot="1" noChangeAspect="1" noMove="1" noResize="1" noEditPoints="1" noAdjustHandles="1" noChangeArrowheads="1" noChangeShapeType="1" noTextEdit="1"/>
              </p:cNvSpPr>
              <p:nvPr/>
            </p:nvSpPr>
            <p:spPr>
              <a:xfrm>
                <a:off x="6650240" y="1859589"/>
                <a:ext cx="1803699" cy="891398"/>
              </a:xfrm>
              <a:prstGeom prst="rect">
                <a:avLst/>
              </a:prstGeom>
              <a:blipFill rotWithShape="1">
                <a:blip r:embed="rId15"/>
                <a:stretch>
                  <a:fillRect/>
                </a:stretch>
              </a:blipFill>
              <a:ln>
                <a:solidFill>
                  <a:schemeClr val="tx1"/>
                </a:solidFill>
              </a:ln>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7" grpId="0"/>
      <p:bldP spid="30" grpId="0"/>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13230" y="144089"/>
            <a:ext cx="6107549" cy="857250"/>
          </a:xfrm>
        </p:spPr>
        <p:txBody>
          <a:bodyPr/>
          <a:lstStyle/>
          <a:p>
            <a:r>
              <a:rPr lang="en-US" dirty="0" smtClean="0">
                <a:solidFill>
                  <a:srgbClr val="FF0000"/>
                </a:solidFill>
              </a:rPr>
              <a:t>Torus</a:t>
            </a:r>
            <a:endParaRPr lang="en-US" dirty="0">
              <a:solidFill>
                <a:srgbClr val="FF0000"/>
              </a:solidFill>
            </a:endParaRPr>
          </a:p>
        </p:txBody>
      </p:sp>
      <p:sp>
        <p:nvSpPr>
          <p:cNvPr id="5" name="Szövegdoboz 4"/>
          <p:cNvSpPr txBox="1"/>
          <p:nvPr/>
        </p:nvSpPr>
        <p:spPr>
          <a:xfrm>
            <a:off x="126576" y="2404289"/>
            <a:ext cx="8923266" cy="2739211"/>
          </a:xfrm>
          <a:prstGeom prst="rect">
            <a:avLst/>
          </a:prstGeom>
          <a:solidFill>
            <a:schemeClr val="accent6">
              <a:lumMod val="20000"/>
              <a:lumOff val="80000"/>
            </a:schemeClr>
          </a:solidFill>
          <a:ln>
            <a:solidFill>
              <a:schemeClr val="tx1"/>
            </a:solidFill>
          </a:ln>
        </p:spPr>
        <p:txBody>
          <a:bodyPr wrap="square" rtlCol="0">
            <a:spAutoFit/>
          </a:bodyPr>
          <a:lstStyle/>
          <a:p>
            <a:pPr algn="l"/>
            <a:r>
              <a:rPr lang="hu-HU" sz="1800" b="1" dirty="0" err="1">
                <a:latin typeface="Courier New" panose="02070309020205020404" pitchFamily="49" charset="0"/>
                <a:cs typeface="Courier New" panose="02070309020205020404" pitchFamily="49" charset="0"/>
              </a:rPr>
              <a:t>typedef</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Dnum</a:t>
            </a:r>
            <a:r>
              <a:rPr lang="hu-HU" sz="1800" b="1" dirty="0">
                <a:latin typeface="Courier New" panose="02070309020205020404" pitchFamily="49" charset="0"/>
                <a:cs typeface="Courier New" panose="02070309020205020404" pitchFamily="49" charset="0"/>
              </a:rPr>
              <a:t>&lt;vec2&gt; Dnum2</a:t>
            </a:r>
            <a:r>
              <a:rPr lang="hu-HU" sz="1800" b="1" dirty="0" smtClean="0">
                <a:latin typeface="Courier New" panose="02070309020205020404" pitchFamily="49" charset="0"/>
                <a:cs typeface="Courier New" panose="02070309020205020404" pitchFamily="49" charset="0"/>
              </a:rPr>
              <a:t>;</a:t>
            </a:r>
          </a:p>
          <a:p>
            <a:pPr algn="l"/>
            <a:endParaRPr lang="hu-HU" sz="1000" b="1" dirty="0">
              <a:latin typeface="Courier New" panose="02070309020205020404" pitchFamily="49" charset="0"/>
              <a:cs typeface="Courier New" panose="02070309020205020404" pitchFamily="49" charset="0"/>
            </a:endParaRPr>
          </a:p>
          <a:p>
            <a:pPr algn="l"/>
            <a:r>
              <a:rPr lang="hu-HU" sz="1800" b="1" dirty="0" err="1" smtClean="0">
                <a:latin typeface="Courier New" panose="02070309020205020404" pitchFamily="49" charset="0"/>
                <a:cs typeface="Courier New" panose="02070309020205020404" pitchFamily="49" charset="0"/>
              </a:rPr>
              <a:t>void</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eval</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float</a:t>
            </a:r>
            <a:r>
              <a:rPr lang="hu-HU" sz="1800" b="1" dirty="0" smtClean="0">
                <a:latin typeface="Courier New" panose="02070309020205020404" pitchFamily="49" charset="0"/>
                <a:cs typeface="Courier New" panose="02070309020205020404" pitchFamily="49" charset="0"/>
              </a:rPr>
              <a:t> u, </a:t>
            </a:r>
            <a:r>
              <a:rPr lang="hu-HU" sz="1800" b="1" dirty="0" err="1" smtClean="0">
                <a:latin typeface="Courier New" panose="02070309020205020404" pitchFamily="49" charset="0"/>
                <a:cs typeface="Courier New" panose="02070309020205020404" pitchFamily="49" charset="0"/>
              </a:rPr>
              <a:t>float</a:t>
            </a:r>
            <a:r>
              <a:rPr lang="hu-HU" sz="1800" b="1" dirty="0" smtClean="0">
                <a:latin typeface="Courier New" panose="02070309020205020404" pitchFamily="49" charset="0"/>
                <a:cs typeface="Courier New" panose="02070309020205020404" pitchFamily="49" charset="0"/>
              </a:rPr>
              <a:t> v, vec3&amp; </a:t>
            </a:r>
            <a:r>
              <a:rPr lang="hu-HU" sz="1800" b="1" dirty="0" err="1" smtClean="0">
                <a:latin typeface="Courier New" panose="02070309020205020404" pitchFamily="49" charset="0"/>
                <a:cs typeface="Courier New" panose="02070309020205020404" pitchFamily="49" charset="0"/>
              </a:rPr>
              <a:t>point</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vec3&amp;</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normal</a:t>
            </a:r>
            <a:r>
              <a:rPr lang="hu-HU" sz="1800" b="1" dirty="0" smtClean="0">
                <a:latin typeface="Courier New" panose="02070309020205020404" pitchFamily="49" charset="0"/>
                <a:cs typeface="Courier New" panose="02070309020205020404" pitchFamily="49" charset="0"/>
              </a:rPr>
              <a:t>){</a:t>
            </a:r>
          </a:p>
          <a:p>
            <a:pPr algn="l"/>
            <a:r>
              <a:rPr lang="en-US" sz="1800" b="1" dirty="0" smtClean="0">
                <a:solidFill>
                  <a:srgbClr val="FF0000"/>
                </a:solidFill>
                <a:latin typeface="Courier New" panose="02070309020205020404" pitchFamily="49" charset="0"/>
                <a:cs typeface="Courier New" panose="02070309020205020404" pitchFamily="49" charset="0"/>
              </a:rPr>
              <a:t>   </a:t>
            </a:r>
            <a:r>
              <a:rPr lang="hu-HU" sz="1800" b="1" dirty="0" err="1" smtClean="0">
                <a:solidFill>
                  <a:srgbClr val="FF0000"/>
                </a:solidFill>
                <a:latin typeface="Courier New" panose="02070309020205020404" pitchFamily="49" charset="0"/>
                <a:cs typeface="Courier New" panose="02070309020205020404" pitchFamily="49" charset="0"/>
              </a:rPr>
              <a:t>Dnum</a:t>
            </a:r>
            <a:r>
              <a:rPr lang="en-US" sz="1800" b="1" dirty="0" smtClean="0">
                <a:solidFill>
                  <a:srgbClr val="FF0000"/>
                </a:solidFill>
                <a:latin typeface="Courier New" panose="02070309020205020404" pitchFamily="49" charset="0"/>
                <a:cs typeface="Courier New" panose="02070309020205020404" pitchFamily="49" charset="0"/>
              </a:rPr>
              <a:t>2</a:t>
            </a:r>
            <a:r>
              <a:rPr lang="hu-HU" sz="1800" b="1" dirty="0" smtClean="0">
                <a:solidFill>
                  <a:srgbClr val="FF0000"/>
                </a:solidFill>
                <a:latin typeface="Courier New" panose="02070309020205020404" pitchFamily="49" charset="0"/>
                <a:cs typeface="Courier New" panose="02070309020205020404" pitchFamily="49" charset="0"/>
              </a:rPr>
              <a:t> U(</a:t>
            </a:r>
            <a:r>
              <a:rPr lang="hu-HU" sz="1800" b="1" dirty="0" err="1" smtClean="0">
                <a:solidFill>
                  <a:srgbClr val="FF0000"/>
                </a:solidFill>
                <a:latin typeface="Courier New" panose="02070309020205020404" pitchFamily="49" charset="0"/>
                <a:cs typeface="Courier New" panose="02070309020205020404" pitchFamily="49" charset="0"/>
              </a:rPr>
              <a:t>u</a:t>
            </a:r>
            <a:r>
              <a:rPr lang="hu-HU" sz="1800" b="1" dirty="0" smtClean="0">
                <a:solidFill>
                  <a:srgbClr val="FF0000"/>
                </a:solidFill>
                <a:latin typeface="Courier New" panose="02070309020205020404" pitchFamily="49" charset="0"/>
                <a:cs typeface="Courier New" panose="02070309020205020404" pitchFamily="49" charset="0"/>
              </a:rPr>
              <a:t>*2*M_PI,</a:t>
            </a:r>
            <a:r>
              <a:rPr lang="en-US" sz="1800" b="1" dirty="0" smtClean="0">
                <a:solidFill>
                  <a:srgbClr val="FF0000"/>
                </a:solidFill>
                <a:latin typeface="Courier New" panose="02070309020205020404" pitchFamily="49" charset="0"/>
                <a:cs typeface="Courier New" panose="02070309020205020404" pitchFamily="49" charset="0"/>
              </a:rPr>
              <a:t> vec2(1,0)</a:t>
            </a:r>
            <a:r>
              <a:rPr lang="hu-HU" sz="1800" b="1" dirty="0" smtClean="0">
                <a:solidFill>
                  <a:srgbClr val="FF0000"/>
                </a:solidFill>
                <a:latin typeface="Courier New" panose="02070309020205020404" pitchFamily="49" charset="0"/>
                <a:cs typeface="Courier New" panose="02070309020205020404" pitchFamily="49" charset="0"/>
              </a:rPr>
              <a:t>)</a:t>
            </a:r>
            <a:r>
              <a:rPr lang="en-US" sz="1800" b="1" dirty="0" smtClean="0">
                <a:solidFill>
                  <a:srgbClr val="FF0000"/>
                </a:solidFill>
                <a:latin typeface="Courier New" panose="02070309020205020404" pitchFamily="49" charset="0"/>
                <a:cs typeface="Courier New" panose="02070309020205020404" pitchFamily="49" charset="0"/>
              </a:rPr>
              <a:t>, V(</a:t>
            </a:r>
            <a:r>
              <a:rPr lang="hu-HU" sz="1800" b="1" dirty="0" smtClean="0">
                <a:solidFill>
                  <a:srgbClr val="FF0000"/>
                </a:solidFill>
                <a:latin typeface="Courier New" panose="02070309020205020404" pitchFamily="49" charset="0"/>
                <a:cs typeface="Courier New" panose="02070309020205020404" pitchFamily="49" charset="0"/>
              </a:rPr>
              <a:t>v*2*M_PI</a:t>
            </a:r>
            <a:r>
              <a:rPr lang="en-US" sz="1800" b="1" dirty="0" smtClean="0">
                <a:solidFill>
                  <a:srgbClr val="FF0000"/>
                </a:solidFill>
                <a:latin typeface="Courier New" panose="02070309020205020404" pitchFamily="49" charset="0"/>
                <a:cs typeface="Courier New" panose="02070309020205020404" pitchFamily="49" charset="0"/>
              </a:rPr>
              <a:t>, vec2(0,1));</a:t>
            </a:r>
          </a:p>
          <a:p>
            <a:pPr algn="l"/>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solidFill>
                  <a:srgbClr val="FF0000"/>
                </a:solidFill>
                <a:latin typeface="Courier New" panose="02070309020205020404" pitchFamily="49" charset="0"/>
                <a:cs typeface="Courier New" panose="02070309020205020404" pitchFamily="49" charset="0"/>
              </a:rPr>
              <a:t>Dnum</a:t>
            </a:r>
            <a:r>
              <a:rPr lang="en-US" sz="1800" b="1" dirty="0" smtClean="0">
                <a:solidFill>
                  <a:srgbClr val="FF0000"/>
                </a:solidFill>
                <a:latin typeface="Courier New" panose="02070309020205020404" pitchFamily="49" charset="0"/>
                <a:cs typeface="Courier New" panose="02070309020205020404" pitchFamily="49" charset="0"/>
              </a:rPr>
              <a:t>2</a:t>
            </a:r>
            <a:r>
              <a:rPr lang="hu-HU"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D = Cos(U) * r + </a:t>
            </a:r>
            <a:r>
              <a:rPr lang="hu-HU" sz="1800" b="1" dirty="0" err="1">
                <a:solidFill>
                  <a:srgbClr val="FF0000"/>
                </a:solidFill>
                <a:latin typeface="Courier New" panose="02070309020205020404" pitchFamily="49" charset="0"/>
                <a:cs typeface="Courier New" panose="02070309020205020404" pitchFamily="49" charset="0"/>
              </a:rPr>
              <a:t>R</a:t>
            </a:r>
            <a:r>
              <a:rPr lang="hu-HU" sz="1800" b="1" dirty="0">
                <a:solidFill>
                  <a:srgbClr val="FF0000"/>
                </a:solidFill>
                <a:latin typeface="Courier New" panose="02070309020205020404" pitchFamily="49" charset="0"/>
                <a:cs typeface="Courier New" panose="02070309020205020404" pitchFamily="49" charset="0"/>
              </a:rPr>
              <a:t>;</a:t>
            </a:r>
          </a:p>
          <a:p>
            <a:pPr algn="l"/>
            <a:r>
              <a:rPr lang="en-US" sz="1800" b="1" dirty="0">
                <a:solidFill>
                  <a:srgbClr val="FF0000"/>
                </a:solidFill>
                <a:latin typeface="Courier New" panose="02070309020205020404" pitchFamily="49" charset="0"/>
                <a:cs typeface="Courier New" panose="02070309020205020404" pitchFamily="49" charset="0"/>
              </a:rPr>
              <a:t> </a:t>
            </a:r>
            <a:r>
              <a:rPr lang="en-US" sz="1800" b="1" dirty="0" smtClean="0">
                <a:solidFill>
                  <a:srgbClr val="FF0000"/>
                </a:solidFill>
                <a:latin typeface="Courier New" panose="02070309020205020404" pitchFamily="49" charset="0"/>
                <a:cs typeface="Courier New" panose="02070309020205020404" pitchFamily="49" charset="0"/>
              </a:rPr>
              <a:t>  </a:t>
            </a:r>
            <a:r>
              <a:rPr lang="hu-HU" sz="1800" b="1" dirty="0" err="1" smtClean="0">
                <a:solidFill>
                  <a:srgbClr val="FF0000"/>
                </a:solidFill>
                <a:latin typeface="Courier New" panose="02070309020205020404" pitchFamily="49" charset="0"/>
                <a:cs typeface="Courier New" panose="02070309020205020404" pitchFamily="49" charset="0"/>
              </a:rPr>
              <a:t>Dnum</a:t>
            </a:r>
            <a:r>
              <a:rPr lang="en-US" sz="1800" b="1" dirty="0" smtClean="0">
                <a:solidFill>
                  <a:srgbClr val="FF0000"/>
                </a:solidFill>
                <a:latin typeface="Courier New" panose="02070309020205020404" pitchFamily="49" charset="0"/>
                <a:cs typeface="Courier New" panose="02070309020205020404" pitchFamily="49" charset="0"/>
              </a:rPr>
              <a:t>2</a:t>
            </a:r>
            <a:r>
              <a:rPr lang="hu-HU"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X = </a:t>
            </a:r>
            <a:r>
              <a:rPr lang="hu-HU" sz="1800" b="1" dirty="0" smtClean="0">
                <a:solidFill>
                  <a:srgbClr val="FF0000"/>
                </a:solidFill>
                <a:latin typeface="Courier New" panose="02070309020205020404" pitchFamily="49" charset="0"/>
                <a:cs typeface="Courier New" panose="02070309020205020404" pitchFamily="49" charset="0"/>
              </a:rPr>
              <a:t>D</a:t>
            </a:r>
            <a:r>
              <a:rPr lang="en-US" sz="1800" b="1" dirty="0" smtClean="0">
                <a:solidFill>
                  <a:srgbClr val="FF0000"/>
                </a:solidFill>
                <a:latin typeface="Courier New" panose="02070309020205020404" pitchFamily="49" charset="0"/>
                <a:cs typeface="Courier New" panose="02070309020205020404" pitchFamily="49" charset="0"/>
              </a:rPr>
              <a:t> </a:t>
            </a:r>
            <a:r>
              <a:rPr lang="hu-HU" sz="1800" b="1" dirty="0" smtClean="0">
                <a:solidFill>
                  <a:srgbClr val="FF0000"/>
                </a:solidFill>
                <a:latin typeface="Courier New" panose="02070309020205020404" pitchFamily="49" charset="0"/>
                <a:cs typeface="Courier New" panose="02070309020205020404" pitchFamily="49" charset="0"/>
              </a:rPr>
              <a:t>*</a:t>
            </a:r>
            <a:r>
              <a:rPr lang="en-US" sz="1800" b="1" dirty="0" smtClean="0">
                <a:solidFill>
                  <a:srgbClr val="FF0000"/>
                </a:solidFill>
                <a:latin typeface="Courier New" panose="02070309020205020404" pitchFamily="49" charset="0"/>
                <a:cs typeface="Courier New" panose="02070309020205020404" pitchFamily="49" charset="0"/>
              </a:rPr>
              <a:t> Cos(V)</a:t>
            </a:r>
            <a:r>
              <a:rPr lang="hu-HU"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Y = D * </a:t>
            </a:r>
            <a:r>
              <a:rPr lang="en-US" sz="1800" b="1" dirty="0" smtClean="0">
                <a:solidFill>
                  <a:srgbClr val="FF0000"/>
                </a:solidFill>
                <a:latin typeface="Courier New" panose="02070309020205020404" pitchFamily="49" charset="0"/>
                <a:cs typeface="Courier New" panose="02070309020205020404" pitchFamily="49" charset="0"/>
              </a:rPr>
              <a:t>Sin(V)</a:t>
            </a:r>
            <a:r>
              <a:rPr lang="hu-HU"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Z = Sin(U</a:t>
            </a:r>
            <a:r>
              <a:rPr lang="hu-HU" sz="1800" b="1" dirty="0" smtClean="0">
                <a:solidFill>
                  <a:srgbClr val="FF0000"/>
                </a:solidFill>
                <a:latin typeface="Courier New" panose="02070309020205020404" pitchFamily="49" charset="0"/>
                <a:cs typeface="Courier New" panose="02070309020205020404" pitchFamily="49" charset="0"/>
              </a:rPr>
              <a:t>)</a:t>
            </a:r>
            <a:r>
              <a:rPr lang="en-US" sz="1800" b="1" dirty="0" smtClean="0">
                <a:solidFill>
                  <a:srgbClr val="FF0000"/>
                </a:solidFill>
                <a:latin typeface="Courier New" panose="02070309020205020404" pitchFamily="49" charset="0"/>
                <a:cs typeface="Courier New" panose="02070309020205020404" pitchFamily="49" charset="0"/>
              </a:rPr>
              <a:t> </a:t>
            </a:r>
            <a:r>
              <a:rPr lang="hu-HU"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r;</a:t>
            </a:r>
          </a:p>
          <a:p>
            <a:pPr algn="l"/>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point</a:t>
            </a:r>
            <a:r>
              <a:rPr lang="hu-HU" sz="1800" b="1" dirty="0" smtClean="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vec3(</a:t>
            </a:r>
            <a:r>
              <a:rPr lang="hu-HU" sz="1800" b="1" dirty="0" err="1">
                <a:solidFill>
                  <a:srgbClr val="FF0000"/>
                </a:solidFill>
                <a:latin typeface="Courier New" panose="02070309020205020404" pitchFamily="49" charset="0"/>
                <a:cs typeface="Courier New" panose="02070309020205020404" pitchFamily="49" charset="0"/>
              </a:rPr>
              <a:t>X.f</a:t>
            </a:r>
            <a:r>
              <a:rPr lang="hu-HU" sz="1800" b="1" dirty="0">
                <a:solidFill>
                  <a:srgbClr val="FF0000"/>
                </a:solidFill>
                <a:latin typeface="Courier New" panose="02070309020205020404" pitchFamily="49" charset="0"/>
                <a:cs typeface="Courier New" panose="02070309020205020404" pitchFamily="49" charset="0"/>
              </a:rPr>
              <a:t>, </a:t>
            </a:r>
            <a:r>
              <a:rPr lang="hu-HU" sz="1800" b="1" dirty="0" err="1">
                <a:solidFill>
                  <a:srgbClr val="FF0000"/>
                </a:solidFill>
                <a:latin typeface="Courier New" panose="02070309020205020404" pitchFamily="49" charset="0"/>
                <a:cs typeface="Courier New" panose="02070309020205020404" pitchFamily="49" charset="0"/>
              </a:rPr>
              <a:t>Y.f</a:t>
            </a:r>
            <a:r>
              <a:rPr lang="hu-HU" sz="1800" b="1" dirty="0">
                <a:solidFill>
                  <a:srgbClr val="FF0000"/>
                </a:solidFill>
                <a:latin typeface="Courier New" panose="02070309020205020404" pitchFamily="49" charset="0"/>
                <a:cs typeface="Courier New" panose="02070309020205020404" pitchFamily="49" charset="0"/>
              </a:rPr>
              <a:t>, </a:t>
            </a:r>
            <a:r>
              <a:rPr lang="hu-HU" sz="1800" b="1" dirty="0" err="1">
                <a:solidFill>
                  <a:srgbClr val="FF0000"/>
                </a:solidFill>
                <a:latin typeface="Courier New" panose="02070309020205020404" pitchFamily="49" charset="0"/>
                <a:cs typeface="Courier New" panose="02070309020205020404" pitchFamily="49" charset="0"/>
              </a:rPr>
              <a:t>Z.f</a:t>
            </a:r>
            <a:r>
              <a:rPr lang="hu-HU" sz="1800" b="1" dirty="0" smtClean="0">
                <a:latin typeface="Courier New" panose="02070309020205020404" pitchFamily="49" charset="0"/>
                <a:cs typeface="Courier New" panose="02070309020205020404" pitchFamily="49" charset="0"/>
              </a:rPr>
              <a:t>);</a:t>
            </a:r>
            <a:endParaRPr lang="en-US" sz="1800" b="1" dirty="0" smtClean="0">
              <a:latin typeface="Courier New" panose="02070309020205020404" pitchFamily="49" charset="0"/>
              <a:cs typeface="Courier New" panose="02070309020205020404" pitchFamily="49" charset="0"/>
            </a:endParaRPr>
          </a:p>
          <a:p>
            <a:pPr algn="l"/>
            <a:r>
              <a:rPr lang="sv-SE" sz="1800" b="1" dirty="0" smtClean="0">
                <a:latin typeface="Courier New" panose="02070309020205020404" pitchFamily="49" charset="0"/>
                <a:cs typeface="Courier New" panose="02070309020205020404" pitchFamily="49" charset="0"/>
              </a:rPr>
              <a:t>   </a:t>
            </a:r>
            <a:r>
              <a:rPr lang="es-ES" sz="1800" b="1" dirty="0" smtClean="0">
                <a:latin typeface="Courier New" panose="02070309020205020404" pitchFamily="49" charset="0"/>
                <a:cs typeface="Courier New" panose="02070309020205020404" pitchFamily="49" charset="0"/>
              </a:rPr>
              <a:t>vec3 </a:t>
            </a:r>
            <a:r>
              <a:rPr lang="es-ES" sz="1800" b="1" dirty="0">
                <a:latin typeface="Courier New" panose="02070309020205020404" pitchFamily="49" charset="0"/>
                <a:cs typeface="Courier New" panose="02070309020205020404" pitchFamily="49" charset="0"/>
              </a:rPr>
              <a:t>drdU</a:t>
            </a:r>
            <a:r>
              <a:rPr lang="sv-SE" sz="1800" b="1" dirty="0" smtClean="0">
                <a:latin typeface="Courier New" panose="02070309020205020404" pitchFamily="49" charset="0"/>
                <a:cs typeface="Courier New" panose="02070309020205020404" pitchFamily="49" charset="0"/>
              </a:rPr>
              <a:t>(</a:t>
            </a:r>
            <a:r>
              <a:rPr lang="hu-HU" sz="1800" b="1" dirty="0" smtClean="0">
                <a:solidFill>
                  <a:srgbClr val="FF0000"/>
                </a:solidFill>
                <a:latin typeface="Courier New" panose="02070309020205020404" pitchFamily="49" charset="0"/>
                <a:cs typeface="Courier New" panose="02070309020205020404" pitchFamily="49" charset="0"/>
              </a:rPr>
              <a:t>X</a:t>
            </a:r>
            <a:r>
              <a:rPr lang="sv-SE" sz="1800" b="1" dirty="0" smtClean="0">
                <a:solidFill>
                  <a:srgbClr val="FF0000"/>
                </a:solidFill>
                <a:latin typeface="Courier New" panose="02070309020205020404" pitchFamily="49" charset="0"/>
                <a:cs typeface="Courier New" panose="02070309020205020404" pitchFamily="49" charset="0"/>
              </a:rPr>
              <a:t>.d.x,</a:t>
            </a:r>
            <a:r>
              <a:rPr lang="hu-HU" sz="1800" b="1" dirty="0" smtClean="0">
                <a:solidFill>
                  <a:srgbClr val="FF0000"/>
                </a:solidFill>
                <a:latin typeface="Courier New" panose="02070309020205020404" pitchFamily="49" charset="0"/>
                <a:cs typeface="Courier New" panose="02070309020205020404" pitchFamily="49" charset="0"/>
              </a:rPr>
              <a:t>Y</a:t>
            </a:r>
            <a:r>
              <a:rPr lang="sv-SE" sz="1800" b="1" dirty="0" smtClean="0">
                <a:solidFill>
                  <a:srgbClr val="FF0000"/>
                </a:solidFill>
                <a:latin typeface="Courier New" panose="02070309020205020404" pitchFamily="49" charset="0"/>
                <a:cs typeface="Courier New" panose="02070309020205020404" pitchFamily="49" charset="0"/>
              </a:rPr>
              <a:t>.d.x,</a:t>
            </a:r>
            <a:r>
              <a:rPr lang="hu-HU" sz="1800" b="1" dirty="0" smtClean="0">
                <a:solidFill>
                  <a:srgbClr val="FF0000"/>
                </a:solidFill>
                <a:latin typeface="Courier New" panose="02070309020205020404" pitchFamily="49" charset="0"/>
                <a:cs typeface="Courier New" panose="02070309020205020404" pitchFamily="49" charset="0"/>
              </a:rPr>
              <a:t>Z</a:t>
            </a:r>
            <a:r>
              <a:rPr lang="sv-SE" sz="1800" b="1" dirty="0" smtClean="0">
                <a:solidFill>
                  <a:srgbClr val="FF0000"/>
                </a:solidFill>
                <a:latin typeface="Courier New" panose="02070309020205020404" pitchFamily="49" charset="0"/>
                <a:cs typeface="Courier New" panose="02070309020205020404" pitchFamily="49" charset="0"/>
              </a:rPr>
              <a:t>.d.x</a:t>
            </a:r>
            <a:r>
              <a:rPr lang="sv-SE" sz="1800" b="1" dirty="0" smtClean="0">
                <a:latin typeface="Courier New" panose="02070309020205020404" pitchFamily="49" charset="0"/>
                <a:cs typeface="Courier New" panose="02070309020205020404" pitchFamily="49" charset="0"/>
              </a:rPr>
              <a:t>), </a:t>
            </a:r>
            <a:r>
              <a:rPr lang="es-ES" sz="1800" b="1" dirty="0" smtClean="0">
                <a:latin typeface="Courier New" panose="02070309020205020404" pitchFamily="49" charset="0"/>
                <a:cs typeface="Courier New" panose="02070309020205020404" pitchFamily="49" charset="0"/>
              </a:rPr>
              <a:t>drdV</a:t>
            </a:r>
            <a:r>
              <a:rPr lang="en-US" sz="1800" b="1" dirty="0" smtClean="0">
                <a:latin typeface="Courier New" panose="02070309020205020404" pitchFamily="49" charset="0"/>
                <a:cs typeface="Courier New" panose="02070309020205020404" pitchFamily="49" charset="0"/>
              </a:rPr>
              <a:t>(</a:t>
            </a:r>
            <a:r>
              <a:rPr lang="hu-HU" sz="1800" b="1" dirty="0">
                <a:solidFill>
                  <a:srgbClr val="FF0000"/>
                </a:solidFill>
                <a:latin typeface="Courier New" panose="02070309020205020404" pitchFamily="49" charset="0"/>
                <a:cs typeface="Courier New" panose="02070309020205020404" pitchFamily="49" charset="0"/>
              </a:rPr>
              <a:t>X</a:t>
            </a:r>
            <a:r>
              <a:rPr lang="sv-SE" sz="1800" b="1" dirty="0" smtClean="0">
                <a:solidFill>
                  <a:srgbClr val="FF0000"/>
                </a:solidFill>
                <a:latin typeface="Courier New" panose="02070309020205020404" pitchFamily="49" charset="0"/>
                <a:cs typeface="Courier New" panose="02070309020205020404" pitchFamily="49" charset="0"/>
              </a:rPr>
              <a:t>.d.y,</a:t>
            </a:r>
            <a:r>
              <a:rPr lang="hu-HU" sz="1800" b="1" dirty="0" smtClean="0">
                <a:solidFill>
                  <a:srgbClr val="FF0000"/>
                </a:solidFill>
                <a:latin typeface="Courier New" panose="02070309020205020404" pitchFamily="49" charset="0"/>
                <a:cs typeface="Courier New" panose="02070309020205020404" pitchFamily="49" charset="0"/>
              </a:rPr>
              <a:t>Y</a:t>
            </a:r>
            <a:r>
              <a:rPr lang="sv-SE" sz="1800" b="1" dirty="0" smtClean="0">
                <a:solidFill>
                  <a:srgbClr val="FF0000"/>
                </a:solidFill>
                <a:latin typeface="Courier New" panose="02070309020205020404" pitchFamily="49" charset="0"/>
                <a:cs typeface="Courier New" panose="02070309020205020404" pitchFamily="49" charset="0"/>
              </a:rPr>
              <a:t>.d.y,</a:t>
            </a:r>
            <a:r>
              <a:rPr lang="hu-HU" sz="1800" b="1" dirty="0" smtClean="0">
                <a:solidFill>
                  <a:srgbClr val="FF0000"/>
                </a:solidFill>
                <a:latin typeface="Courier New" panose="02070309020205020404" pitchFamily="49" charset="0"/>
                <a:cs typeface="Courier New" panose="02070309020205020404" pitchFamily="49" charset="0"/>
              </a:rPr>
              <a:t>Z</a:t>
            </a:r>
            <a:r>
              <a:rPr lang="sv-SE" sz="1800" b="1" dirty="0" smtClean="0">
                <a:solidFill>
                  <a:srgbClr val="FF0000"/>
                </a:solidFill>
                <a:latin typeface="Courier New" panose="02070309020205020404" pitchFamily="49" charset="0"/>
                <a:cs typeface="Courier New" panose="02070309020205020404" pitchFamily="49" charset="0"/>
              </a:rPr>
              <a:t>.d.y</a:t>
            </a:r>
            <a:r>
              <a:rPr lang="sv-SE" sz="1800" b="1" dirty="0" smtClean="0">
                <a:latin typeface="Courier New" panose="02070309020205020404" pitchFamily="49" charset="0"/>
                <a:cs typeface="Courier New" panose="02070309020205020404" pitchFamily="49" charset="0"/>
              </a:rPr>
              <a:t>);</a:t>
            </a:r>
            <a:endParaRPr lang="sv-SE" sz="1800" b="1" dirty="0">
              <a:latin typeface="Courier New" panose="02070309020205020404" pitchFamily="49" charset="0"/>
              <a:cs typeface="Courier New" panose="02070309020205020404" pitchFamily="49" charset="0"/>
            </a:endParaRPr>
          </a:p>
          <a:p>
            <a:pPr algn="l"/>
            <a:r>
              <a:rPr lang="en-US" sz="1800" b="1" dirty="0" smtClean="0">
                <a:latin typeface="Courier New" panose="02070309020205020404" pitchFamily="49" charset="0"/>
                <a:cs typeface="Courier New" panose="02070309020205020404" pitchFamily="49" charset="0"/>
              </a:rPr>
              <a:t>   </a:t>
            </a:r>
            <a:r>
              <a:rPr lang="es-ES" sz="1800" b="1" dirty="0" smtClean="0">
                <a:latin typeface="Courier New" panose="02070309020205020404" pitchFamily="49" charset="0"/>
                <a:cs typeface="Courier New" panose="02070309020205020404" pitchFamily="49" charset="0"/>
              </a:rPr>
              <a:t>normal </a:t>
            </a:r>
            <a:r>
              <a:rPr lang="es-ES" sz="1800" b="1" dirty="0">
                <a:latin typeface="Courier New" panose="02070309020205020404" pitchFamily="49" charset="0"/>
                <a:cs typeface="Courier New" panose="02070309020205020404" pitchFamily="49" charset="0"/>
              </a:rPr>
              <a:t>= cross(drdU, drdV</a:t>
            </a:r>
            <a:r>
              <a:rPr lang="en-US" sz="1800" b="1" dirty="0">
                <a:latin typeface="Courier New" panose="02070309020205020404" pitchFamily="49" charset="0"/>
                <a:cs typeface="Courier New" panose="02070309020205020404" pitchFamily="49" charset="0"/>
              </a:rPr>
              <a:t>);</a:t>
            </a:r>
            <a:r>
              <a:rPr lang="es-ES" sz="1800" b="1" dirty="0">
                <a:latin typeface="Courier New" panose="02070309020205020404" pitchFamily="49" charset="0"/>
                <a:cs typeface="Courier New" panose="02070309020205020404" pitchFamily="49" charset="0"/>
              </a:rPr>
              <a:t> </a:t>
            </a:r>
            <a:endParaRPr lang="hu-HU" sz="1800" b="1" dirty="0">
              <a:latin typeface="Courier New" panose="02070309020205020404" pitchFamily="49" charset="0"/>
              <a:cs typeface="Courier New" panose="02070309020205020404" pitchFamily="49" charset="0"/>
            </a:endParaRPr>
          </a:p>
          <a:p>
            <a:pPr algn="l"/>
            <a:r>
              <a:rPr lang="hu-HU" sz="1800" b="1" dirty="0" smtClean="0">
                <a:latin typeface="Courier New" panose="02070309020205020404" pitchFamily="49" charset="0"/>
                <a:cs typeface="Courier New" panose="02070309020205020404" pitchFamily="49" charset="0"/>
              </a:rPr>
              <a:t>}</a:t>
            </a:r>
            <a:endParaRPr lang="hu-HU" sz="1800" b="1" dirty="0">
              <a:latin typeface="Courier New" panose="02070309020205020404" pitchFamily="49" charset="0"/>
              <a:cs typeface="Courier New" panose="02070309020205020404" pitchFamily="49" charset="0"/>
            </a:endParaRPr>
          </a:p>
        </p:txBody>
      </p:sp>
      <mc:AlternateContent xmlns:mc="http://schemas.openxmlformats.org/markup-compatibility/2006">
        <mc:Choice xmlns:a14="http://schemas.microsoft.com/office/drawing/2010/main" Requires="a14">
          <p:sp>
            <p:nvSpPr>
              <p:cNvPr id="2" name="Szövegdoboz 1"/>
              <p:cNvSpPr txBox="1"/>
              <p:nvPr/>
            </p:nvSpPr>
            <p:spPr>
              <a:xfrm>
                <a:off x="113231" y="923313"/>
                <a:ext cx="3738690" cy="1402692"/>
              </a:xfrm>
              <a:prstGeom prst="rect">
                <a:avLst/>
              </a:prstGeom>
              <a:solidFill>
                <a:schemeClr val="bg2"/>
              </a:solidFill>
              <a:ln>
                <a:solidFill>
                  <a:schemeClr val="tx1"/>
                </a:solidFill>
              </a:ln>
            </p:spPr>
            <p:txBody>
              <a:bodyPr wrap="square" rtlCol="0">
                <a:spAutoFit/>
              </a:bodyPr>
              <a:lstStyle/>
              <a:p>
                <a:pPr algn="l"/>
                <a14:m>
                  <m:oMath xmlns:m="http://schemas.openxmlformats.org/officeDocument/2006/math">
                    <m:r>
                      <a:rPr lang="en-US" sz="2000" b="0" i="1" smtClean="0">
                        <a:latin typeface="Cambria Math"/>
                      </a:rPr>
                      <m:t>𝑥</m:t>
                    </m:r>
                    <m:d>
                      <m:dPr>
                        <m:ctrlPr>
                          <a:rPr lang="en-US" sz="2000" b="0" i="1" smtClean="0">
                            <a:latin typeface="Cambria Math"/>
                          </a:rPr>
                        </m:ctrlPr>
                      </m:dPr>
                      <m:e>
                        <m:r>
                          <a:rPr lang="en-US" sz="2000" b="0" i="1" smtClean="0">
                            <a:latin typeface="Cambria Math"/>
                          </a:rPr>
                          <m:t>𝑈</m:t>
                        </m:r>
                        <m:r>
                          <a:rPr lang="en-US" sz="2000" b="0" i="1" smtClean="0">
                            <a:latin typeface="Cambria Math"/>
                          </a:rPr>
                          <m:t>,</m:t>
                        </m:r>
                        <m:r>
                          <a:rPr lang="en-US" sz="2000" b="0" i="1" smtClean="0">
                            <a:latin typeface="Cambria Math"/>
                          </a:rPr>
                          <m:t>𝑉</m:t>
                        </m:r>
                      </m:e>
                    </m:d>
                    <m:r>
                      <a:rPr lang="en-US" sz="2000" b="0" i="1" smtClean="0">
                        <a:latin typeface="Cambria Math"/>
                      </a:rPr>
                      <m:t>=</m:t>
                    </m:r>
                    <m:d>
                      <m:dPr>
                        <m:ctrlPr>
                          <a:rPr lang="en-US" sz="2000" b="0" i="1" smtClean="0">
                            <a:latin typeface="Cambria Math"/>
                          </a:rPr>
                        </m:ctrlPr>
                      </m:dPr>
                      <m:e>
                        <m:r>
                          <a:rPr lang="en-US" sz="2000" b="0" i="1" smtClean="0">
                            <a:latin typeface="Cambria Math"/>
                          </a:rPr>
                          <m:t>𝑅</m:t>
                        </m:r>
                        <m:r>
                          <a:rPr lang="en-US" sz="2000" b="0" i="1" smtClean="0">
                            <a:latin typeface="Cambria Math"/>
                          </a:rPr>
                          <m:t>+</m:t>
                        </m:r>
                        <m:r>
                          <a:rPr lang="en-US" sz="2000" b="0" i="1" smtClean="0">
                            <a:latin typeface="Cambria Math"/>
                          </a:rPr>
                          <m:t>𝑟</m:t>
                        </m:r>
                        <m:r>
                          <a:rPr lang="en-US" sz="2000" b="0" i="1" smtClean="0">
                            <a:latin typeface="Cambria Math"/>
                          </a:rPr>
                          <m:t> </m:t>
                        </m:r>
                        <m:r>
                          <m:rPr>
                            <m:sty m:val="p"/>
                          </m:rPr>
                          <a:rPr lang="en-US" sz="2000" b="0" i="0" smtClean="0">
                            <a:latin typeface="Cambria Math"/>
                          </a:rPr>
                          <m:t>cos</m:t>
                        </m:r>
                        <m:d>
                          <m:dPr>
                            <m:ctrlPr>
                              <a:rPr lang="en-US" sz="2000" b="0" i="1" smtClean="0">
                                <a:latin typeface="Cambria Math"/>
                              </a:rPr>
                            </m:ctrlPr>
                          </m:dPr>
                          <m:e>
                            <m:r>
                              <a:rPr lang="en-US" sz="2000" b="0" i="1" smtClean="0">
                                <a:latin typeface="Cambria Math"/>
                              </a:rPr>
                              <m:t>𝑈</m:t>
                            </m:r>
                          </m:e>
                        </m:d>
                      </m:e>
                    </m:d>
                    <m:r>
                      <m:rPr>
                        <m:sty m:val="p"/>
                      </m:rPr>
                      <a:rPr lang="en-US" sz="2000" b="0" i="0" smtClean="0">
                        <a:latin typeface="Cambria Math"/>
                      </a:rPr>
                      <m:t>cos</m:t>
                    </m:r>
                    <m:d>
                      <m:dPr>
                        <m:ctrlPr>
                          <a:rPr lang="en-US" sz="2000" b="0" i="1" smtClean="0">
                            <a:latin typeface="Cambria Math"/>
                          </a:rPr>
                        </m:ctrlPr>
                      </m:dPr>
                      <m:e>
                        <m:r>
                          <a:rPr lang="en-US" sz="2000" b="0" i="1" smtClean="0">
                            <a:latin typeface="Cambria Math"/>
                          </a:rPr>
                          <m:t>𝑉</m:t>
                        </m:r>
                      </m:e>
                    </m:d>
                  </m:oMath>
                </a14:m>
                <a:r>
                  <a:rPr lang="en-US" sz="2000" b="0" dirty="0" smtClean="0"/>
                  <a:t> </a:t>
                </a:r>
              </a:p>
              <a:p>
                <a:pPr algn="l"/>
                <a14:m>
                  <m:oMath xmlns:m="http://schemas.openxmlformats.org/officeDocument/2006/math">
                    <m:r>
                      <a:rPr lang="en-US" sz="2000" b="0" i="1" smtClean="0">
                        <a:latin typeface="Cambria Math"/>
                      </a:rPr>
                      <m:t>𝑦</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d>
                      <m:dPr>
                        <m:ctrlPr>
                          <a:rPr lang="en-US" sz="2000" i="1">
                            <a:latin typeface="Cambria Math"/>
                          </a:rPr>
                        </m:ctrlPr>
                      </m:dPr>
                      <m:e>
                        <m:r>
                          <a:rPr lang="en-US" sz="2000" i="1">
                            <a:latin typeface="Cambria Math"/>
                          </a:rPr>
                          <m:t>𝑅</m:t>
                        </m:r>
                        <m:r>
                          <a:rPr lang="en-US" sz="2000" i="1">
                            <a:latin typeface="Cambria Math"/>
                          </a:rPr>
                          <m:t>+</m:t>
                        </m:r>
                        <m:r>
                          <a:rPr lang="en-US" sz="2000" i="1">
                            <a:latin typeface="Cambria Math"/>
                          </a:rPr>
                          <m:t>𝑟</m:t>
                        </m:r>
                        <m:r>
                          <a:rPr lang="en-US" sz="2000" i="1">
                            <a:latin typeface="Cambria Math"/>
                          </a:rPr>
                          <m:t> </m:t>
                        </m:r>
                        <m:r>
                          <m:rPr>
                            <m:sty m:val="p"/>
                          </m:rPr>
                          <a:rPr lang="en-US" sz="2000">
                            <a:latin typeface="Cambria Math"/>
                          </a:rPr>
                          <m:t>cos</m:t>
                        </m:r>
                        <m:d>
                          <m:dPr>
                            <m:ctrlPr>
                              <a:rPr lang="en-US" sz="2000" i="1">
                                <a:latin typeface="Cambria Math"/>
                              </a:rPr>
                            </m:ctrlPr>
                          </m:dPr>
                          <m:e>
                            <m:r>
                              <a:rPr lang="en-US" sz="2000" b="0" i="1" smtClean="0">
                                <a:latin typeface="Cambria Math"/>
                              </a:rPr>
                              <m:t>𝑈</m:t>
                            </m:r>
                          </m:e>
                        </m:d>
                      </m:e>
                    </m:d>
                    <m:r>
                      <m:rPr>
                        <m:sty m:val="p"/>
                      </m:rPr>
                      <a:rPr lang="en-US" sz="2000" b="0" i="0" smtClean="0">
                        <a:latin typeface="Cambria Math"/>
                      </a:rPr>
                      <m:t>sin</m:t>
                    </m:r>
                    <m:d>
                      <m:dPr>
                        <m:ctrlPr>
                          <a:rPr lang="en-US" sz="2000" i="1">
                            <a:latin typeface="Cambria Math"/>
                          </a:rPr>
                        </m:ctrlPr>
                      </m:dPr>
                      <m:e>
                        <m:r>
                          <a:rPr lang="en-US" sz="2000" b="0" i="1" smtClean="0">
                            <a:latin typeface="Cambria Math"/>
                          </a:rPr>
                          <m:t>𝑉</m:t>
                        </m:r>
                      </m:e>
                    </m:d>
                  </m:oMath>
                </a14:m>
                <a:r>
                  <a:rPr lang="en-US" sz="2000" i="1" dirty="0" smtClean="0">
                    <a:latin typeface="Cambria Math"/>
                  </a:rPr>
                  <a:t> </a:t>
                </a:r>
              </a:p>
              <a:p>
                <a:pPr algn="l"/>
                <a14:m>
                  <m:oMath xmlns:m="http://schemas.openxmlformats.org/officeDocument/2006/math">
                    <m:r>
                      <a:rPr lang="en-US" sz="2000" b="0" i="1" smtClean="0">
                        <a:latin typeface="Cambria Math"/>
                      </a:rPr>
                      <m:t>𝑧</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r>
                      <a:rPr lang="en-US" sz="2000" i="1">
                        <a:latin typeface="Cambria Math"/>
                      </a:rPr>
                      <m:t>𝑟</m:t>
                    </m:r>
                    <m:r>
                      <a:rPr lang="en-US" sz="2000" i="1">
                        <a:latin typeface="Cambria Math"/>
                      </a:rPr>
                      <m:t> </m:t>
                    </m:r>
                    <m:r>
                      <m:rPr>
                        <m:sty m:val="p"/>
                      </m:rPr>
                      <a:rPr lang="en-US" sz="2000">
                        <a:latin typeface="Cambria Math"/>
                      </a:rPr>
                      <m:t>sin</m:t>
                    </m:r>
                    <m:d>
                      <m:dPr>
                        <m:ctrlPr>
                          <a:rPr lang="en-US" sz="2000" i="1">
                            <a:latin typeface="Cambria Math"/>
                          </a:rPr>
                        </m:ctrlPr>
                      </m:dPr>
                      <m:e>
                        <m:r>
                          <a:rPr lang="en-US" sz="2000" b="0" i="1" smtClean="0">
                            <a:latin typeface="Cambria Math"/>
                          </a:rPr>
                          <m:t>𝑈</m:t>
                        </m:r>
                      </m:e>
                    </m:d>
                  </m:oMath>
                </a14:m>
                <a:r>
                  <a:rPr lang="en-US" sz="2000" dirty="0" smtClean="0"/>
                  <a:t>  </a:t>
                </a:r>
              </a:p>
              <a:p>
                <a:pPr algn="l"/>
                <a14:m>
                  <m:oMath xmlns:m="http://schemas.openxmlformats.org/officeDocument/2006/math">
                    <m:r>
                      <a:rPr lang="hu-HU" sz="2000" i="1">
                        <a:latin typeface="Cambria Math"/>
                      </a:rPr>
                      <m:t>𝑈</m:t>
                    </m:r>
                    <m:r>
                      <a:rPr lang="hu-HU"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0,2</m:t>
                        </m:r>
                        <m:r>
                          <a:rPr lang="en-US" sz="2000" i="1">
                            <a:latin typeface="Cambria Math"/>
                            <a:ea typeface="Cambria Math"/>
                          </a:rPr>
                          <m:t>𝜋</m:t>
                        </m:r>
                      </m:e>
                    </m:d>
                    <m:r>
                      <a:rPr lang="en-US" sz="2000" i="1">
                        <a:latin typeface="Cambria Math"/>
                        <a:ea typeface="Cambria Math"/>
                      </a:rPr>
                      <m:t>,   </m:t>
                    </m:r>
                    <m:r>
                      <a:rPr lang="en-US" sz="2000" i="1">
                        <a:latin typeface="Cambria Math"/>
                        <a:ea typeface="Cambria Math"/>
                      </a:rPr>
                      <m:t>𝑉</m:t>
                    </m:r>
                  </m:oMath>
                </a14:m>
                <a:r>
                  <a:rPr lang="en-US" sz="2000" dirty="0"/>
                  <a:t> </a:t>
                </a:r>
                <a14:m>
                  <m:oMath xmlns:m="http://schemas.openxmlformats.org/officeDocument/2006/math">
                    <m:r>
                      <a:rPr lang="hu-HU"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0,</m:t>
                        </m:r>
                        <m:r>
                          <a:rPr lang="en-US" sz="2000" b="0" i="1" smtClean="0">
                            <a:latin typeface="Cambria Math"/>
                            <a:ea typeface="Cambria Math"/>
                          </a:rPr>
                          <m:t>2</m:t>
                        </m:r>
                        <m:r>
                          <a:rPr lang="en-US" sz="2000" i="1">
                            <a:latin typeface="Cambria Math"/>
                            <a:ea typeface="Cambria Math"/>
                          </a:rPr>
                          <m:t>𝜋</m:t>
                        </m:r>
                      </m:e>
                    </m:d>
                  </m:oMath>
                </a14:m>
                <a:r>
                  <a:rPr lang="en-US" sz="2000" dirty="0"/>
                  <a:t>  </a:t>
                </a:r>
              </a:p>
            </p:txBody>
          </p:sp>
        </mc:Choice>
        <mc:Fallback>
          <p:sp>
            <p:nvSpPr>
              <p:cNvPr id="2" name="Szövegdoboz 1"/>
              <p:cNvSpPr txBox="1">
                <a:spLocks noRot="1" noChangeAspect="1" noMove="1" noResize="1" noEditPoints="1" noAdjustHandles="1" noChangeArrowheads="1" noChangeShapeType="1" noTextEdit="1"/>
              </p:cNvSpPr>
              <p:nvPr/>
            </p:nvSpPr>
            <p:spPr>
              <a:xfrm>
                <a:off x="113231" y="923313"/>
                <a:ext cx="3738690" cy="1402692"/>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sp>
        <p:nvSpPr>
          <p:cNvPr id="20" name="Téglalap 19"/>
          <p:cNvSpPr/>
          <p:nvPr/>
        </p:nvSpPr>
        <p:spPr>
          <a:xfrm flipH="1">
            <a:off x="3203848" y="1864340"/>
            <a:ext cx="541946" cy="461665"/>
          </a:xfrm>
          <a:prstGeom prst="rect">
            <a:avLst/>
          </a:prstGeom>
        </p:spPr>
        <p:txBody>
          <a:bodyPr wrap="square">
            <a:spAutoFit/>
          </a:bodyPr>
          <a:lstStyle/>
          <a:p>
            <a:r>
              <a:rPr lang="hu-HU" b="1" dirty="0" smtClean="0">
                <a:latin typeface="Courier New" panose="02070309020205020404" pitchFamily="49" charset="0"/>
                <a:cs typeface="Courier New" panose="02070309020205020404" pitchFamily="49" charset="0"/>
              </a:rPr>
              <a:t>D</a:t>
            </a:r>
            <a:endParaRPr lang="en-US" dirty="0"/>
          </a:p>
        </p:txBody>
      </p:sp>
      <p:sp>
        <p:nvSpPr>
          <p:cNvPr id="21" name="Lekerekített téglalap feliratnak 20"/>
          <p:cNvSpPr/>
          <p:nvPr/>
        </p:nvSpPr>
        <p:spPr>
          <a:xfrm>
            <a:off x="1331641" y="1342849"/>
            <a:ext cx="1656184" cy="315806"/>
          </a:xfrm>
          <a:prstGeom prst="wedgeRoundRectCallout">
            <a:avLst>
              <a:gd name="adj1" fmla="val 69988"/>
              <a:gd name="adj2" fmla="val 1844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Csoportba foglalás 5"/>
          <p:cNvGrpSpPr/>
          <p:nvPr/>
        </p:nvGrpSpPr>
        <p:grpSpPr>
          <a:xfrm>
            <a:off x="5793735" y="-24282"/>
            <a:ext cx="3390321" cy="2350287"/>
            <a:chOff x="209154" y="249982"/>
            <a:chExt cx="5142112" cy="3650290"/>
          </a:xfrm>
        </p:grpSpPr>
        <p:pic>
          <p:nvPicPr>
            <p:cNvPr id="41" name="Picture 6" descr="http://upload.wikimedia.org/wikipedia/commons/9/9f/Torus_illustration.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2000" contrast="14000"/>
                      </a14:imgEffect>
                    </a14:imgLayer>
                  </a14:imgProps>
                </a:ext>
                <a:ext uri="{28A0092B-C50C-407E-A947-70E740481C1C}">
                  <a14:useLocalDpi xmlns:a14="http://schemas.microsoft.com/office/drawing/2010/main" val="0"/>
                </a:ext>
              </a:extLst>
            </a:blip>
            <a:srcRect/>
            <a:stretch>
              <a:fillRect/>
            </a:stretch>
          </p:blipFill>
          <p:spPr bwMode="auto">
            <a:xfrm>
              <a:off x="209154" y="681782"/>
              <a:ext cx="48244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Ellipszis 21"/>
            <p:cNvSpPr>
              <a:spLocks noChangeArrowheads="1"/>
            </p:cNvSpPr>
            <p:nvPr/>
          </p:nvSpPr>
          <p:spPr bwMode="auto">
            <a:xfrm>
              <a:off x="3809604" y="1689844"/>
              <a:ext cx="1079500" cy="10080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48" name="Egyenes összekötő nyíllal 23"/>
            <p:cNvCxnSpPr>
              <a:cxnSpLocks noChangeShapeType="1"/>
            </p:cNvCxnSpPr>
            <p:nvPr/>
          </p:nvCxnSpPr>
          <p:spPr bwMode="auto">
            <a:xfrm>
              <a:off x="2585641" y="2193082"/>
              <a:ext cx="2447925" cy="95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 name="Egyenes összekötő nyíllal 24"/>
            <p:cNvCxnSpPr>
              <a:cxnSpLocks noChangeShapeType="1"/>
            </p:cNvCxnSpPr>
            <p:nvPr/>
          </p:nvCxnSpPr>
          <p:spPr bwMode="auto">
            <a:xfrm flipV="1">
              <a:off x="2585641" y="456357"/>
              <a:ext cx="0" cy="17367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 name="Egyenes összekötő nyíllal 28"/>
            <p:cNvCxnSpPr>
              <a:cxnSpLocks noChangeShapeType="1"/>
            </p:cNvCxnSpPr>
            <p:nvPr/>
          </p:nvCxnSpPr>
          <p:spPr bwMode="auto">
            <a:xfrm flipH="1">
              <a:off x="856854" y="2193082"/>
              <a:ext cx="1728787" cy="158432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 name="Szövegdoboz 33"/>
            <p:cNvSpPr txBox="1">
              <a:spLocks noChangeArrowheads="1"/>
            </p:cNvSpPr>
            <p:nvPr/>
          </p:nvSpPr>
          <p:spPr bwMode="auto">
            <a:xfrm>
              <a:off x="4893668" y="1761282"/>
              <a:ext cx="457598"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a:t>x</a:t>
              </a:r>
              <a:endParaRPr lang="hu-HU" altLang="hu-HU" i="1"/>
            </a:p>
          </p:txBody>
        </p:sp>
        <p:sp>
          <p:nvSpPr>
            <p:cNvPr id="52" name="Szövegdoboz 34"/>
            <p:cNvSpPr txBox="1">
              <a:spLocks noChangeArrowheads="1"/>
            </p:cNvSpPr>
            <p:nvPr/>
          </p:nvSpPr>
          <p:spPr bwMode="auto">
            <a:xfrm>
              <a:off x="2600046" y="249982"/>
              <a:ext cx="434741"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a:t>z</a:t>
              </a:r>
            </a:p>
          </p:txBody>
        </p:sp>
        <p:sp>
          <p:nvSpPr>
            <p:cNvPr id="53" name="Szövegdoboz 35"/>
            <p:cNvSpPr txBox="1">
              <a:spLocks noChangeArrowheads="1"/>
            </p:cNvSpPr>
            <p:nvPr/>
          </p:nvSpPr>
          <p:spPr bwMode="auto">
            <a:xfrm>
              <a:off x="517055" y="3345608"/>
              <a:ext cx="425598" cy="55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sz="2000" i="1" dirty="0" smtClean="0"/>
                <a:t>y</a:t>
              </a:r>
              <a:endParaRPr lang="hu-HU" altLang="hu-HU" sz="2000" i="1" dirty="0"/>
            </a:p>
          </p:txBody>
        </p:sp>
        <p:sp>
          <p:nvSpPr>
            <p:cNvPr id="54" name="Ellipszis 53"/>
            <p:cNvSpPr>
              <a:spLocks noChangeArrowheads="1"/>
            </p:cNvSpPr>
            <p:nvPr/>
          </p:nvSpPr>
          <p:spPr bwMode="auto">
            <a:xfrm>
              <a:off x="4314429" y="2121644"/>
              <a:ext cx="142875" cy="144463"/>
            </a:xfrm>
            <a:prstGeom prst="ellipse">
              <a:avLst/>
            </a:prstGeom>
            <a:solidFill>
              <a:schemeClr val="accent1"/>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55" name="Egyenes összekötő nyíllal 54"/>
            <p:cNvCxnSpPr>
              <a:cxnSpLocks noChangeShapeType="1"/>
            </p:cNvCxnSpPr>
            <p:nvPr/>
          </p:nvCxnSpPr>
          <p:spPr bwMode="auto">
            <a:xfrm>
              <a:off x="2657079" y="2266107"/>
              <a:ext cx="16573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 name="Egyenes összekötő nyíllal 55"/>
            <p:cNvCxnSpPr>
              <a:cxnSpLocks noChangeShapeType="1"/>
              <a:stCxn id="54" idx="1"/>
              <a:endCxn id="64" idx="5"/>
            </p:cNvCxnSpPr>
            <p:nvPr/>
          </p:nvCxnSpPr>
          <p:spPr bwMode="auto">
            <a:xfrm flipH="1" flipV="1">
              <a:off x="4149329" y="1812082"/>
              <a:ext cx="185737" cy="33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 name="Szövegdoboz 56"/>
            <p:cNvSpPr txBox="1">
              <a:spLocks noChangeArrowheads="1"/>
            </p:cNvSpPr>
            <p:nvPr/>
          </p:nvSpPr>
          <p:spPr bwMode="auto">
            <a:xfrm>
              <a:off x="2766079" y="2139676"/>
              <a:ext cx="530740"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dirty="0"/>
                <a:t>R</a:t>
              </a:r>
              <a:endParaRPr lang="hu-HU" altLang="hu-HU" i="1" dirty="0"/>
            </a:p>
          </p:txBody>
        </p:sp>
        <p:sp>
          <p:nvSpPr>
            <p:cNvPr id="58" name="Szövegdoboz 57"/>
            <p:cNvSpPr txBox="1">
              <a:spLocks noChangeArrowheads="1"/>
            </p:cNvSpPr>
            <p:nvPr/>
          </p:nvSpPr>
          <p:spPr bwMode="auto">
            <a:xfrm>
              <a:off x="4150299" y="1563613"/>
              <a:ext cx="434741"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dirty="0"/>
                <a:t>r</a:t>
              </a:r>
              <a:endParaRPr lang="hu-HU" altLang="hu-HU" i="1" dirty="0"/>
            </a:p>
          </p:txBody>
        </p:sp>
        <p:sp>
          <p:nvSpPr>
            <p:cNvPr id="59" name="Szövegdoboz 58"/>
            <p:cNvSpPr txBox="1">
              <a:spLocks noChangeArrowheads="1"/>
            </p:cNvSpPr>
            <p:nvPr/>
          </p:nvSpPr>
          <p:spPr bwMode="auto">
            <a:xfrm>
              <a:off x="4313566" y="1761282"/>
              <a:ext cx="482741"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dirty="0"/>
                <a:t>u</a:t>
              </a:r>
              <a:endParaRPr lang="hu-HU" altLang="hu-HU" i="1" dirty="0"/>
            </a:p>
          </p:txBody>
        </p:sp>
        <p:sp>
          <p:nvSpPr>
            <p:cNvPr id="60" name="Ellipszis 59"/>
            <p:cNvSpPr/>
            <p:nvPr/>
          </p:nvSpPr>
          <p:spPr bwMode="auto">
            <a:xfrm>
              <a:off x="1072754" y="1040557"/>
              <a:ext cx="3024187" cy="1728787"/>
            </a:xfrm>
            <a:prstGeom prst="ellipse">
              <a:avLst/>
            </a:prstGeom>
            <a:noFill/>
            <a:ln w="38100" cap="flat" cmpd="sng" algn="ctr">
              <a:solidFill>
                <a:schemeClr val="tx1"/>
              </a:solidFill>
              <a:prstDash val="solid"/>
              <a:round/>
              <a:headEnd type="none" w="med" len="med"/>
              <a:tailEnd type="none" w="med" len="med"/>
            </a:ln>
            <a:effectLst/>
          </p:spPr>
          <p:txBody>
            <a:bodyPr/>
            <a:lstStyle/>
            <a:p>
              <a:pPr>
                <a:defRPr/>
              </a:pPr>
              <a:endParaRPr lang="hu-HU" sz="2000"/>
            </a:p>
          </p:txBody>
        </p:sp>
        <p:sp>
          <p:nvSpPr>
            <p:cNvPr id="64" name="Ellipszis 51"/>
            <p:cNvSpPr>
              <a:spLocks noChangeArrowheads="1"/>
            </p:cNvSpPr>
            <p:nvPr/>
          </p:nvSpPr>
          <p:spPr bwMode="auto">
            <a:xfrm>
              <a:off x="4025504" y="1689844"/>
              <a:ext cx="144462" cy="142875"/>
            </a:xfrm>
            <a:prstGeom prst="ellipse">
              <a:avLst/>
            </a:prstGeom>
            <a:solidFill>
              <a:srgbClr val="FF0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65" name="Egyenes összekötő nyíllal 64"/>
            <p:cNvCxnSpPr>
              <a:cxnSpLocks noChangeShapeType="1"/>
            </p:cNvCxnSpPr>
            <p:nvPr/>
          </p:nvCxnSpPr>
          <p:spPr bwMode="auto">
            <a:xfrm>
              <a:off x="2585641" y="1761282"/>
              <a:ext cx="1439863"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 name="Egyenes összekötő nyíllal 65"/>
            <p:cNvCxnSpPr>
              <a:cxnSpLocks noChangeShapeType="1"/>
              <a:endCxn id="57" idx="2"/>
            </p:cNvCxnSpPr>
            <p:nvPr/>
          </p:nvCxnSpPr>
          <p:spPr bwMode="auto">
            <a:xfrm>
              <a:off x="2621361" y="1761282"/>
              <a:ext cx="410089" cy="1018391"/>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7" name="Szövegdoboz 66"/>
            <p:cNvSpPr txBox="1">
              <a:spLocks noChangeArrowheads="1"/>
            </p:cNvSpPr>
            <p:nvPr/>
          </p:nvSpPr>
          <p:spPr bwMode="auto">
            <a:xfrm>
              <a:off x="2628305" y="1678731"/>
              <a:ext cx="457598"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dirty="0"/>
                <a:t>v</a:t>
              </a:r>
              <a:endParaRPr lang="hu-HU" altLang="hu-HU" i="1" dirty="0"/>
            </a:p>
          </p:txBody>
        </p:sp>
        <p:sp>
          <p:nvSpPr>
            <p:cNvPr id="68" name="Ellipszis 67"/>
            <p:cNvSpPr>
              <a:spLocks noChangeArrowheads="1"/>
            </p:cNvSpPr>
            <p:nvPr/>
          </p:nvSpPr>
          <p:spPr bwMode="auto">
            <a:xfrm>
              <a:off x="2946004" y="2643932"/>
              <a:ext cx="142875" cy="144462"/>
            </a:xfrm>
            <a:prstGeom prst="ellipse">
              <a:avLst/>
            </a:prstGeom>
            <a:solidFill>
              <a:srgbClr val="FFC000"/>
            </a:solid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69" name="Szövegdoboz 68"/>
            <p:cNvSpPr txBox="1">
              <a:spLocks noChangeArrowheads="1"/>
            </p:cNvSpPr>
            <p:nvPr/>
          </p:nvSpPr>
          <p:spPr bwMode="auto">
            <a:xfrm>
              <a:off x="2908882" y="1329482"/>
              <a:ext cx="969594" cy="63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i="1"/>
                <a:t>x</a:t>
              </a:r>
              <a:r>
                <a:rPr lang="en-US" altLang="hu-HU"/>
                <a:t>(</a:t>
              </a:r>
              <a:r>
                <a:rPr lang="en-US" altLang="hu-HU" i="1"/>
                <a:t>u</a:t>
              </a:r>
              <a:r>
                <a:rPr lang="en-US" altLang="hu-HU"/>
                <a:t>)</a:t>
              </a:r>
              <a:endParaRPr lang="hu-HU" altLang="hu-HU"/>
            </a:p>
          </p:txBody>
        </p:sp>
      </p:grpSp>
    </p:spTree>
    <p:extLst>
      <p:ext uri="{BB962C8B-B14F-4D97-AF65-F5344CB8AC3E}">
        <p14:creationId xmlns:p14="http://schemas.microsoft.com/office/powerpoint/2010/main" val="4137366423"/>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80863" y="0"/>
            <a:ext cx="6521425" cy="912802"/>
          </a:xfrm>
        </p:spPr>
        <p:txBody>
          <a:bodyPr/>
          <a:lstStyle/>
          <a:p>
            <a:r>
              <a:rPr lang="en-US" dirty="0" smtClean="0">
                <a:solidFill>
                  <a:srgbClr val="FF0000"/>
                </a:solidFill>
              </a:rPr>
              <a:t>M</a:t>
            </a:r>
            <a:r>
              <a:rPr lang="hu-HU" dirty="0" err="1" smtClean="0">
                <a:solidFill>
                  <a:srgbClr val="FF0000"/>
                </a:solidFill>
              </a:rPr>
              <a:t>öbius</a:t>
            </a:r>
            <a:r>
              <a:rPr lang="en-US" dirty="0" smtClean="0">
                <a:solidFill>
                  <a:srgbClr val="FF0000"/>
                </a:solidFill>
              </a:rPr>
              <a:t> strip</a:t>
            </a:r>
            <a:endParaRPr lang="en-US" dirty="0">
              <a:solidFill>
                <a:srgbClr val="FF0000"/>
              </a:solidFill>
            </a:endParaRPr>
          </a:p>
        </p:txBody>
      </p:sp>
      <p:sp>
        <p:nvSpPr>
          <p:cNvPr id="5" name="Szövegdoboz 4"/>
          <p:cNvSpPr txBox="1"/>
          <p:nvPr/>
        </p:nvSpPr>
        <p:spPr>
          <a:xfrm>
            <a:off x="107504" y="2186911"/>
            <a:ext cx="8928992" cy="3016210"/>
          </a:xfrm>
          <a:prstGeom prst="rect">
            <a:avLst/>
          </a:prstGeom>
          <a:solidFill>
            <a:schemeClr val="accent6">
              <a:lumMod val="20000"/>
              <a:lumOff val="80000"/>
            </a:schemeClr>
          </a:solidFill>
          <a:ln>
            <a:solidFill>
              <a:schemeClr val="tx1"/>
            </a:solidFill>
          </a:ln>
        </p:spPr>
        <p:txBody>
          <a:bodyPr wrap="square" rtlCol="0">
            <a:spAutoFit/>
          </a:bodyPr>
          <a:lstStyle/>
          <a:p>
            <a:pPr algn="l"/>
            <a:r>
              <a:rPr lang="hu-HU" sz="1800" b="1" dirty="0" err="1">
                <a:latin typeface="Courier New" panose="02070309020205020404" pitchFamily="49" charset="0"/>
                <a:cs typeface="Courier New" panose="02070309020205020404" pitchFamily="49" charset="0"/>
              </a:rPr>
              <a:t>typedef</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Dnum</a:t>
            </a:r>
            <a:r>
              <a:rPr lang="hu-HU" sz="1800" b="1" dirty="0">
                <a:latin typeface="Courier New" panose="02070309020205020404" pitchFamily="49" charset="0"/>
                <a:cs typeface="Courier New" panose="02070309020205020404" pitchFamily="49" charset="0"/>
              </a:rPr>
              <a:t>&lt;vec2&gt; Dnum2;</a:t>
            </a:r>
          </a:p>
          <a:p>
            <a:pPr algn="l"/>
            <a:endParaRPr lang="hu-HU" sz="600" b="1" dirty="0">
              <a:latin typeface="Courier New" panose="02070309020205020404" pitchFamily="49" charset="0"/>
              <a:cs typeface="Courier New" panose="02070309020205020404" pitchFamily="49" charset="0"/>
            </a:endParaRPr>
          </a:p>
          <a:p>
            <a:pPr algn="l"/>
            <a:r>
              <a:rPr lang="hu-HU" sz="1800" b="1" dirty="0" err="1" smtClean="0">
                <a:latin typeface="Courier New" panose="02070309020205020404" pitchFamily="49" charset="0"/>
                <a:cs typeface="Courier New" panose="02070309020205020404" pitchFamily="49" charset="0"/>
              </a:rPr>
              <a:t>void</a:t>
            </a:r>
            <a:r>
              <a:rPr lang="hu-HU" sz="1800" b="1" dirty="0" smtClean="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eval</a:t>
            </a:r>
            <a:r>
              <a:rPr lang="en-US" sz="1800" b="1" dirty="0">
                <a:latin typeface="Courier New" panose="02070309020205020404" pitchFamily="49" charset="0"/>
                <a:cs typeface="Courier New" panose="02070309020205020404" pitchFamily="49" charset="0"/>
              </a:rPr>
              <a:t>(float u, float v</a:t>
            </a:r>
            <a:r>
              <a:rPr lang="hu-HU" sz="1800" b="1" dirty="0">
                <a:latin typeface="Courier New" panose="02070309020205020404" pitchFamily="49" charset="0"/>
                <a:cs typeface="Courier New" panose="02070309020205020404" pitchFamily="49" charset="0"/>
              </a:rPr>
              <a:t>, vec3</a:t>
            </a:r>
            <a:r>
              <a:rPr lang="en-US" sz="1800" b="1" dirty="0">
                <a:latin typeface="Courier New" panose="02070309020205020404" pitchFamily="49" charset="0"/>
                <a:cs typeface="Courier New" panose="02070309020205020404" pitchFamily="49" charset="0"/>
              </a:rPr>
              <a:t>&amp; point, vec3&amp; normal</a:t>
            </a:r>
            <a:r>
              <a:rPr lang="en-US" sz="1800" b="1" dirty="0" smtClean="0">
                <a:latin typeface="Courier New" panose="02070309020205020404" pitchFamily="49" charset="0"/>
                <a:cs typeface="Courier New" panose="02070309020205020404" pitchFamily="49" charset="0"/>
              </a:rPr>
              <a:t>){</a:t>
            </a:r>
          </a:p>
          <a:p>
            <a:pPr algn="l"/>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solidFill>
                  <a:srgbClr val="FF0000"/>
                </a:solidFill>
                <a:latin typeface="Courier New" panose="02070309020205020404" pitchFamily="49" charset="0"/>
                <a:cs typeface="Courier New" panose="02070309020205020404" pitchFamily="49" charset="0"/>
              </a:rPr>
              <a:t>Dnum</a:t>
            </a:r>
            <a:r>
              <a:rPr lang="hu-HU" sz="1800" b="1" dirty="0" smtClean="0">
                <a:solidFill>
                  <a:srgbClr val="FF0000"/>
                </a:solidFill>
                <a:latin typeface="Courier New" panose="02070309020205020404" pitchFamily="49" charset="0"/>
                <a:cs typeface="Courier New" panose="02070309020205020404" pitchFamily="49" charset="0"/>
              </a:rPr>
              <a:t>2 U</a:t>
            </a:r>
            <a:r>
              <a:rPr lang="en-US" sz="1800" b="1" dirty="0" smtClean="0">
                <a:solidFill>
                  <a:srgbClr val="FF0000"/>
                </a:solidFill>
                <a:latin typeface="Courier New" panose="02070309020205020404" pitchFamily="49" charset="0"/>
                <a:cs typeface="Courier New" panose="02070309020205020404" pitchFamily="49" charset="0"/>
              </a:rPr>
              <a:t>(</a:t>
            </a:r>
            <a:r>
              <a:rPr lang="es-ES" sz="1800" b="1" dirty="0" smtClean="0">
                <a:solidFill>
                  <a:srgbClr val="FF0000"/>
                </a:solidFill>
                <a:latin typeface="Courier New" panose="02070309020205020404" pitchFamily="49" charset="0"/>
                <a:cs typeface="Courier New" panose="02070309020205020404" pitchFamily="49" charset="0"/>
              </a:rPr>
              <a:t>u*M_PI</a:t>
            </a:r>
            <a:r>
              <a:rPr lang="hu-HU" sz="1800" b="1" dirty="0" smtClean="0">
                <a:solidFill>
                  <a:srgbClr val="FF0000"/>
                </a:solidFill>
                <a:latin typeface="Courier New" panose="02070309020205020404" pitchFamily="49" charset="0"/>
                <a:cs typeface="Courier New" panose="02070309020205020404" pitchFamily="49" charset="0"/>
              </a:rPr>
              <a:t>,</a:t>
            </a:r>
            <a:r>
              <a:rPr lang="en-US" sz="1800" b="1" dirty="0" smtClean="0">
                <a:solidFill>
                  <a:srgbClr val="FF000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vec2(1,0)</a:t>
            </a:r>
            <a:r>
              <a:rPr lang="es-ES" sz="1800" b="1" dirty="0" smtClean="0">
                <a:solidFill>
                  <a:srgbClr val="FF0000"/>
                </a:solidFill>
                <a:latin typeface="Courier New" panose="02070309020205020404" pitchFamily="49" charset="0"/>
                <a:cs typeface="Courier New" panose="02070309020205020404" pitchFamily="49" charset="0"/>
              </a:rPr>
              <a:t>), V(</a:t>
            </a:r>
            <a:r>
              <a:rPr lang="en-US" sz="1800" b="1" dirty="0" smtClean="0">
                <a:solidFill>
                  <a:srgbClr val="FF0000"/>
                </a:solidFill>
                <a:latin typeface="Courier New" panose="02070309020205020404" pitchFamily="49" charset="0"/>
                <a:cs typeface="Courier New" panose="02070309020205020404" pitchFamily="49" charset="0"/>
              </a:rPr>
              <a:t>(</a:t>
            </a:r>
            <a:r>
              <a:rPr lang="es-ES" sz="1800" b="1" dirty="0" smtClean="0">
                <a:solidFill>
                  <a:srgbClr val="FF0000"/>
                </a:solidFill>
                <a:latin typeface="Courier New" panose="02070309020205020404" pitchFamily="49" charset="0"/>
                <a:cs typeface="Courier New" panose="02070309020205020404" pitchFamily="49" charset="0"/>
              </a:rPr>
              <a:t>v–0.5)*w</a:t>
            </a:r>
            <a:r>
              <a:rPr lang="en-US" sz="1800" b="1" dirty="0">
                <a:solidFill>
                  <a:srgbClr val="FF0000"/>
                </a:solidFill>
                <a:latin typeface="Courier New" panose="02070309020205020404" pitchFamily="49" charset="0"/>
                <a:cs typeface="Courier New" panose="02070309020205020404" pitchFamily="49" charset="0"/>
              </a:rPr>
              <a:t>, vec2(0,1)</a:t>
            </a:r>
            <a:r>
              <a:rPr lang="es-ES" sz="1800" b="1" dirty="0" smtClean="0">
                <a:solidFill>
                  <a:srgbClr val="FF0000"/>
                </a:solidFill>
                <a:latin typeface="Courier New" panose="02070309020205020404" pitchFamily="49" charset="0"/>
                <a:cs typeface="Courier New" panose="02070309020205020404" pitchFamily="49" charset="0"/>
              </a:rPr>
              <a:t>);</a:t>
            </a:r>
            <a:endParaRPr lang="hu-HU" sz="1800" b="1" dirty="0" smtClean="0">
              <a:solidFill>
                <a:srgbClr val="FF0000"/>
              </a:solidFill>
              <a:latin typeface="Courier New" panose="02070309020205020404" pitchFamily="49" charset="0"/>
              <a:cs typeface="Courier New" panose="02070309020205020404" pitchFamily="49" charset="0"/>
            </a:endParaRPr>
          </a:p>
          <a:p>
            <a:pPr algn="l"/>
            <a:r>
              <a:rPr lang="sv-SE" sz="1800" b="1" dirty="0">
                <a:solidFill>
                  <a:srgbClr val="FF0000"/>
                </a:solidFill>
                <a:latin typeface="Courier New" panose="02070309020205020404" pitchFamily="49" charset="0"/>
                <a:cs typeface="Courier New" panose="02070309020205020404" pitchFamily="49" charset="0"/>
              </a:rPr>
              <a:t> </a:t>
            </a:r>
            <a:r>
              <a:rPr lang="sv-SE" sz="1800" b="1" dirty="0" smtClean="0">
                <a:solidFill>
                  <a:srgbClr val="FF0000"/>
                </a:solidFill>
                <a:latin typeface="Courier New" panose="02070309020205020404" pitchFamily="49" charset="0"/>
                <a:cs typeface="Courier New" panose="02070309020205020404" pitchFamily="49" charset="0"/>
              </a:rPr>
              <a:t>  Dnum</a:t>
            </a:r>
            <a:r>
              <a:rPr lang="hu-HU" sz="1800" b="1" dirty="0" smtClean="0">
                <a:solidFill>
                  <a:srgbClr val="FF0000"/>
                </a:solidFill>
                <a:latin typeface="Courier New" panose="02070309020205020404" pitchFamily="49" charset="0"/>
                <a:cs typeface="Courier New" panose="02070309020205020404" pitchFamily="49" charset="0"/>
              </a:rPr>
              <a:t>2</a:t>
            </a:r>
            <a:r>
              <a:rPr lang="sv-SE" sz="1800" b="1" dirty="0" smtClean="0">
                <a:solidFill>
                  <a:srgbClr val="FF0000"/>
                </a:solidFill>
                <a:latin typeface="Courier New" panose="02070309020205020404" pitchFamily="49" charset="0"/>
                <a:cs typeface="Courier New" panose="02070309020205020404" pitchFamily="49" charset="0"/>
              </a:rPr>
              <a:t> </a:t>
            </a:r>
            <a:r>
              <a:rPr lang="hu-HU" sz="1800" b="1" dirty="0" smtClean="0">
                <a:solidFill>
                  <a:srgbClr val="FF0000"/>
                </a:solidFill>
                <a:latin typeface="Courier New" panose="02070309020205020404" pitchFamily="49" charset="0"/>
                <a:cs typeface="Courier New" panose="02070309020205020404" pitchFamily="49" charset="0"/>
              </a:rPr>
              <a:t>X</a:t>
            </a:r>
            <a:r>
              <a:rPr lang="sv-SE" sz="1800" b="1" dirty="0" smtClean="0">
                <a:solidFill>
                  <a:srgbClr val="FF0000"/>
                </a:solidFill>
                <a:latin typeface="Courier New" panose="02070309020205020404" pitchFamily="49" charset="0"/>
                <a:cs typeface="Courier New" panose="02070309020205020404" pitchFamily="49" charset="0"/>
              </a:rPr>
              <a:t> = (Cos(U) * V + R) * Cos(U * </a:t>
            </a:r>
            <a:r>
              <a:rPr lang="en-US" sz="1800" b="1" dirty="0" smtClean="0">
                <a:solidFill>
                  <a:srgbClr val="FF0000"/>
                </a:solidFill>
                <a:latin typeface="Courier New" panose="02070309020205020404" pitchFamily="49" charset="0"/>
                <a:cs typeface="Courier New" panose="02070309020205020404" pitchFamily="49" charset="0"/>
              </a:rPr>
              <a:t>2</a:t>
            </a:r>
            <a:r>
              <a:rPr lang="sv-SE" sz="1800" b="1" dirty="0" smtClean="0">
                <a:solidFill>
                  <a:srgbClr val="FF0000"/>
                </a:solidFill>
                <a:latin typeface="Courier New" panose="02070309020205020404" pitchFamily="49" charset="0"/>
                <a:cs typeface="Courier New" panose="02070309020205020404" pitchFamily="49" charset="0"/>
              </a:rPr>
              <a:t>);</a:t>
            </a:r>
            <a:endParaRPr lang="sv-SE" sz="1800" b="1" dirty="0">
              <a:solidFill>
                <a:srgbClr val="FF0000"/>
              </a:solidFill>
              <a:latin typeface="Courier New" panose="02070309020205020404" pitchFamily="49" charset="0"/>
              <a:cs typeface="Courier New" panose="02070309020205020404" pitchFamily="49" charset="0"/>
            </a:endParaRPr>
          </a:p>
          <a:p>
            <a:pPr algn="l"/>
            <a:r>
              <a:rPr lang="sv-SE" sz="1800" b="1" dirty="0">
                <a:solidFill>
                  <a:srgbClr val="FF0000"/>
                </a:solidFill>
                <a:latin typeface="Courier New" panose="02070309020205020404" pitchFamily="49" charset="0"/>
                <a:cs typeface="Courier New" panose="02070309020205020404" pitchFamily="49" charset="0"/>
              </a:rPr>
              <a:t> </a:t>
            </a:r>
            <a:r>
              <a:rPr lang="sv-SE" sz="1800" b="1" dirty="0" smtClean="0">
                <a:solidFill>
                  <a:srgbClr val="FF0000"/>
                </a:solidFill>
                <a:latin typeface="Courier New" panose="02070309020205020404" pitchFamily="49" charset="0"/>
                <a:cs typeface="Courier New" panose="02070309020205020404" pitchFamily="49" charset="0"/>
              </a:rPr>
              <a:t>  Dnum</a:t>
            </a:r>
            <a:r>
              <a:rPr lang="hu-HU" sz="1800" b="1" dirty="0" smtClean="0">
                <a:solidFill>
                  <a:srgbClr val="FF0000"/>
                </a:solidFill>
                <a:latin typeface="Courier New" panose="02070309020205020404" pitchFamily="49" charset="0"/>
                <a:cs typeface="Courier New" panose="02070309020205020404" pitchFamily="49" charset="0"/>
              </a:rPr>
              <a:t>2</a:t>
            </a:r>
            <a:r>
              <a:rPr lang="sv-SE"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Y</a:t>
            </a:r>
            <a:r>
              <a:rPr lang="sv-SE" sz="1800" b="1" dirty="0" smtClean="0">
                <a:solidFill>
                  <a:srgbClr val="FF0000"/>
                </a:solidFill>
                <a:latin typeface="Courier New" panose="02070309020205020404" pitchFamily="49" charset="0"/>
                <a:cs typeface="Courier New" panose="02070309020205020404" pitchFamily="49" charset="0"/>
              </a:rPr>
              <a:t> = (Cos(U) * V + R) * Sin(U * 2</a:t>
            </a:r>
            <a:r>
              <a:rPr lang="sv-SE" sz="1800" b="1" dirty="0">
                <a:solidFill>
                  <a:srgbClr val="FF0000"/>
                </a:solidFill>
                <a:latin typeface="Courier New" panose="02070309020205020404" pitchFamily="49" charset="0"/>
                <a:cs typeface="Courier New" panose="02070309020205020404" pitchFamily="49" charset="0"/>
              </a:rPr>
              <a:t>);</a:t>
            </a:r>
          </a:p>
          <a:p>
            <a:pPr algn="l"/>
            <a:r>
              <a:rPr lang="sv-SE" sz="1800" b="1" dirty="0">
                <a:solidFill>
                  <a:srgbClr val="FF0000"/>
                </a:solidFill>
                <a:latin typeface="Courier New" panose="02070309020205020404" pitchFamily="49" charset="0"/>
                <a:cs typeface="Courier New" panose="02070309020205020404" pitchFamily="49" charset="0"/>
              </a:rPr>
              <a:t> </a:t>
            </a:r>
            <a:r>
              <a:rPr lang="sv-SE" sz="1800" b="1" dirty="0" smtClean="0">
                <a:solidFill>
                  <a:srgbClr val="FF0000"/>
                </a:solidFill>
                <a:latin typeface="Courier New" panose="02070309020205020404" pitchFamily="49" charset="0"/>
                <a:cs typeface="Courier New" panose="02070309020205020404" pitchFamily="49" charset="0"/>
              </a:rPr>
              <a:t>  Dnum</a:t>
            </a:r>
            <a:r>
              <a:rPr lang="hu-HU" sz="1800" b="1" dirty="0" smtClean="0">
                <a:solidFill>
                  <a:srgbClr val="FF0000"/>
                </a:solidFill>
                <a:latin typeface="Courier New" panose="02070309020205020404" pitchFamily="49" charset="0"/>
                <a:cs typeface="Courier New" panose="02070309020205020404" pitchFamily="49" charset="0"/>
              </a:rPr>
              <a:t>2</a:t>
            </a:r>
            <a:r>
              <a:rPr lang="sv-SE" sz="1800" b="1" dirty="0" smtClean="0">
                <a:solidFill>
                  <a:srgbClr val="FF0000"/>
                </a:solidFill>
                <a:latin typeface="Courier New" panose="02070309020205020404" pitchFamily="49" charset="0"/>
                <a:cs typeface="Courier New" panose="02070309020205020404" pitchFamily="49" charset="0"/>
              </a:rPr>
              <a:t> </a:t>
            </a:r>
            <a:r>
              <a:rPr lang="hu-HU" sz="1800" b="1" dirty="0">
                <a:solidFill>
                  <a:srgbClr val="FF0000"/>
                </a:solidFill>
                <a:latin typeface="Courier New" panose="02070309020205020404" pitchFamily="49" charset="0"/>
                <a:cs typeface="Courier New" panose="02070309020205020404" pitchFamily="49" charset="0"/>
              </a:rPr>
              <a:t>Z</a:t>
            </a:r>
            <a:r>
              <a:rPr lang="sv-SE" sz="1800" b="1" dirty="0" smtClean="0">
                <a:solidFill>
                  <a:srgbClr val="FF0000"/>
                </a:solidFill>
                <a:latin typeface="Courier New" panose="02070309020205020404" pitchFamily="49" charset="0"/>
                <a:cs typeface="Courier New" panose="02070309020205020404" pitchFamily="49" charset="0"/>
              </a:rPr>
              <a:t> = Sin(U) * V;</a:t>
            </a:r>
            <a:endParaRPr lang="sv-SE" sz="1800" b="1" dirty="0">
              <a:solidFill>
                <a:srgbClr val="FF0000"/>
              </a:solidFill>
              <a:latin typeface="Courier New" panose="02070309020205020404" pitchFamily="49" charset="0"/>
              <a:cs typeface="Courier New" panose="02070309020205020404" pitchFamily="49" charset="0"/>
            </a:endParaRPr>
          </a:p>
          <a:p>
            <a:pPr algn="l"/>
            <a:r>
              <a:rPr lang="sv-SE" sz="1800" b="1" dirty="0">
                <a:latin typeface="Courier New" panose="02070309020205020404" pitchFamily="49" charset="0"/>
                <a:cs typeface="Courier New" panose="02070309020205020404" pitchFamily="49" charset="0"/>
              </a:rPr>
              <a:t> </a:t>
            </a:r>
            <a:r>
              <a:rPr lang="sv-SE"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point</a:t>
            </a:r>
            <a:r>
              <a:rPr lang="sv-SE" sz="1800" b="1" dirty="0" smtClean="0">
                <a:latin typeface="Courier New" panose="02070309020205020404" pitchFamily="49" charset="0"/>
                <a:cs typeface="Courier New" panose="02070309020205020404" pitchFamily="49" charset="0"/>
              </a:rPr>
              <a:t> </a:t>
            </a:r>
            <a:r>
              <a:rPr lang="sv-SE" sz="1800" b="1" dirty="0">
                <a:latin typeface="Courier New" panose="02070309020205020404" pitchFamily="49" charset="0"/>
                <a:cs typeface="Courier New" panose="02070309020205020404" pitchFamily="49" charset="0"/>
              </a:rPr>
              <a:t>= </a:t>
            </a:r>
            <a:r>
              <a:rPr lang="sv-SE" sz="1800" b="1" dirty="0" smtClean="0">
                <a:latin typeface="Courier New" panose="02070309020205020404" pitchFamily="49" charset="0"/>
                <a:cs typeface="Courier New" panose="02070309020205020404" pitchFamily="49" charset="0"/>
              </a:rPr>
              <a:t>vec3(</a:t>
            </a:r>
            <a:r>
              <a:rPr lang="hu-HU" sz="1800" b="1" dirty="0" smtClean="0">
                <a:latin typeface="Courier New" panose="02070309020205020404" pitchFamily="49" charset="0"/>
                <a:cs typeface="Courier New" panose="02070309020205020404" pitchFamily="49" charset="0"/>
              </a:rPr>
              <a:t>X</a:t>
            </a:r>
            <a:r>
              <a:rPr lang="sv-SE" sz="1800" b="1" dirty="0" smtClean="0">
                <a:latin typeface="Courier New" panose="02070309020205020404" pitchFamily="49" charset="0"/>
                <a:cs typeface="Courier New" panose="02070309020205020404" pitchFamily="49" charset="0"/>
              </a:rPr>
              <a:t>.f</a:t>
            </a:r>
            <a:r>
              <a:rPr lang="sv-SE" sz="1800" b="1"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Y</a:t>
            </a:r>
            <a:r>
              <a:rPr lang="sv-SE" sz="1800" b="1" dirty="0" smtClean="0">
                <a:latin typeface="Courier New" panose="02070309020205020404" pitchFamily="49" charset="0"/>
                <a:cs typeface="Courier New" panose="02070309020205020404" pitchFamily="49" charset="0"/>
              </a:rPr>
              <a:t>.f</a:t>
            </a:r>
            <a:r>
              <a:rPr lang="sv-SE"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Z</a:t>
            </a:r>
            <a:r>
              <a:rPr lang="sv-SE" sz="1800" b="1" dirty="0" smtClean="0">
                <a:latin typeface="Courier New" panose="02070309020205020404" pitchFamily="49" charset="0"/>
                <a:cs typeface="Courier New" panose="02070309020205020404" pitchFamily="49" charset="0"/>
              </a:rPr>
              <a:t>.f</a:t>
            </a:r>
            <a:r>
              <a:rPr lang="sv-SE" sz="1800" b="1" dirty="0">
                <a:latin typeface="Courier New" panose="02070309020205020404" pitchFamily="49" charset="0"/>
                <a:cs typeface="Courier New" panose="02070309020205020404" pitchFamily="49" charset="0"/>
              </a:rPr>
              <a:t>);</a:t>
            </a:r>
          </a:p>
          <a:p>
            <a:pPr algn="l"/>
            <a:r>
              <a:rPr lang="sv-SE" sz="1800" b="1" dirty="0">
                <a:latin typeface="Courier New" panose="02070309020205020404" pitchFamily="49" charset="0"/>
                <a:cs typeface="Courier New" panose="02070309020205020404" pitchFamily="49" charset="0"/>
              </a:rPr>
              <a:t> </a:t>
            </a:r>
            <a:r>
              <a:rPr lang="sv-SE" sz="1800" b="1" dirty="0" smtClean="0">
                <a:latin typeface="Courier New" panose="02070309020205020404" pitchFamily="49" charset="0"/>
                <a:cs typeface="Courier New" panose="02070309020205020404" pitchFamily="49" charset="0"/>
              </a:rPr>
              <a:t>  </a:t>
            </a:r>
            <a:r>
              <a:rPr lang="es-ES" sz="1800" b="1" dirty="0" smtClean="0">
                <a:latin typeface="Courier New" panose="02070309020205020404" pitchFamily="49" charset="0"/>
                <a:cs typeface="Courier New" panose="02070309020205020404" pitchFamily="49" charset="0"/>
              </a:rPr>
              <a:t>vec3 drdU</a:t>
            </a:r>
            <a:r>
              <a:rPr lang="sv-SE" sz="1800" b="1" dirty="0" smtClean="0">
                <a:latin typeface="Courier New" panose="02070309020205020404" pitchFamily="49" charset="0"/>
                <a:cs typeface="Courier New" panose="02070309020205020404" pitchFamily="49" charset="0"/>
              </a:rPr>
              <a:t>(</a:t>
            </a:r>
            <a:r>
              <a:rPr lang="hu-HU" sz="1800" b="1" dirty="0" smtClean="0">
                <a:latin typeface="Courier New" panose="02070309020205020404" pitchFamily="49" charset="0"/>
                <a:cs typeface="Courier New" panose="02070309020205020404" pitchFamily="49" charset="0"/>
              </a:rPr>
              <a:t>X</a:t>
            </a:r>
            <a:r>
              <a:rPr lang="sv-SE" sz="1800" b="1" dirty="0" smtClean="0">
                <a:latin typeface="Courier New" panose="02070309020205020404" pitchFamily="49" charset="0"/>
                <a:cs typeface="Courier New" panose="02070309020205020404" pitchFamily="49" charset="0"/>
              </a:rPr>
              <a:t>.d.x,</a:t>
            </a:r>
            <a:r>
              <a:rPr lang="hu-HU" sz="1800" b="1" dirty="0" smtClean="0">
                <a:latin typeface="Courier New" panose="02070309020205020404" pitchFamily="49" charset="0"/>
                <a:cs typeface="Courier New" panose="02070309020205020404" pitchFamily="49" charset="0"/>
              </a:rPr>
              <a:t>Y</a:t>
            </a:r>
            <a:r>
              <a:rPr lang="sv-SE" sz="1800" b="1" dirty="0" smtClean="0">
                <a:latin typeface="Courier New" panose="02070309020205020404" pitchFamily="49" charset="0"/>
                <a:cs typeface="Courier New" panose="02070309020205020404" pitchFamily="49" charset="0"/>
              </a:rPr>
              <a:t>.d.x,</a:t>
            </a:r>
            <a:r>
              <a:rPr lang="hu-HU" sz="1800" b="1" dirty="0" smtClean="0">
                <a:latin typeface="Courier New" panose="02070309020205020404" pitchFamily="49" charset="0"/>
                <a:cs typeface="Courier New" panose="02070309020205020404" pitchFamily="49" charset="0"/>
              </a:rPr>
              <a:t>Z</a:t>
            </a:r>
            <a:r>
              <a:rPr lang="sv-SE" sz="1800" b="1" dirty="0" smtClean="0">
                <a:latin typeface="Courier New" panose="02070309020205020404" pitchFamily="49" charset="0"/>
                <a:cs typeface="Courier New" panose="02070309020205020404" pitchFamily="49" charset="0"/>
              </a:rPr>
              <a:t>.d.x), </a:t>
            </a:r>
            <a:r>
              <a:rPr lang="es-ES" sz="1800" b="1" dirty="0" smtClean="0">
                <a:latin typeface="Courier New" panose="02070309020205020404" pitchFamily="49" charset="0"/>
                <a:cs typeface="Courier New" panose="02070309020205020404" pitchFamily="49" charset="0"/>
              </a:rPr>
              <a:t>drdV</a:t>
            </a:r>
            <a:r>
              <a:rPr lang="sv-SE" sz="1800" b="1" dirty="0" smtClean="0">
                <a:latin typeface="Courier New" panose="02070309020205020404" pitchFamily="49" charset="0"/>
                <a:cs typeface="Courier New" panose="02070309020205020404" pitchFamily="49" charset="0"/>
              </a:rPr>
              <a:t>(</a:t>
            </a:r>
            <a:r>
              <a:rPr lang="hu-HU" sz="1800" b="1" dirty="0">
                <a:latin typeface="Courier New" panose="02070309020205020404" pitchFamily="49" charset="0"/>
                <a:cs typeface="Courier New" panose="02070309020205020404" pitchFamily="49" charset="0"/>
              </a:rPr>
              <a:t>X</a:t>
            </a:r>
            <a:r>
              <a:rPr lang="sv-SE" sz="1800" b="1" dirty="0" smtClean="0">
                <a:latin typeface="Courier New" panose="02070309020205020404" pitchFamily="49" charset="0"/>
                <a:cs typeface="Courier New" panose="02070309020205020404" pitchFamily="49" charset="0"/>
              </a:rPr>
              <a:t>.d.y,</a:t>
            </a:r>
            <a:r>
              <a:rPr lang="hu-HU" sz="1800" b="1" dirty="0" smtClean="0">
                <a:latin typeface="Courier New" panose="02070309020205020404" pitchFamily="49" charset="0"/>
                <a:cs typeface="Courier New" panose="02070309020205020404" pitchFamily="49" charset="0"/>
              </a:rPr>
              <a:t>Y</a:t>
            </a:r>
            <a:r>
              <a:rPr lang="sv-SE" sz="1800" b="1" dirty="0" smtClean="0">
                <a:latin typeface="Courier New" panose="02070309020205020404" pitchFamily="49" charset="0"/>
                <a:cs typeface="Courier New" panose="02070309020205020404" pitchFamily="49" charset="0"/>
              </a:rPr>
              <a:t>.d.y,</a:t>
            </a:r>
            <a:r>
              <a:rPr lang="hu-HU" sz="1800" b="1" dirty="0" smtClean="0">
                <a:latin typeface="Courier New" panose="02070309020205020404" pitchFamily="49" charset="0"/>
                <a:cs typeface="Courier New" panose="02070309020205020404" pitchFamily="49" charset="0"/>
              </a:rPr>
              <a:t>Z</a:t>
            </a:r>
            <a:r>
              <a:rPr lang="sv-SE" sz="1800" b="1" dirty="0" smtClean="0">
                <a:latin typeface="Courier New" panose="02070309020205020404" pitchFamily="49" charset="0"/>
                <a:cs typeface="Courier New" panose="02070309020205020404" pitchFamily="49" charset="0"/>
              </a:rPr>
              <a:t>.d.y);</a:t>
            </a:r>
            <a:r>
              <a:rPr lang="es-ES" sz="1800" b="1" dirty="0" smtClean="0">
                <a:latin typeface="Courier New" panose="02070309020205020404" pitchFamily="49" charset="0"/>
                <a:cs typeface="Courier New" panose="02070309020205020404" pitchFamily="49" charset="0"/>
              </a:rPr>
              <a:t>   </a:t>
            </a:r>
          </a:p>
          <a:p>
            <a:pPr algn="l"/>
            <a:r>
              <a:rPr lang="es-ES" sz="1800" b="1" dirty="0">
                <a:latin typeface="Courier New" panose="02070309020205020404" pitchFamily="49" charset="0"/>
                <a:cs typeface="Courier New" panose="02070309020205020404" pitchFamily="49" charset="0"/>
              </a:rPr>
              <a:t> </a:t>
            </a:r>
            <a:r>
              <a:rPr lang="es-ES" sz="1800" b="1" dirty="0" smtClean="0">
                <a:latin typeface="Courier New" panose="02070309020205020404" pitchFamily="49" charset="0"/>
                <a:cs typeface="Courier New" panose="02070309020205020404" pitchFamily="49" charset="0"/>
              </a:rPr>
              <a:t>  normal = cross(drdU, drdV</a:t>
            </a:r>
            <a:r>
              <a:rPr lang="en-US" sz="1800" b="1" dirty="0" smtClean="0">
                <a:latin typeface="Courier New" panose="02070309020205020404" pitchFamily="49" charset="0"/>
                <a:cs typeface="Courier New" panose="02070309020205020404" pitchFamily="49" charset="0"/>
              </a:rPr>
              <a:t>);</a:t>
            </a:r>
            <a:r>
              <a:rPr lang="es-ES" sz="1800" b="1" dirty="0" smtClean="0">
                <a:latin typeface="Courier New" panose="02070309020205020404" pitchFamily="49" charset="0"/>
                <a:cs typeface="Courier New" panose="02070309020205020404" pitchFamily="49" charset="0"/>
              </a:rPr>
              <a:t> </a:t>
            </a:r>
          </a:p>
          <a:p>
            <a:pPr algn="l"/>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p:txBody>
      </p:sp>
      <p:pic>
        <p:nvPicPr>
          <p:cNvPr id="7"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289" y="87474"/>
            <a:ext cx="2434207" cy="202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8" name="Szövegdoboz 7"/>
              <p:cNvSpPr txBox="1"/>
              <p:nvPr/>
            </p:nvSpPr>
            <p:spPr>
              <a:xfrm>
                <a:off x="107504" y="737010"/>
                <a:ext cx="3865968" cy="1402692"/>
              </a:xfrm>
              <a:prstGeom prst="rect">
                <a:avLst/>
              </a:prstGeom>
              <a:solidFill>
                <a:schemeClr val="bg2"/>
              </a:solidFill>
              <a:ln>
                <a:solidFill>
                  <a:schemeClr val="tx1"/>
                </a:solidFill>
              </a:ln>
            </p:spPr>
            <p:txBody>
              <a:bodyPr wrap="square" rtlCol="0">
                <a:spAutoFit/>
              </a:bodyPr>
              <a:lstStyle/>
              <a:p>
                <a:pPr algn="l"/>
                <a14:m>
                  <m:oMath xmlns:m="http://schemas.openxmlformats.org/officeDocument/2006/math">
                    <m:r>
                      <a:rPr lang="en-US" sz="2000" b="0" i="1" smtClean="0">
                        <a:latin typeface="Cambria Math"/>
                      </a:rPr>
                      <m:t>𝑥</m:t>
                    </m:r>
                    <m:d>
                      <m:dPr>
                        <m:ctrlPr>
                          <a:rPr lang="en-US" sz="2000" i="1">
                            <a:latin typeface="Cambria Math"/>
                          </a:rPr>
                        </m:ctrlPr>
                      </m:dPr>
                      <m:e>
                        <m:r>
                          <a:rPr lang="en-US" sz="2000" i="1">
                            <a:latin typeface="Cambria Math"/>
                          </a:rPr>
                          <m:t>𝑈</m:t>
                        </m:r>
                        <m:r>
                          <a:rPr lang="en-US" sz="2000" i="1">
                            <a:latin typeface="Cambria Math"/>
                          </a:rPr>
                          <m:t>,</m:t>
                        </m:r>
                        <m:r>
                          <a:rPr lang="en-US" sz="2000" i="1">
                            <a:latin typeface="Cambria Math"/>
                          </a:rPr>
                          <m:t>𝑉</m:t>
                        </m:r>
                      </m:e>
                    </m:d>
                    <m:r>
                      <a:rPr lang="en-US" sz="2000" b="0" i="1" smtClean="0">
                        <a:latin typeface="Cambria Math"/>
                      </a:rPr>
                      <m:t>=</m:t>
                    </m:r>
                    <m:d>
                      <m:dPr>
                        <m:ctrlPr>
                          <a:rPr lang="en-US" sz="2000" i="1">
                            <a:latin typeface="Cambria Math"/>
                          </a:rPr>
                        </m:ctrlPr>
                      </m:dPr>
                      <m:e>
                        <m:r>
                          <a:rPr lang="en-US" sz="2000" i="1">
                            <a:latin typeface="Cambria Math"/>
                          </a:rPr>
                          <m:t>𝑅</m:t>
                        </m:r>
                        <m:r>
                          <a:rPr lang="en-US" sz="2000" i="1">
                            <a:latin typeface="Cambria Math"/>
                          </a:rPr>
                          <m:t>+</m:t>
                        </m:r>
                        <m:r>
                          <a:rPr lang="en-US" sz="2000" b="0" i="1" smtClean="0">
                            <a:latin typeface="Cambria Math"/>
                          </a:rPr>
                          <m:t>𝑉</m:t>
                        </m:r>
                        <m:r>
                          <m:rPr>
                            <m:sty m:val="p"/>
                          </m:rPr>
                          <a:rPr lang="en-US" sz="2000">
                            <a:latin typeface="Cambria Math"/>
                          </a:rPr>
                          <m:t>cos</m:t>
                        </m:r>
                        <m:d>
                          <m:dPr>
                            <m:ctrlPr>
                              <a:rPr lang="en-US" sz="2000" i="1">
                                <a:latin typeface="Cambria Math"/>
                              </a:rPr>
                            </m:ctrlPr>
                          </m:dPr>
                          <m:e>
                            <m:r>
                              <a:rPr lang="en-US" sz="2000" b="0" i="1" smtClean="0">
                                <a:latin typeface="Cambria Math"/>
                              </a:rPr>
                              <m:t>𝑈</m:t>
                            </m:r>
                          </m:e>
                        </m:d>
                      </m:e>
                    </m:d>
                    <m:r>
                      <m:rPr>
                        <m:sty m:val="p"/>
                      </m:rPr>
                      <a:rPr lang="en-US" sz="2000">
                        <a:latin typeface="Cambria Math"/>
                      </a:rPr>
                      <m:t>cos</m:t>
                    </m:r>
                    <m:d>
                      <m:dPr>
                        <m:ctrlPr>
                          <a:rPr lang="en-US" sz="2000" i="1">
                            <a:latin typeface="Cambria Math"/>
                          </a:rPr>
                        </m:ctrlPr>
                      </m:dPr>
                      <m:e>
                        <m:r>
                          <a:rPr lang="en-US" sz="2000" b="0" i="1" smtClean="0">
                            <a:latin typeface="Cambria Math"/>
                          </a:rPr>
                          <m:t>2</m:t>
                        </m:r>
                        <m:r>
                          <a:rPr lang="en-US" sz="2000" i="1">
                            <a:latin typeface="Cambria Math"/>
                          </a:rPr>
                          <m:t>𝑈</m:t>
                        </m:r>
                      </m:e>
                    </m:d>
                  </m:oMath>
                </a14:m>
                <a:r>
                  <a:rPr lang="en-US" sz="2000" i="1" dirty="0" smtClean="0">
                    <a:latin typeface="Cambria Math"/>
                  </a:rPr>
                  <a:t> </a:t>
                </a:r>
              </a:p>
              <a:p>
                <a:pPr algn="l"/>
                <a14:m>
                  <m:oMath xmlns:m="http://schemas.openxmlformats.org/officeDocument/2006/math">
                    <m:r>
                      <a:rPr lang="en-US" sz="2000" b="0" i="1" smtClean="0">
                        <a:latin typeface="Cambria Math"/>
                      </a:rPr>
                      <m:t>𝑦</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d>
                      <m:dPr>
                        <m:ctrlPr>
                          <a:rPr lang="en-US" sz="2000" i="1">
                            <a:latin typeface="Cambria Math"/>
                          </a:rPr>
                        </m:ctrlPr>
                      </m:dPr>
                      <m:e>
                        <m:r>
                          <a:rPr lang="en-US" sz="2000" i="1">
                            <a:latin typeface="Cambria Math"/>
                          </a:rPr>
                          <m:t>𝑅</m:t>
                        </m:r>
                        <m:r>
                          <a:rPr lang="en-US" sz="2000" i="1">
                            <a:latin typeface="Cambria Math"/>
                          </a:rPr>
                          <m:t>+</m:t>
                        </m:r>
                        <m:r>
                          <a:rPr lang="en-US" sz="2000" i="1">
                            <a:latin typeface="Cambria Math"/>
                          </a:rPr>
                          <m:t>𝑉</m:t>
                        </m:r>
                        <m:r>
                          <m:rPr>
                            <m:sty m:val="p"/>
                          </m:rPr>
                          <a:rPr lang="en-US" sz="2000">
                            <a:latin typeface="Cambria Math"/>
                          </a:rPr>
                          <m:t>cos</m:t>
                        </m:r>
                        <m:d>
                          <m:dPr>
                            <m:ctrlPr>
                              <a:rPr lang="en-US" sz="2000" i="1">
                                <a:latin typeface="Cambria Math"/>
                              </a:rPr>
                            </m:ctrlPr>
                          </m:dPr>
                          <m:e>
                            <m:r>
                              <a:rPr lang="en-US" sz="2000" i="1" smtClean="0">
                                <a:latin typeface="Cambria Math"/>
                              </a:rPr>
                              <m:t>𝑈</m:t>
                            </m:r>
                          </m:e>
                        </m:d>
                      </m:e>
                    </m:d>
                    <m:r>
                      <m:rPr>
                        <m:sty m:val="p"/>
                      </m:rPr>
                      <a:rPr lang="en-US" sz="2000" b="0" i="0" smtClean="0">
                        <a:latin typeface="Cambria Math"/>
                      </a:rPr>
                      <m:t>sin</m:t>
                    </m:r>
                    <m:d>
                      <m:dPr>
                        <m:ctrlPr>
                          <a:rPr lang="en-US" sz="2000" i="1">
                            <a:latin typeface="Cambria Math"/>
                          </a:rPr>
                        </m:ctrlPr>
                      </m:dPr>
                      <m:e>
                        <m:r>
                          <a:rPr lang="en-US" sz="2000" b="0" i="1" smtClean="0">
                            <a:latin typeface="Cambria Math"/>
                          </a:rPr>
                          <m:t>2</m:t>
                        </m:r>
                        <m:r>
                          <a:rPr lang="en-US" sz="2000" b="0" i="1" smtClean="0">
                            <a:latin typeface="Cambria Math"/>
                          </a:rPr>
                          <m:t>𝑈</m:t>
                        </m:r>
                      </m:e>
                    </m:d>
                  </m:oMath>
                </a14:m>
                <a:r>
                  <a:rPr lang="en-US" sz="2000" i="1" dirty="0" smtClean="0">
                    <a:latin typeface="Cambria Math"/>
                  </a:rPr>
                  <a:t> </a:t>
                </a:r>
              </a:p>
              <a:p>
                <a:pPr algn="l"/>
                <a14:m>
                  <m:oMath xmlns:m="http://schemas.openxmlformats.org/officeDocument/2006/math">
                    <m:r>
                      <a:rPr lang="en-US" sz="2000" b="0" i="1" smtClean="0">
                        <a:latin typeface="Cambria Math"/>
                      </a:rPr>
                      <m:t>𝑧</m:t>
                    </m:r>
                    <m:d>
                      <m:dPr>
                        <m:ctrlPr>
                          <a:rPr lang="en-US" sz="2000" i="1">
                            <a:latin typeface="Cambria Math"/>
                          </a:rPr>
                        </m:ctrlPr>
                      </m:dPr>
                      <m:e>
                        <m:r>
                          <a:rPr lang="en-US" sz="2000" b="0" i="1" smtClean="0">
                            <a:latin typeface="Cambria Math"/>
                          </a:rPr>
                          <m:t>𝑈</m:t>
                        </m:r>
                        <m:r>
                          <a:rPr lang="en-US" sz="2000" i="1">
                            <a:latin typeface="Cambria Math"/>
                          </a:rPr>
                          <m:t>,</m:t>
                        </m:r>
                        <m:r>
                          <a:rPr lang="en-US" sz="2000" b="0" i="1" smtClean="0">
                            <a:latin typeface="Cambria Math"/>
                          </a:rPr>
                          <m:t>𝑉</m:t>
                        </m:r>
                      </m:e>
                    </m:d>
                    <m:r>
                      <a:rPr lang="en-US" sz="2000" i="1">
                        <a:latin typeface="Cambria Math"/>
                      </a:rPr>
                      <m:t>=</m:t>
                    </m:r>
                    <m:r>
                      <a:rPr lang="en-US" sz="2000" i="1">
                        <a:latin typeface="Cambria Math"/>
                      </a:rPr>
                      <m:t>𝑉</m:t>
                    </m:r>
                    <m:r>
                      <m:rPr>
                        <m:sty m:val="p"/>
                      </m:rPr>
                      <a:rPr lang="en-US" sz="2000">
                        <a:latin typeface="Cambria Math"/>
                      </a:rPr>
                      <m:t>sin</m:t>
                    </m:r>
                    <m:d>
                      <m:dPr>
                        <m:ctrlPr>
                          <a:rPr lang="en-US" sz="2000" i="1">
                            <a:latin typeface="Cambria Math"/>
                          </a:rPr>
                        </m:ctrlPr>
                      </m:dPr>
                      <m:e>
                        <m:r>
                          <a:rPr lang="en-US" sz="2000" b="0" i="1" smtClean="0">
                            <a:latin typeface="Cambria Math"/>
                          </a:rPr>
                          <m:t>𝑈</m:t>
                        </m:r>
                      </m:e>
                    </m:d>
                  </m:oMath>
                </a14:m>
                <a:r>
                  <a:rPr lang="en-US" sz="2000" dirty="0" smtClean="0"/>
                  <a:t> </a:t>
                </a:r>
              </a:p>
              <a:p>
                <a:pPr algn="l"/>
                <a14:m>
                  <m:oMath xmlns:m="http://schemas.openxmlformats.org/officeDocument/2006/math">
                    <m:r>
                      <a:rPr lang="hu-HU" sz="2000" i="1">
                        <a:latin typeface="Cambria Math"/>
                      </a:rPr>
                      <m:t>𝑈</m:t>
                    </m:r>
                    <m:r>
                      <a:rPr lang="hu-HU" sz="2000" i="1">
                        <a:latin typeface="Cambria Math"/>
                        <a:ea typeface="Cambria Math"/>
                      </a:rPr>
                      <m:t>∈</m:t>
                    </m:r>
                    <m:d>
                      <m:dPr>
                        <m:begChr m:val="["/>
                        <m:endChr m:val="]"/>
                        <m:ctrlPr>
                          <a:rPr lang="en-US" sz="2000" i="1">
                            <a:latin typeface="Cambria Math"/>
                            <a:ea typeface="Cambria Math"/>
                          </a:rPr>
                        </m:ctrlPr>
                      </m:dPr>
                      <m:e>
                        <m:r>
                          <a:rPr lang="en-US" sz="2000" i="1">
                            <a:latin typeface="Cambria Math"/>
                            <a:ea typeface="Cambria Math"/>
                          </a:rPr>
                          <m:t>0,</m:t>
                        </m:r>
                        <m:r>
                          <a:rPr lang="en-US" sz="2000" i="1">
                            <a:latin typeface="Cambria Math"/>
                            <a:ea typeface="Cambria Math"/>
                          </a:rPr>
                          <m:t>𝜋</m:t>
                        </m:r>
                      </m:e>
                    </m:d>
                    <m:r>
                      <a:rPr lang="en-US" sz="2000" i="1">
                        <a:latin typeface="Cambria Math"/>
                        <a:ea typeface="Cambria Math"/>
                      </a:rPr>
                      <m:t>,   </m:t>
                    </m:r>
                    <m:r>
                      <a:rPr lang="en-US" sz="2000" i="1">
                        <a:latin typeface="Cambria Math"/>
                        <a:ea typeface="Cambria Math"/>
                      </a:rPr>
                      <m:t>𝑉</m:t>
                    </m:r>
                  </m:oMath>
                </a14:m>
                <a:r>
                  <a:rPr lang="en-US" sz="2000" dirty="0"/>
                  <a:t> </a:t>
                </a:r>
                <a14:m>
                  <m:oMath xmlns:m="http://schemas.openxmlformats.org/officeDocument/2006/math">
                    <m:r>
                      <a:rPr lang="hu-HU" sz="2000" i="1">
                        <a:latin typeface="Cambria Math"/>
                        <a:ea typeface="Cambria Math"/>
                      </a:rPr>
                      <m:t>∈</m:t>
                    </m:r>
                    <m:d>
                      <m:dPr>
                        <m:begChr m:val="["/>
                        <m:endChr m:val="]"/>
                        <m:ctrlPr>
                          <a:rPr lang="en-US" sz="2000" i="1">
                            <a:latin typeface="Cambria Math"/>
                            <a:ea typeface="Cambria Math"/>
                          </a:rPr>
                        </m:ctrlPr>
                      </m:dPr>
                      <m:e>
                        <m:r>
                          <a:rPr lang="en-US" sz="2000" b="0" i="1" smtClean="0">
                            <a:latin typeface="Cambria Math"/>
                            <a:ea typeface="Cambria Math"/>
                          </a:rPr>
                          <m:t>−</m:t>
                        </m:r>
                        <m:r>
                          <a:rPr lang="en-US" sz="2000" b="0" i="1" smtClean="0">
                            <a:latin typeface="Cambria Math"/>
                            <a:ea typeface="Cambria Math"/>
                          </a:rPr>
                          <m:t>𝑤</m:t>
                        </m:r>
                        <m:r>
                          <a:rPr lang="en-US" sz="2000" b="0" i="1" smtClean="0">
                            <a:latin typeface="Cambria Math"/>
                            <a:ea typeface="Cambria Math"/>
                          </a:rPr>
                          <m:t>/2,</m:t>
                        </m:r>
                        <m:r>
                          <a:rPr lang="en-US" sz="2000" b="0" i="1" smtClean="0">
                            <a:latin typeface="Cambria Math"/>
                            <a:ea typeface="Cambria Math"/>
                          </a:rPr>
                          <m:t>𝑤</m:t>
                        </m:r>
                        <m:r>
                          <a:rPr lang="en-US" sz="2000" b="0" i="1" smtClean="0">
                            <a:latin typeface="Cambria Math"/>
                            <a:ea typeface="Cambria Math"/>
                          </a:rPr>
                          <m:t>/2</m:t>
                        </m:r>
                      </m:e>
                    </m:d>
                  </m:oMath>
                </a14:m>
                <a:r>
                  <a:rPr lang="en-US" sz="2000" dirty="0"/>
                  <a:t>  </a:t>
                </a:r>
              </a:p>
            </p:txBody>
          </p:sp>
        </mc:Choice>
        <mc:Fallback>
          <p:sp>
            <p:nvSpPr>
              <p:cNvPr id="8" name="Szövegdoboz 7"/>
              <p:cNvSpPr txBox="1">
                <a:spLocks noRot="1" noChangeAspect="1" noMove="1" noResize="1" noEditPoints="1" noAdjustHandles="1" noChangeArrowheads="1" noChangeShapeType="1" noTextEdit="1"/>
              </p:cNvSpPr>
              <p:nvPr/>
            </p:nvSpPr>
            <p:spPr>
              <a:xfrm>
                <a:off x="107504" y="737010"/>
                <a:ext cx="3865968" cy="1402692"/>
              </a:xfrm>
              <a:prstGeom prst="rect">
                <a:avLst/>
              </a:prstGeom>
              <a:blipFill rotWithShape="1">
                <a:blip r:embed="rId5"/>
                <a:stretch>
                  <a:fillRect b="-344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77543150"/>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Cím 2"/>
          <p:cNvSpPr>
            <a:spLocks noGrp="1"/>
          </p:cNvSpPr>
          <p:nvPr>
            <p:ph type="title"/>
          </p:nvPr>
        </p:nvSpPr>
        <p:spPr>
          <a:xfrm>
            <a:off x="345281" y="0"/>
            <a:ext cx="7180192" cy="1143000"/>
          </a:xfrm>
        </p:spPr>
        <p:txBody>
          <a:bodyPr/>
          <a:lstStyle/>
          <a:p>
            <a:r>
              <a:rPr lang="hu-HU" dirty="0" smtClean="0">
                <a:solidFill>
                  <a:srgbClr val="FF0000"/>
                </a:solidFill>
              </a:rPr>
              <a:t>Free </a:t>
            </a:r>
            <a:r>
              <a:rPr lang="hu-HU" dirty="0" err="1" smtClean="0">
                <a:solidFill>
                  <a:srgbClr val="FF0000"/>
                </a:solidFill>
              </a:rPr>
              <a:t>form</a:t>
            </a:r>
            <a:r>
              <a:rPr lang="hu-HU" dirty="0" smtClean="0">
                <a:solidFill>
                  <a:srgbClr val="FF0000"/>
                </a:solidFill>
              </a:rPr>
              <a:t> </a:t>
            </a:r>
            <a:r>
              <a:rPr lang="hu-HU" dirty="0" err="1" smtClean="0">
                <a:solidFill>
                  <a:srgbClr val="FF0000"/>
                </a:solidFill>
              </a:rPr>
              <a:t>surfaces</a:t>
            </a:r>
            <a:endParaRPr lang="hu-HU" dirty="0">
              <a:solidFill>
                <a:srgbClr val="FF0000"/>
              </a:solidFill>
            </a:endParaRPr>
          </a:p>
        </p:txBody>
      </p:sp>
      <p:sp>
        <p:nvSpPr>
          <p:cNvPr id="37" name="Rectangle 3"/>
          <p:cNvSpPr>
            <a:spLocks noChangeArrowheads="1"/>
          </p:cNvSpPr>
          <p:nvPr/>
        </p:nvSpPr>
        <p:spPr bwMode="auto">
          <a:xfrm>
            <a:off x="216593" y="84355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l">
              <a:spcBef>
                <a:spcPct val="20000"/>
              </a:spcBef>
              <a:buClr>
                <a:schemeClr val="accent2"/>
              </a:buClr>
              <a:buSzPct val="75000"/>
            </a:pPr>
            <a:r>
              <a:rPr lang="hu-HU" altLang="hu-HU" sz="3200" dirty="0" err="1" smtClean="0">
                <a:latin typeface="+mn-lt"/>
              </a:rPr>
              <a:t>Definition</a:t>
            </a:r>
            <a:r>
              <a:rPr lang="hu-HU" altLang="hu-HU" sz="3200" dirty="0" smtClean="0">
                <a:latin typeface="+mn-lt"/>
              </a:rPr>
              <a:t> </a:t>
            </a:r>
            <a:r>
              <a:rPr lang="hu-HU" altLang="hu-HU" sz="3200" dirty="0" err="1" smtClean="0">
                <a:latin typeface="+mn-lt"/>
              </a:rPr>
              <a:t>with</a:t>
            </a:r>
            <a:r>
              <a:rPr lang="hu-HU" altLang="hu-HU" sz="3200" dirty="0" smtClean="0">
                <a:latin typeface="+mn-lt"/>
              </a:rPr>
              <a:t> </a:t>
            </a:r>
            <a:r>
              <a:rPr lang="hu-HU" altLang="hu-HU" sz="3200" dirty="0" err="1" smtClean="0">
                <a:latin typeface="+mn-lt"/>
              </a:rPr>
              <a:t>control</a:t>
            </a:r>
            <a:r>
              <a:rPr lang="hu-HU" altLang="hu-HU" sz="3200" dirty="0" smtClean="0">
                <a:latin typeface="+mn-lt"/>
              </a:rPr>
              <a:t> </a:t>
            </a:r>
            <a:r>
              <a:rPr lang="hu-HU" altLang="hu-HU" sz="3200" dirty="0" err="1" smtClean="0">
                <a:latin typeface="+mn-lt"/>
              </a:rPr>
              <a:t>points</a:t>
            </a:r>
            <a:r>
              <a:rPr lang="hu-HU" altLang="hu-HU" sz="3200" dirty="0" smtClean="0">
                <a:latin typeface="+mn-lt"/>
              </a:rPr>
              <a:t>:</a:t>
            </a:r>
            <a:endParaRPr lang="en-US" altLang="hu-HU" sz="3200" dirty="0">
              <a:latin typeface="+mn-lt"/>
            </a:endParaRPr>
          </a:p>
        </p:txBody>
      </p:sp>
      <p:sp>
        <p:nvSpPr>
          <p:cNvPr id="38" name="Oval 4"/>
          <p:cNvSpPr>
            <a:spLocks noChangeArrowheads="1"/>
          </p:cNvSpPr>
          <p:nvPr/>
        </p:nvSpPr>
        <p:spPr bwMode="auto">
          <a:xfrm>
            <a:off x="519113" y="296478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39" name="Oval 5"/>
          <p:cNvSpPr>
            <a:spLocks noChangeArrowheads="1"/>
          </p:cNvSpPr>
          <p:nvPr/>
        </p:nvSpPr>
        <p:spPr bwMode="auto">
          <a:xfrm>
            <a:off x="1357313" y="220278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0" name="Oval 6"/>
          <p:cNvSpPr>
            <a:spLocks noChangeArrowheads="1"/>
          </p:cNvSpPr>
          <p:nvPr/>
        </p:nvSpPr>
        <p:spPr bwMode="auto">
          <a:xfrm>
            <a:off x="2805113" y="220278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1" name="Oval 7"/>
          <p:cNvSpPr>
            <a:spLocks noChangeArrowheads="1"/>
          </p:cNvSpPr>
          <p:nvPr/>
        </p:nvSpPr>
        <p:spPr bwMode="auto">
          <a:xfrm>
            <a:off x="4100513" y="2964781"/>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42" name="Freeform 8"/>
          <p:cNvSpPr>
            <a:spLocks/>
          </p:cNvSpPr>
          <p:nvPr/>
        </p:nvSpPr>
        <p:spPr bwMode="auto">
          <a:xfrm>
            <a:off x="442913" y="2342481"/>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rgbClr val="7030A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3" name="Freeform 13"/>
          <p:cNvSpPr>
            <a:spLocks/>
          </p:cNvSpPr>
          <p:nvPr/>
        </p:nvSpPr>
        <p:spPr bwMode="auto">
          <a:xfrm>
            <a:off x="174625" y="1655094"/>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4" name="Freeform 23"/>
          <p:cNvSpPr>
            <a:spLocks/>
          </p:cNvSpPr>
          <p:nvPr/>
        </p:nvSpPr>
        <p:spPr bwMode="auto">
          <a:xfrm>
            <a:off x="990600" y="3187031"/>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5" name="Freeform 24"/>
          <p:cNvSpPr>
            <a:spLocks/>
          </p:cNvSpPr>
          <p:nvPr/>
        </p:nvSpPr>
        <p:spPr bwMode="auto">
          <a:xfrm>
            <a:off x="4051300" y="2115469"/>
            <a:ext cx="817563"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6" name="Freeform 25"/>
          <p:cNvSpPr>
            <a:spLocks/>
          </p:cNvSpPr>
          <p:nvPr/>
        </p:nvSpPr>
        <p:spPr bwMode="auto">
          <a:xfrm>
            <a:off x="179512" y="2204815"/>
            <a:ext cx="817562" cy="1533525"/>
          </a:xfrm>
          <a:custGeom>
            <a:avLst/>
            <a:gdLst>
              <a:gd name="T0" fmla="*/ 0 w 515"/>
              <a:gd name="T1" fmla="*/ 0 h 966"/>
              <a:gd name="T2" fmla="*/ 2147483647 w 515"/>
              <a:gd name="T3" fmla="*/ 2147483647 h 966"/>
              <a:gd name="T4" fmla="*/ 2147483647 w 515"/>
              <a:gd name="T5" fmla="*/ 2147483647 h 966"/>
              <a:gd name="T6" fmla="*/ 2147483647 w 515"/>
              <a:gd name="T7" fmla="*/ 2147483647 h 966"/>
              <a:gd name="T8" fmla="*/ 0 60000 65536"/>
              <a:gd name="T9" fmla="*/ 0 60000 65536"/>
              <a:gd name="T10" fmla="*/ 0 60000 65536"/>
              <a:gd name="T11" fmla="*/ 0 60000 65536"/>
              <a:gd name="T12" fmla="*/ 0 w 515"/>
              <a:gd name="T13" fmla="*/ 0 h 966"/>
              <a:gd name="T14" fmla="*/ 515 w 515"/>
              <a:gd name="T15" fmla="*/ 966 h 966"/>
            </a:gdLst>
            <a:ahLst/>
            <a:cxnLst>
              <a:cxn ang="T8">
                <a:pos x="T0" y="T1"/>
              </a:cxn>
              <a:cxn ang="T9">
                <a:pos x="T2" y="T3"/>
              </a:cxn>
              <a:cxn ang="T10">
                <a:pos x="T4" y="T5"/>
              </a:cxn>
              <a:cxn ang="T11">
                <a:pos x="T6" y="T7"/>
              </a:cxn>
            </a:cxnLst>
            <a:rect l="T12" t="T13" r="T14" b="T15"/>
            <a:pathLst>
              <a:path w="515" h="966">
                <a:moveTo>
                  <a:pt x="0" y="0"/>
                </a:moveTo>
                <a:cubicBezTo>
                  <a:pt x="52" y="161"/>
                  <a:pt x="104" y="323"/>
                  <a:pt x="164" y="452"/>
                </a:cubicBezTo>
                <a:cubicBezTo>
                  <a:pt x="224" y="581"/>
                  <a:pt x="300" y="686"/>
                  <a:pt x="359" y="772"/>
                </a:cubicBezTo>
                <a:cubicBezTo>
                  <a:pt x="418" y="858"/>
                  <a:pt x="466" y="912"/>
                  <a:pt x="515" y="96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grpSp>
        <p:nvGrpSpPr>
          <p:cNvPr id="47" name="Group 34"/>
          <p:cNvGrpSpPr>
            <a:grpSpLocks/>
          </p:cNvGrpSpPr>
          <p:nvPr/>
        </p:nvGrpSpPr>
        <p:grpSpPr bwMode="auto">
          <a:xfrm>
            <a:off x="2133600" y="1434431"/>
            <a:ext cx="1066800" cy="2209800"/>
            <a:chOff x="1344" y="1584"/>
            <a:chExt cx="672" cy="1392"/>
          </a:xfrm>
        </p:grpSpPr>
        <p:sp>
          <p:nvSpPr>
            <p:cNvPr id="48" name="Freeform 28"/>
            <p:cNvSpPr>
              <a:spLocks/>
            </p:cNvSpPr>
            <p:nvPr/>
          </p:nvSpPr>
          <p:spPr bwMode="auto">
            <a:xfrm>
              <a:off x="1528" y="1623"/>
              <a:ext cx="328" cy="1200"/>
            </a:xfrm>
            <a:custGeom>
              <a:avLst/>
              <a:gdLst>
                <a:gd name="T0" fmla="*/ 0 w 328"/>
                <a:gd name="T1" fmla="*/ 0 h 1200"/>
                <a:gd name="T2" fmla="*/ 288 w 328"/>
                <a:gd name="T3" fmla="*/ 480 h 1200"/>
                <a:gd name="T4" fmla="*/ 240 w 328"/>
                <a:gd name="T5" fmla="*/ 1200 h 1200"/>
                <a:gd name="T6" fmla="*/ 0 60000 65536"/>
                <a:gd name="T7" fmla="*/ 0 60000 65536"/>
                <a:gd name="T8" fmla="*/ 0 60000 65536"/>
                <a:gd name="T9" fmla="*/ 0 w 328"/>
                <a:gd name="T10" fmla="*/ 0 h 1200"/>
                <a:gd name="T11" fmla="*/ 328 w 328"/>
                <a:gd name="T12" fmla="*/ 1200 h 1200"/>
              </a:gdLst>
              <a:ahLst/>
              <a:cxnLst>
                <a:cxn ang="T6">
                  <a:pos x="T0" y="T1"/>
                </a:cxn>
                <a:cxn ang="T7">
                  <a:pos x="T2" y="T3"/>
                </a:cxn>
                <a:cxn ang="T8">
                  <a:pos x="T4" y="T5"/>
                </a:cxn>
              </a:cxnLst>
              <a:rect l="T9" t="T10" r="T11" b="T12"/>
              <a:pathLst>
                <a:path w="328" h="1200">
                  <a:moveTo>
                    <a:pt x="0" y="0"/>
                  </a:moveTo>
                  <a:cubicBezTo>
                    <a:pt x="124" y="140"/>
                    <a:pt x="248" y="280"/>
                    <a:pt x="288" y="480"/>
                  </a:cubicBezTo>
                  <a:cubicBezTo>
                    <a:pt x="328" y="680"/>
                    <a:pt x="284" y="940"/>
                    <a:pt x="240" y="1200"/>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9" name="Oval 29"/>
            <p:cNvSpPr>
              <a:spLocks noChangeArrowheads="1"/>
            </p:cNvSpPr>
            <p:nvPr/>
          </p:nvSpPr>
          <p:spPr bwMode="auto">
            <a:xfrm>
              <a:off x="1344" y="1584"/>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0" name="Oval 30"/>
            <p:cNvSpPr>
              <a:spLocks noChangeArrowheads="1"/>
            </p:cNvSpPr>
            <p:nvPr/>
          </p:nvSpPr>
          <p:spPr bwMode="auto">
            <a:xfrm>
              <a:off x="1872" y="1776"/>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1" name="Oval 31"/>
            <p:cNvSpPr>
              <a:spLocks noChangeArrowheads="1"/>
            </p:cNvSpPr>
            <p:nvPr/>
          </p:nvSpPr>
          <p:spPr bwMode="auto">
            <a:xfrm>
              <a:off x="1920" y="2352"/>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2" name="Oval 32"/>
            <p:cNvSpPr>
              <a:spLocks noChangeArrowheads="1"/>
            </p:cNvSpPr>
            <p:nvPr/>
          </p:nvSpPr>
          <p:spPr bwMode="auto">
            <a:xfrm>
              <a:off x="1584" y="2880"/>
              <a:ext cx="96" cy="96"/>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grpSp>
      <mc:AlternateContent xmlns:mc="http://schemas.openxmlformats.org/markup-compatibility/2006">
        <mc:Choice xmlns:a14="http://schemas.microsoft.com/office/drawing/2010/main" Requires="a14">
          <p:sp>
            <p:nvSpPr>
              <p:cNvPr id="53" name="Téglalap 52"/>
              <p:cNvSpPr/>
              <p:nvPr/>
            </p:nvSpPr>
            <p:spPr>
              <a:xfrm>
                <a:off x="1836916" y="1747045"/>
                <a:ext cx="10860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800" i="1">
                              <a:solidFill>
                                <a:srgbClr val="C00000"/>
                              </a:solidFill>
                              <a:latin typeface="Cambria Math"/>
                            </a:rPr>
                          </m:ctrlPr>
                        </m:sSubPr>
                        <m:e>
                          <m:r>
                            <a:rPr lang="en-US" altLang="en-US" sz="2800" b="1" i="1">
                              <a:solidFill>
                                <a:srgbClr val="C00000"/>
                              </a:solidFill>
                              <a:latin typeface="Cambria Math"/>
                            </a:rPr>
                            <m:t>𝒓</m:t>
                          </m:r>
                        </m:e>
                        <m:sub>
                          <m:r>
                            <a:rPr lang="en-US" altLang="en-US" sz="2800" i="1">
                              <a:solidFill>
                                <a:srgbClr val="C00000"/>
                              </a:solidFill>
                              <a:latin typeface="Cambria Math"/>
                            </a:rPr>
                            <m:t>𝑖</m:t>
                          </m:r>
                        </m:sub>
                      </m:sSub>
                      <m:d>
                        <m:dPr>
                          <m:ctrlPr>
                            <a:rPr lang="en-US" altLang="en-US" sz="2800" i="1">
                              <a:solidFill>
                                <a:srgbClr val="C00000"/>
                              </a:solidFill>
                              <a:latin typeface="Cambria Math"/>
                            </a:rPr>
                          </m:ctrlPr>
                        </m:dPr>
                        <m:e>
                          <m:r>
                            <a:rPr lang="en-US" altLang="en-US" sz="2800" i="1">
                              <a:solidFill>
                                <a:srgbClr val="C00000"/>
                              </a:solidFill>
                              <a:latin typeface="Cambria Math"/>
                            </a:rPr>
                            <m:t>𝑣</m:t>
                          </m:r>
                        </m:e>
                      </m:d>
                    </m:oMath>
                  </m:oMathPara>
                </a14:m>
                <a:endParaRPr lang="en-US" sz="2800" dirty="0"/>
              </a:p>
            </p:txBody>
          </p:sp>
        </mc:Choice>
        <mc:Fallback>
          <p:sp>
            <p:nvSpPr>
              <p:cNvPr id="53" name="Téglalap 52"/>
              <p:cNvSpPr>
                <a:spLocks noRot="1" noChangeAspect="1" noMove="1" noResize="1" noEditPoints="1" noAdjustHandles="1" noChangeArrowheads="1" noChangeShapeType="1" noTextEdit="1"/>
              </p:cNvSpPr>
              <p:nvPr/>
            </p:nvSpPr>
            <p:spPr>
              <a:xfrm>
                <a:off x="1836916" y="1747045"/>
                <a:ext cx="1086067"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 name="Téglalap 53"/>
              <p:cNvSpPr/>
              <p:nvPr/>
            </p:nvSpPr>
            <p:spPr>
              <a:xfrm>
                <a:off x="2856872" y="1203598"/>
                <a:ext cx="738343" cy="557910"/>
              </a:xfrm>
              <a:prstGeom prst="rect">
                <a:avLst/>
              </a:prstGeom>
            </p:spPr>
            <p:txBody>
              <a:bodyPr wrap="none">
                <a:spAutoFit/>
              </a:bodyPr>
              <a:lstStyle/>
              <a:p>
                <a:pPr algn="l">
                  <a:spcBef>
                    <a:spcPct val="20000"/>
                  </a:spcBef>
                  <a:buClr>
                    <a:schemeClr val="accent2"/>
                  </a:buClr>
                  <a:buSzPct val="75000"/>
                  <a:buFont typeface="Monotype Sorts" pitchFamily="2" charset="2"/>
                  <a:buNone/>
                </a:pPr>
                <a14:m>
                  <m:oMathPara xmlns:m="http://schemas.openxmlformats.org/officeDocument/2006/math">
                    <m:oMathParaPr>
                      <m:jc m:val="centerGroup"/>
                    </m:oMathParaPr>
                    <m:oMath xmlns:m="http://schemas.openxmlformats.org/officeDocument/2006/math">
                      <m:sSub>
                        <m:sSubPr>
                          <m:ctrlPr>
                            <a:rPr lang="en-US" altLang="en-US" sz="2800" i="1">
                              <a:solidFill>
                                <a:srgbClr val="00B050"/>
                              </a:solidFill>
                              <a:latin typeface="Cambria Math"/>
                            </a:rPr>
                          </m:ctrlPr>
                        </m:sSubPr>
                        <m:e>
                          <m:r>
                            <a:rPr lang="en-US" altLang="en-US" sz="2800" b="1" i="1">
                              <a:solidFill>
                                <a:srgbClr val="00B050"/>
                              </a:solidFill>
                              <a:latin typeface="Cambria Math"/>
                            </a:rPr>
                            <m:t>𝒓</m:t>
                          </m:r>
                        </m:e>
                        <m:sub>
                          <m:r>
                            <a:rPr lang="en-US" altLang="en-US" sz="2800" i="1">
                              <a:solidFill>
                                <a:srgbClr val="00B050"/>
                              </a:solidFill>
                              <a:latin typeface="Cambria Math"/>
                            </a:rPr>
                            <m:t>𝑖</m:t>
                          </m:r>
                          <m:r>
                            <a:rPr lang="en-US" altLang="en-US" sz="2800" i="1">
                              <a:solidFill>
                                <a:srgbClr val="00B050"/>
                              </a:solidFill>
                              <a:latin typeface="Cambria Math"/>
                            </a:rPr>
                            <m:t>,</m:t>
                          </m:r>
                          <m:r>
                            <a:rPr lang="en-US" altLang="en-US" sz="2800" i="1">
                              <a:solidFill>
                                <a:srgbClr val="00B050"/>
                              </a:solidFill>
                              <a:latin typeface="Cambria Math"/>
                            </a:rPr>
                            <m:t>𝑗</m:t>
                          </m:r>
                        </m:sub>
                      </m:sSub>
                    </m:oMath>
                  </m:oMathPara>
                </a14:m>
                <a:endParaRPr lang="en-US" altLang="hu-HU" sz="2800" baseline="-25000" dirty="0">
                  <a:solidFill>
                    <a:srgbClr val="669900"/>
                  </a:solidFill>
                  <a:cs typeface="Times New Roman" panose="02020603050405020304" pitchFamily="18" charset="0"/>
                </a:endParaRPr>
              </a:p>
            </p:txBody>
          </p:sp>
        </mc:Choice>
        <mc:Fallback>
          <p:sp>
            <p:nvSpPr>
              <p:cNvPr id="54" name="Téglalap 53"/>
              <p:cNvSpPr>
                <a:spLocks noRot="1" noChangeAspect="1" noMove="1" noResize="1" noEditPoints="1" noAdjustHandles="1" noChangeArrowheads="1" noChangeShapeType="1" noTextEdit="1"/>
              </p:cNvSpPr>
              <p:nvPr/>
            </p:nvSpPr>
            <p:spPr>
              <a:xfrm>
                <a:off x="2856872" y="1203598"/>
                <a:ext cx="738343" cy="5579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églalap 54"/>
              <p:cNvSpPr/>
              <p:nvPr/>
            </p:nvSpPr>
            <p:spPr>
              <a:xfrm>
                <a:off x="395678" y="3628207"/>
                <a:ext cx="5304643" cy="1499641"/>
              </a:xfrm>
              <a:prstGeom prst="rect">
                <a:avLst/>
              </a:prstGeom>
              <a:ln>
                <a:noFill/>
              </a:ln>
            </p:spPr>
            <p:txBody>
              <a:bodyPr wrap="square">
                <a:spAutoFit/>
              </a:bodyPr>
              <a:lstStyle/>
              <a:p>
                <a:pPr algn="l"/>
                <a14:m>
                  <m:oMathPara xmlns:m="http://schemas.openxmlformats.org/officeDocument/2006/math">
                    <m:oMathParaPr>
                      <m:jc m:val="left"/>
                    </m:oMathParaPr>
                    <m:oMath xmlns:m="http://schemas.openxmlformats.org/officeDocument/2006/math">
                      <m:r>
                        <a:rPr lang="en-US" altLang="en-US" b="1" i="1" smtClean="0">
                          <a:latin typeface="Cambria Math"/>
                        </a:rPr>
                        <m:t>𝒓</m:t>
                      </m:r>
                      <m:d>
                        <m:dPr>
                          <m:ctrlPr>
                            <a:rPr lang="en-US" altLang="en-US" b="1" i="1">
                              <a:latin typeface="Cambria Math"/>
                            </a:rPr>
                          </m:ctrlPr>
                        </m:dPr>
                        <m:e>
                          <m:r>
                            <a:rPr lang="en-US" altLang="en-US" i="1">
                              <a:latin typeface="Cambria Math"/>
                            </a:rPr>
                            <m:t>𝑢</m:t>
                          </m:r>
                          <m:r>
                            <a:rPr lang="en-US" altLang="en-US" i="1">
                              <a:latin typeface="Cambria Math"/>
                            </a:rPr>
                            <m:t>,</m:t>
                          </m:r>
                          <m:r>
                            <a:rPr lang="en-US" altLang="en-US" i="1">
                              <a:latin typeface="Cambria Math"/>
                            </a:rPr>
                            <m:t>𝑣</m:t>
                          </m:r>
                        </m:e>
                      </m:d>
                      <m:r>
                        <a:rPr lang="en-US" altLang="en-US" b="1" i="1" smtClean="0">
                          <a:latin typeface="Cambria Math"/>
                        </a:rPr>
                        <m:t>=</m:t>
                      </m:r>
                      <m:sSub>
                        <m:sSubPr>
                          <m:ctrlPr>
                            <a:rPr lang="en-US" altLang="en-US" i="1" smtClean="0">
                              <a:solidFill>
                                <a:srgbClr val="7030A0"/>
                              </a:solidFill>
                              <a:latin typeface="Cambria Math"/>
                            </a:rPr>
                          </m:ctrlPr>
                        </m:sSubPr>
                        <m:e>
                          <m:r>
                            <a:rPr lang="en-US" altLang="en-US" b="1" i="1" smtClean="0">
                              <a:solidFill>
                                <a:srgbClr val="7030A0"/>
                              </a:solidFill>
                              <a:latin typeface="Cambria Math"/>
                            </a:rPr>
                            <m:t>𝒓</m:t>
                          </m:r>
                        </m:e>
                        <m:sub>
                          <m:r>
                            <a:rPr lang="en-US" altLang="en-US" b="0" i="1" smtClean="0">
                              <a:solidFill>
                                <a:srgbClr val="7030A0"/>
                              </a:solidFill>
                              <a:latin typeface="Cambria Math"/>
                            </a:rPr>
                            <m:t>𝑣</m:t>
                          </m:r>
                        </m:sub>
                      </m:sSub>
                      <m:d>
                        <m:dPr>
                          <m:ctrlPr>
                            <a:rPr lang="en-US" altLang="en-US" i="1" smtClean="0">
                              <a:solidFill>
                                <a:srgbClr val="7030A0"/>
                              </a:solidFill>
                              <a:latin typeface="Cambria Math"/>
                            </a:rPr>
                          </m:ctrlPr>
                        </m:dPr>
                        <m:e>
                          <m:r>
                            <a:rPr lang="en-US" altLang="en-US" b="0" i="1" smtClean="0">
                              <a:solidFill>
                                <a:srgbClr val="7030A0"/>
                              </a:solidFill>
                              <a:latin typeface="Cambria Math"/>
                            </a:rPr>
                            <m:t>𝑢</m:t>
                          </m:r>
                        </m:e>
                      </m:d>
                      <m:r>
                        <a:rPr lang="en-US" altLang="en-US" b="0" i="1" smtClean="0">
                          <a:solidFill>
                            <a:srgbClr val="7030A0"/>
                          </a:solidFill>
                          <a:latin typeface="Cambria Math"/>
                        </a:rPr>
                        <m:t>=</m:t>
                      </m:r>
                      <m:nary>
                        <m:naryPr>
                          <m:chr m:val="∑"/>
                          <m:limLoc m:val="subSup"/>
                          <m:supHide m:val="on"/>
                          <m:ctrlPr>
                            <a:rPr lang="en-US" altLang="en-US" i="1" smtClean="0">
                              <a:solidFill>
                                <a:srgbClr val="7030A0"/>
                              </a:solidFill>
                              <a:latin typeface="Cambria Math"/>
                            </a:rPr>
                          </m:ctrlPr>
                        </m:naryPr>
                        <m:sub>
                          <m:r>
                            <m:rPr>
                              <m:brk m:alnAt="9"/>
                            </m:rPr>
                            <a:rPr lang="en-US" altLang="en-US" b="0" i="1" smtClean="0">
                              <a:solidFill>
                                <a:srgbClr val="7030A0"/>
                              </a:solidFill>
                              <a:latin typeface="Cambria Math"/>
                            </a:rPr>
                            <m:t>𝑖</m:t>
                          </m:r>
                        </m:sub>
                        <m:sup/>
                        <m:e>
                          <m:sSub>
                            <m:sSubPr>
                              <m:ctrlPr>
                                <a:rPr lang="en-US" altLang="en-US" i="1" smtClean="0">
                                  <a:solidFill>
                                    <a:srgbClr val="7030A0"/>
                                  </a:solidFill>
                                  <a:latin typeface="Cambria Math"/>
                                </a:rPr>
                              </m:ctrlPr>
                            </m:sSubPr>
                            <m:e>
                              <m:r>
                                <a:rPr lang="en-US" altLang="en-US" b="0" i="1" smtClean="0">
                                  <a:solidFill>
                                    <a:srgbClr val="7030A0"/>
                                  </a:solidFill>
                                  <a:latin typeface="Cambria Math"/>
                                </a:rPr>
                                <m:t>𝐵</m:t>
                              </m:r>
                            </m:e>
                            <m:sub>
                              <m:r>
                                <a:rPr lang="en-US" altLang="en-US" b="0" i="1" smtClean="0">
                                  <a:solidFill>
                                    <a:srgbClr val="7030A0"/>
                                  </a:solidFill>
                                  <a:latin typeface="Cambria Math"/>
                                </a:rPr>
                                <m:t>𝑖</m:t>
                              </m:r>
                            </m:sub>
                          </m:sSub>
                          <m:r>
                            <a:rPr lang="en-US" altLang="en-US" b="0" i="1" smtClean="0">
                              <a:solidFill>
                                <a:srgbClr val="7030A0"/>
                              </a:solidFill>
                              <a:latin typeface="Cambria Math"/>
                            </a:rPr>
                            <m:t>(</m:t>
                          </m:r>
                          <m:r>
                            <a:rPr lang="en-US" altLang="en-US" b="0" i="1" smtClean="0">
                              <a:solidFill>
                                <a:srgbClr val="7030A0"/>
                              </a:solidFill>
                              <a:latin typeface="Cambria Math"/>
                            </a:rPr>
                            <m:t>𝑢</m:t>
                          </m:r>
                          <m:r>
                            <a:rPr lang="en-US" altLang="en-US" b="0" i="1" smtClean="0">
                              <a:solidFill>
                                <a:srgbClr val="7030A0"/>
                              </a:solidFill>
                              <a:latin typeface="Cambria Math"/>
                            </a:rPr>
                            <m:t>)</m:t>
                          </m:r>
                        </m:e>
                      </m:nary>
                      <m:sSub>
                        <m:sSubPr>
                          <m:ctrlPr>
                            <a:rPr lang="en-US" altLang="en-US" i="1" smtClean="0">
                              <a:solidFill>
                                <a:srgbClr val="C00000"/>
                              </a:solidFill>
                              <a:latin typeface="Cambria Math"/>
                            </a:rPr>
                          </m:ctrlPr>
                        </m:sSubPr>
                        <m:e>
                          <m:r>
                            <a:rPr lang="en-US" altLang="en-US" b="1" i="1">
                              <a:solidFill>
                                <a:srgbClr val="C00000"/>
                              </a:solidFill>
                              <a:latin typeface="Cambria Math"/>
                            </a:rPr>
                            <m:t>𝒓</m:t>
                          </m:r>
                        </m:e>
                        <m:sub>
                          <m:r>
                            <a:rPr lang="en-US" altLang="en-US" b="0" i="1" smtClean="0">
                              <a:solidFill>
                                <a:srgbClr val="C00000"/>
                              </a:solidFill>
                              <a:latin typeface="Cambria Math"/>
                            </a:rPr>
                            <m:t>𝑖</m:t>
                          </m:r>
                        </m:sub>
                      </m:sSub>
                      <m:d>
                        <m:dPr>
                          <m:ctrlPr>
                            <a:rPr lang="en-US" altLang="en-US" i="1">
                              <a:solidFill>
                                <a:srgbClr val="C00000"/>
                              </a:solidFill>
                              <a:latin typeface="Cambria Math"/>
                            </a:rPr>
                          </m:ctrlPr>
                        </m:dPr>
                        <m:e>
                          <m:r>
                            <a:rPr lang="en-US" altLang="en-US" b="0" i="1" smtClean="0">
                              <a:solidFill>
                                <a:srgbClr val="C00000"/>
                              </a:solidFill>
                              <a:latin typeface="Cambria Math"/>
                            </a:rPr>
                            <m:t>𝑣</m:t>
                          </m:r>
                        </m:e>
                      </m:d>
                    </m:oMath>
                  </m:oMathPara>
                </a14:m>
                <a:endParaRPr lang="en-US" altLang="en-US" i="1" dirty="0" smtClean="0">
                  <a:latin typeface="Cambria Math"/>
                </a:endParaRPr>
              </a:p>
              <a:p>
                <a:pPr algn="l"/>
                <a14:m>
                  <m:oMathPara xmlns:m="http://schemas.openxmlformats.org/officeDocument/2006/math">
                    <m:oMathParaPr>
                      <m:jc m:val="left"/>
                    </m:oMathParaPr>
                    <m:oMath xmlns:m="http://schemas.openxmlformats.org/officeDocument/2006/math">
                      <m:sSub>
                        <m:sSubPr>
                          <m:ctrlPr>
                            <a:rPr lang="en-US" altLang="en-US" i="1" smtClean="0">
                              <a:solidFill>
                                <a:srgbClr val="C00000"/>
                              </a:solidFill>
                              <a:latin typeface="Cambria Math"/>
                            </a:rPr>
                          </m:ctrlPr>
                        </m:sSubPr>
                        <m:e>
                          <m:r>
                            <a:rPr lang="en-US" altLang="en-US" b="1" i="1">
                              <a:solidFill>
                                <a:srgbClr val="C00000"/>
                              </a:solidFill>
                              <a:latin typeface="Cambria Math"/>
                            </a:rPr>
                            <m:t>𝒓</m:t>
                          </m:r>
                        </m:e>
                        <m:sub>
                          <m:r>
                            <a:rPr lang="en-US" altLang="en-US" i="1">
                              <a:solidFill>
                                <a:srgbClr val="C00000"/>
                              </a:solidFill>
                              <a:latin typeface="Cambria Math"/>
                            </a:rPr>
                            <m:t>𝑖</m:t>
                          </m:r>
                        </m:sub>
                      </m:sSub>
                      <m:d>
                        <m:dPr>
                          <m:ctrlPr>
                            <a:rPr lang="en-US" altLang="en-US" i="1">
                              <a:solidFill>
                                <a:srgbClr val="C00000"/>
                              </a:solidFill>
                              <a:latin typeface="Cambria Math"/>
                            </a:rPr>
                          </m:ctrlPr>
                        </m:dPr>
                        <m:e>
                          <m:r>
                            <a:rPr lang="en-US" altLang="en-US" b="0" i="1" smtClean="0">
                              <a:solidFill>
                                <a:srgbClr val="C00000"/>
                              </a:solidFill>
                              <a:latin typeface="Cambria Math"/>
                            </a:rPr>
                            <m:t>𝑣</m:t>
                          </m:r>
                        </m:e>
                      </m:d>
                      <m:r>
                        <a:rPr lang="en-US" altLang="en-US" i="1">
                          <a:solidFill>
                            <a:srgbClr val="C00000"/>
                          </a:solidFill>
                          <a:latin typeface="Cambria Math"/>
                        </a:rPr>
                        <m:t>=</m:t>
                      </m:r>
                      <m:nary>
                        <m:naryPr>
                          <m:chr m:val="∑"/>
                          <m:limLoc m:val="subSup"/>
                          <m:supHide m:val="on"/>
                          <m:ctrlPr>
                            <a:rPr lang="en-US" altLang="en-US" i="1">
                              <a:solidFill>
                                <a:srgbClr val="C00000"/>
                              </a:solidFill>
                              <a:latin typeface="Cambria Math"/>
                            </a:rPr>
                          </m:ctrlPr>
                        </m:naryPr>
                        <m:sub>
                          <m:r>
                            <a:rPr lang="en-US" altLang="en-US" b="0" i="1" smtClean="0">
                              <a:solidFill>
                                <a:srgbClr val="C00000"/>
                              </a:solidFill>
                              <a:latin typeface="Cambria Math"/>
                            </a:rPr>
                            <m:t>𝑗</m:t>
                          </m:r>
                        </m:sub>
                        <m:sup/>
                        <m:e>
                          <m:sSub>
                            <m:sSubPr>
                              <m:ctrlPr>
                                <a:rPr lang="en-US" altLang="en-US" i="1">
                                  <a:solidFill>
                                    <a:srgbClr val="C00000"/>
                                  </a:solidFill>
                                  <a:latin typeface="Cambria Math"/>
                                </a:rPr>
                              </m:ctrlPr>
                            </m:sSubPr>
                            <m:e>
                              <m:r>
                                <a:rPr lang="en-US" altLang="en-US" i="1">
                                  <a:solidFill>
                                    <a:srgbClr val="C00000"/>
                                  </a:solidFill>
                                  <a:latin typeface="Cambria Math"/>
                                </a:rPr>
                                <m:t>𝐵</m:t>
                              </m:r>
                            </m:e>
                            <m:sub>
                              <m:r>
                                <a:rPr lang="en-US" altLang="en-US" b="0" i="1" smtClean="0">
                                  <a:solidFill>
                                    <a:srgbClr val="C00000"/>
                                  </a:solidFill>
                                  <a:latin typeface="Cambria Math"/>
                                </a:rPr>
                                <m:t>𝑗</m:t>
                              </m:r>
                            </m:sub>
                          </m:sSub>
                          <m:r>
                            <a:rPr lang="en-US" altLang="en-US" i="1">
                              <a:solidFill>
                                <a:srgbClr val="C00000"/>
                              </a:solidFill>
                              <a:latin typeface="Cambria Math"/>
                            </a:rPr>
                            <m:t>(</m:t>
                          </m:r>
                          <m:r>
                            <a:rPr lang="en-US" altLang="en-US" b="0" i="1" smtClean="0">
                              <a:solidFill>
                                <a:srgbClr val="C00000"/>
                              </a:solidFill>
                              <a:latin typeface="Cambria Math"/>
                            </a:rPr>
                            <m:t>𝑣</m:t>
                          </m:r>
                          <m:r>
                            <a:rPr lang="en-US" altLang="en-US" i="1">
                              <a:solidFill>
                                <a:srgbClr val="C00000"/>
                              </a:solidFill>
                              <a:latin typeface="Cambria Math"/>
                            </a:rPr>
                            <m:t>)</m:t>
                          </m:r>
                        </m:e>
                      </m:nary>
                      <m:sSub>
                        <m:sSubPr>
                          <m:ctrlPr>
                            <a:rPr lang="en-US" altLang="en-US" i="1" smtClean="0">
                              <a:solidFill>
                                <a:srgbClr val="00B050"/>
                              </a:solidFill>
                              <a:latin typeface="Cambria Math"/>
                            </a:rPr>
                          </m:ctrlPr>
                        </m:sSubPr>
                        <m:e>
                          <m:r>
                            <a:rPr lang="en-US" altLang="en-US" b="1" i="1">
                              <a:solidFill>
                                <a:srgbClr val="00B050"/>
                              </a:solidFill>
                              <a:latin typeface="Cambria Math"/>
                            </a:rPr>
                            <m:t>𝒓</m:t>
                          </m:r>
                        </m:e>
                        <m:sub>
                          <m:r>
                            <a:rPr lang="en-US" altLang="en-US" i="1">
                              <a:solidFill>
                                <a:srgbClr val="00B050"/>
                              </a:solidFill>
                              <a:latin typeface="Cambria Math"/>
                            </a:rPr>
                            <m:t>𝑖</m:t>
                          </m:r>
                          <m:r>
                            <a:rPr lang="en-US" altLang="en-US" b="0" i="1" smtClean="0">
                              <a:solidFill>
                                <a:srgbClr val="00B050"/>
                              </a:solidFill>
                              <a:latin typeface="Cambria Math"/>
                            </a:rPr>
                            <m:t>,</m:t>
                          </m:r>
                          <m:r>
                            <a:rPr lang="en-US" altLang="en-US" b="0" i="1" smtClean="0">
                              <a:solidFill>
                                <a:srgbClr val="00B050"/>
                              </a:solidFill>
                              <a:latin typeface="Cambria Math"/>
                            </a:rPr>
                            <m:t>𝑗</m:t>
                          </m:r>
                        </m:sub>
                      </m:sSub>
                    </m:oMath>
                  </m:oMathPara>
                </a14:m>
                <a:endParaRPr lang="en-US" altLang="en-US" dirty="0">
                  <a:latin typeface="Cambria Math"/>
                </a:endParaRPr>
              </a:p>
            </p:txBody>
          </p:sp>
        </mc:Choice>
        <mc:Fallback>
          <p:sp>
            <p:nvSpPr>
              <p:cNvPr id="55" name="Téglalap 54"/>
              <p:cNvSpPr>
                <a:spLocks noRot="1" noChangeAspect="1" noMove="1" noResize="1" noEditPoints="1" noAdjustHandles="1" noChangeArrowheads="1" noChangeShapeType="1" noTextEdit="1"/>
              </p:cNvSpPr>
              <p:nvPr/>
            </p:nvSpPr>
            <p:spPr>
              <a:xfrm>
                <a:off x="395678" y="3628207"/>
                <a:ext cx="5304643" cy="1499641"/>
              </a:xfrm>
              <a:prstGeom prst="rect">
                <a:avLst/>
              </a:prstGeom>
              <a:blipFill rotWithShape="1">
                <a:blip r:embed="rId6"/>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églalap 55"/>
              <p:cNvSpPr/>
              <p:nvPr/>
            </p:nvSpPr>
            <p:spPr>
              <a:xfrm>
                <a:off x="4460081" y="1579265"/>
                <a:ext cx="4556199" cy="816890"/>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b="1" i="1">
                          <a:latin typeface="Cambria Math"/>
                        </a:rPr>
                        <m:t>𝒓</m:t>
                      </m:r>
                      <m:d>
                        <m:dPr>
                          <m:ctrlPr>
                            <a:rPr lang="en-US" altLang="en-US" b="1" i="1">
                              <a:latin typeface="Cambria Math"/>
                            </a:rPr>
                          </m:ctrlPr>
                        </m:dPr>
                        <m:e>
                          <m:r>
                            <a:rPr lang="en-US" altLang="en-US" i="1">
                              <a:latin typeface="Cambria Math"/>
                            </a:rPr>
                            <m:t>𝑢</m:t>
                          </m:r>
                          <m:r>
                            <a:rPr lang="en-US" altLang="en-US" i="1">
                              <a:latin typeface="Cambria Math"/>
                            </a:rPr>
                            <m:t>,</m:t>
                          </m:r>
                          <m:r>
                            <a:rPr lang="en-US" altLang="en-US" i="1">
                              <a:latin typeface="Cambria Math"/>
                            </a:rPr>
                            <m:t>𝑣</m:t>
                          </m:r>
                        </m:e>
                      </m:d>
                      <m:r>
                        <a:rPr lang="en-US" altLang="en-US" b="1" i="1">
                          <a:latin typeface="Cambria Math"/>
                        </a:rPr>
                        <m:t>=</m:t>
                      </m:r>
                      <m:nary>
                        <m:naryPr>
                          <m:chr m:val="∑"/>
                          <m:limLoc m:val="subSup"/>
                          <m:supHide m:val="on"/>
                          <m:ctrlPr>
                            <a:rPr lang="en-US" altLang="en-US" i="1">
                              <a:solidFill>
                                <a:srgbClr val="7030A0"/>
                              </a:solidFill>
                              <a:latin typeface="Cambria Math"/>
                            </a:rPr>
                          </m:ctrlPr>
                        </m:naryPr>
                        <m:sub>
                          <m:r>
                            <m:rPr>
                              <m:brk m:alnAt="9"/>
                            </m:rPr>
                            <a:rPr lang="en-US" altLang="en-US" i="1">
                              <a:solidFill>
                                <a:srgbClr val="7030A0"/>
                              </a:solidFill>
                              <a:latin typeface="Cambria Math"/>
                            </a:rPr>
                            <m:t>𝑖</m:t>
                          </m:r>
                        </m:sub>
                        <m:sup/>
                        <m:e>
                          <m:sSub>
                            <m:sSubPr>
                              <m:ctrlPr>
                                <a:rPr lang="en-US" altLang="en-US" i="1">
                                  <a:solidFill>
                                    <a:srgbClr val="7030A0"/>
                                  </a:solidFill>
                                  <a:latin typeface="Cambria Math"/>
                                </a:rPr>
                              </m:ctrlPr>
                            </m:sSubPr>
                            <m:e>
                              <m:nary>
                                <m:naryPr>
                                  <m:chr m:val="∑"/>
                                  <m:limLoc m:val="subSup"/>
                                  <m:supHide m:val="on"/>
                                  <m:ctrlPr>
                                    <a:rPr lang="en-US" altLang="en-US" i="1">
                                      <a:solidFill>
                                        <a:srgbClr val="C00000"/>
                                      </a:solidFill>
                                      <a:latin typeface="Cambria Math"/>
                                    </a:rPr>
                                  </m:ctrlPr>
                                </m:naryPr>
                                <m:sub>
                                  <m:r>
                                    <a:rPr lang="en-US" altLang="en-US" i="1">
                                      <a:solidFill>
                                        <a:srgbClr val="C00000"/>
                                      </a:solidFill>
                                      <a:latin typeface="Cambria Math"/>
                                    </a:rPr>
                                    <m:t>𝑗</m:t>
                                  </m:r>
                                </m:sub>
                                <m:sup/>
                                <m:e>
                                  <m:sSub>
                                    <m:sSubPr>
                                      <m:ctrlPr>
                                        <a:rPr lang="en-US" altLang="en-US" i="1">
                                          <a:solidFill>
                                            <a:srgbClr val="C00000"/>
                                          </a:solidFill>
                                          <a:latin typeface="Cambria Math"/>
                                        </a:rPr>
                                      </m:ctrlPr>
                                    </m:sSubPr>
                                    <m:e>
                                      <m:r>
                                        <a:rPr lang="en-US" altLang="en-US" i="1">
                                          <a:solidFill>
                                            <a:srgbClr val="C00000"/>
                                          </a:solidFill>
                                          <a:latin typeface="Cambria Math"/>
                                        </a:rPr>
                                        <m:t>𝐵</m:t>
                                      </m:r>
                                    </m:e>
                                    <m:sub>
                                      <m:r>
                                        <a:rPr lang="en-US" altLang="en-US" i="1">
                                          <a:solidFill>
                                            <a:srgbClr val="C00000"/>
                                          </a:solidFill>
                                          <a:latin typeface="Cambria Math"/>
                                        </a:rPr>
                                        <m:t>𝑗</m:t>
                                      </m:r>
                                    </m:sub>
                                  </m:sSub>
                                  <m:r>
                                    <a:rPr lang="en-US" altLang="en-US" i="1">
                                      <a:solidFill>
                                        <a:srgbClr val="C00000"/>
                                      </a:solidFill>
                                      <a:latin typeface="Cambria Math"/>
                                    </a:rPr>
                                    <m:t>(</m:t>
                                  </m:r>
                                  <m:r>
                                    <a:rPr lang="en-US" altLang="en-US" i="1">
                                      <a:solidFill>
                                        <a:srgbClr val="C00000"/>
                                      </a:solidFill>
                                      <a:latin typeface="Cambria Math"/>
                                    </a:rPr>
                                    <m:t>𝑣</m:t>
                                  </m:r>
                                  <m:r>
                                    <a:rPr lang="en-US" altLang="en-US" i="1">
                                      <a:solidFill>
                                        <a:srgbClr val="C00000"/>
                                      </a:solidFill>
                                      <a:latin typeface="Cambria Math"/>
                                    </a:rPr>
                                    <m:t>)</m:t>
                                  </m:r>
                                </m:e>
                              </m:nary>
                              <m:r>
                                <a:rPr lang="en-US" altLang="en-US" i="1">
                                  <a:solidFill>
                                    <a:srgbClr val="7030A0"/>
                                  </a:solidFill>
                                  <a:latin typeface="Cambria Math"/>
                                </a:rPr>
                                <m:t>𝐵</m:t>
                              </m:r>
                            </m:e>
                            <m:sub>
                              <m:r>
                                <a:rPr lang="en-US" altLang="en-US" i="1">
                                  <a:solidFill>
                                    <a:srgbClr val="7030A0"/>
                                  </a:solidFill>
                                  <a:latin typeface="Cambria Math"/>
                                </a:rPr>
                                <m:t>𝑖</m:t>
                              </m:r>
                            </m:sub>
                          </m:sSub>
                          <m:r>
                            <a:rPr lang="en-US" altLang="en-US" i="1">
                              <a:solidFill>
                                <a:srgbClr val="7030A0"/>
                              </a:solidFill>
                              <a:latin typeface="Cambria Math"/>
                            </a:rPr>
                            <m:t>(</m:t>
                          </m:r>
                          <m:r>
                            <a:rPr lang="en-US" altLang="en-US" i="1">
                              <a:solidFill>
                                <a:srgbClr val="7030A0"/>
                              </a:solidFill>
                              <a:latin typeface="Cambria Math"/>
                            </a:rPr>
                            <m:t>𝑢</m:t>
                          </m:r>
                          <m:r>
                            <a:rPr lang="en-US" altLang="en-US" i="1">
                              <a:solidFill>
                                <a:srgbClr val="7030A0"/>
                              </a:solidFill>
                              <a:latin typeface="Cambria Math"/>
                            </a:rPr>
                            <m:t>)</m:t>
                          </m:r>
                          <m:sSub>
                            <m:sSubPr>
                              <m:ctrlPr>
                                <a:rPr lang="en-US" altLang="en-US" i="1">
                                  <a:solidFill>
                                    <a:srgbClr val="00B050"/>
                                  </a:solidFill>
                                  <a:latin typeface="Cambria Math"/>
                                </a:rPr>
                              </m:ctrlPr>
                            </m:sSubPr>
                            <m:e>
                              <m:r>
                                <a:rPr lang="en-US" altLang="en-US" b="1" i="1">
                                  <a:solidFill>
                                    <a:srgbClr val="00B050"/>
                                  </a:solidFill>
                                  <a:latin typeface="Cambria Math"/>
                                </a:rPr>
                                <m:t>𝒓</m:t>
                              </m:r>
                            </m:e>
                            <m:sub>
                              <m:r>
                                <a:rPr lang="en-US" altLang="en-US" i="1">
                                  <a:solidFill>
                                    <a:srgbClr val="00B050"/>
                                  </a:solidFill>
                                  <a:latin typeface="Cambria Math"/>
                                </a:rPr>
                                <m:t>𝑖</m:t>
                              </m:r>
                              <m:r>
                                <a:rPr lang="en-US" altLang="en-US" i="1">
                                  <a:solidFill>
                                    <a:srgbClr val="00B050"/>
                                  </a:solidFill>
                                  <a:latin typeface="Cambria Math"/>
                                </a:rPr>
                                <m:t>,</m:t>
                              </m:r>
                              <m:r>
                                <a:rPr lang="en-US" altLang="en-US" i="1">
                                  <a:solidFill>
                                    <a:srgbClr val="00B050"/>
                                  </a:solidFill>
                                  <a:latin typeface="Cambria Math"/>
                                </a:rPr>
                                <m:t>𝑗</m:t>
                              </m:r>
                            </m:sub>
                          </m:sSub>
                        </m:e>
                      </m:nary>
                    </m:oMath>
                  </m:oMathPara>
                </a14:m>
                <a:endParaRPr lang="en-US" dirty="0"/>
              </a:p>
            </p:txBody>
          </p:sp>
        </mc:Choice>
        <mc:Fallback>
          <p:sp>
            <p:nvSpPr>
              <p:cNvPr id="56" name="Téglalap 55"/>
              <p:cNvSpPr>
                <a:spLocks noRot="1" noChangeAspect="1" noMove="1" noResize="1" noEditPoints="1" noAdjustHandles="1" noChangeArrowheads="1" noChangeShapeType="1" noTextEdit="1"/>
              </p:cNvSpPr>
              <p:nvPr/>
            </p:nvSpPr>
            <p:spPr>
              <a:xfrm>
                <a:off x="4460081" y="1579265"/>
                <a:ext cx="4556199" cy="816890"/>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p:pic>
        <p:nvPicPr>
          <p:cNvPr id="5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2523050"/>
            <a:ext cx="2267496" cy="257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a:hlinkClick r:id="rId9" action="ppaction://hlinkfil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6878" y="-22654"/>
            <a:ext cx="1490805" cy="154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5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smtClean="0">
                <a:solidFill>
                  <a:srgbClr val="FF0000"/>
                </a:solidFill>
              </a:rPr>
              <a:t>Curves</a:t>
            </a:r>
            <a:r>
              <a:rPr lang="hu-HU" dirty="0" smtClean="0">
                <a:solidFill>
                  <a:srgbClr val="FF0000"/>
                </a:solidFill>
              </a:rPr>
              <a:t>: Explicit </a:t>
            </a:r>
            <a:r>
              <a:rPr lang="hu-HU" dirty="0" err="1" smtClean="0">
                <a:solidFill>
                  <a:srgbClr val="FF0000"/>
                </a:solidFill>
              </a:rPr>
              <a:t>equation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386424" y="3521416"/>
                <a:ext cx="2664296" cy="954107"/>
              </a:xfrm>
              <a:prstGeom prst="rect">
                <a:avLst/>
              </a:prstGeom>
            </p:spPr>
            <p:txBody>
              <a:bodyPr wrap="square">
                <a:spAutoFit/>
              </a:bodyPr>
              <a:lstStyle/>
              <a:p>
                <a:pPr marL="0" lvl="2" algn="l"/>
                <a:r>
                  <a:rPr lang="en-US" altLang="hu-HU" sz="2800" u="sng" kern="0" dirty="0">
                    <a:latin typeface="+mn-lt"/>
                    <a:sym typeface="Symbol" pitchFamily="18" charset="2"/>
                  </a:rPr>
                  <a:t>2D </a:t>
                </a:r>
                <a:r>
                  <a:rPr lang="hu-HU" altLang="hu-HU" sz="2800" u="sng" kern="0" dirty="0">
                    <a:latin typeface="+mn-lt"/>
                    <a:sym typeface="Symbol" pitchFamily="18" charset="2"/>
                  </a:rPr>
                  <a:t>line</a:t>
                </a:r>
                <a:r>
                  <a:rPr lang="en-US" altLang="hu-HU" sz="2800" u="sng" kern="0" dirty="0">
                    <a:latin typeface="+mn-lt"/>
                    <a:sym typeface="Symbol" pitchFamily="18" charset="2"/>
                  </a:rPr>
                  <a:t>: </a:t>
                </a:r>
                <a:endParaRPr lang="hu-HU" altLang="hu-HU" sz="2800" u="sng" kern="0" dirty="0">
                  <a:latin typeface="+mn-lt"/>
                  <a:sym typeface="Symbol" pitchFamily="18" charset="2"/>
                </a:endParaRPr>
              </a:p>
              <a:p>
                <a:pPr marL="0" lvl="2" algn="l"/>
                <a14:m>
                  <m:oMathPara xmlns:m="http://schemas.openxmlformats.org/officeDocument/2006/math">
                    <m:oMathParaPr>
                      <m:jc m:val="left"/>
                    </m:oMathParaPr>
                    <m:oMath xmlns:m="http://schemas.openxmlformats.org/officeDocument/2006/math">
                      <m:r>
                        <a:rPr lang="en-US" altLang="hu-HU" sz="2800" i="1" kern="0" dirty="0" smtClean="0">
                          <a:latin typeface="Cambria Math"/>
                          <a:sym typeface="Symbol" pitchFamily="18" charset="2"/>
                        </a:rPr>
                        <m:t>𝑦</m:t>
                      </m:r>
                      <m:r>
                        <a:rPr lang="en-US" altLang="hu-HU" sz="2800" i="1" kern="0" dirty="0">
                          <a:latin typeface="Cambria Math"/>
                          <a:sym typeface="Symbol" pitchFamily="18" charset="2"/>
                        </a:rPr>
                        <m:t>=</m:t>
                      </m:r>
                      <m:r>
                        <a:rPr lang="en-US" altLang="hu-HU" sz="2800" i="1" kern="0" dirty="0">
                          <a:latin typeface="Cambria Math"/>
                          <a:sym typeface="Symbol" pitchFamily="18" charset="2"/>
                        </a:rPr>
                        <m:t>𝑚𝑥</m:t>
                      </m:r>
                      <m:r>
                        <a:rPr lang="en-US" altLang="hu-HU" sz="2800" i="1" kern="0" dirty="0">
                          <a:latin typeface="Cambria Math"/>
                          <a:sym typeface="Symbol" pitchFamily="18" charset="2"/>
                        </a:rPr>
                        <m:t>+</m:t>
                      </m:r>
                      <m:r>
                        <a:rPr lang="en-US" altLang="hu-HU" sz="2800" i="1" kern="0" dirty="0">
                          <a:latin typeface="Cambria Math"/>
                          <a:sym typeface="Symbol" pitchFamily="18" charset="2"/>
                        </a:rPr>
                        <m:t>𝑏</m:t>
                      </m:r>
                    </m:oMath>
                  </m:oMathPara>
                </a14:m>
                <a:endParaRPr lang="en-US" altLang="hu-HU" sz="2800" kern="0" dirty="0">
                  <a:latin typeface="+mn-lt"/>
                  <a:sym typeface="Symbol" pitchFamily="18" charset="2"/>
                </a:endParaRPr>
              </a:p>
            </p:txBody>
          </p:sp>
        </mc:Choice>
        <mc:Fallback xmlns="">
          <p:sp>
            <p:nvSpPr>
              <p:cNvPr id="4" name="Téglalap 3"/>
              <p:cNvSpPr>
                <a:spLocks noRot="1" noChangeAspect="1" noMove="1" noResize="1" noEditPoints="1" noAdjustHandles="1" noChangeArrowheads="1" noChangeShapeType="1" noTextEdit="1"/>
              </p:cNvSpPr>
              <p:nvPr/>
            </p:nvSpPr>
            <p:spPr>
              <a:xfrm>
                <a:off x="386424" y="3521416"/>
                <a:ext cx="2664296" cy="954107"/>
              </a:xfrm>
              <a:prstGeom prst="rect">
                <a:avLst/>
              </a:prstGeom>
              <a:blipFill rotWithShape="1">
                <a:blip r:embed="rId3"/>
                <a:stretch>
                  <a:fillRect l="-4577" t="-5769"/>
                </a:stretch>
              </a:blipFill>
            </p:spPr>
            <p:txBody>
              <a:bodyPr/>
              <a:lstStyle/>
              <a:p>
                <a:r>
                  <a:rPr lang="en-US">
                    <a:noFill/>
                  </a:rPr>
                  <a:t> </a:t>
                </a:r>
              </a:p>
            </p:txBody>
          </p:sp>
        </mc:Fallback>
      </mc:AlternateContent>
      <p:cxnSp>
        <p:nvCxnSpPr>
          <p:cNvPr id="5" name="Egyenes összekötő nyíllal 23"/>
          <p:cNvCxnSpPr>
            <a:cxnSpLocks noChangeShapeType="1"/>
          </p:cNvCxnSpPr>
          <p:nvPr/>
        </p:nvCxnSpPr>
        <p:spPr bwMode="auto">
          <a:xfrm>
            <a:off x="467718" y="3219822"/>
            <a:ext cx="2447925" cy="7144"/>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24"/>
          <p:cNvCxnSpPr>
            <a:cxnSpLocks noChangeShapeType="1"/>
          </p:cNvCxnSpPr>
          <p:nvPr/>
        </p:nvCxnSpPr>
        <p:spPr bwMode="auto">
          <a:xfrm flipV="1">
            <a:off x="467717" y="1535858"/>
            <a:ext cx="0" cy="169110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zövegdoboz 33"/>
          <p:cNvSpPr txBox="1">
            <a:spLocks noChangeArrowheads="1"/>
          </p:cNvSpPr>
          <p:nvPr/>
        </p:nvSpPr>
        <p:spPr bwMode="auto">
          <a:xfrm>
            <a:off x="2590566" y="2738007"/>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8" name="Szövegdoboz 35"/>
          <p:cNvSpPr txBox="1">
            <a:spLocks noChangeArrowheads="1"/>
          </p:cNvSpPr>
          <p:nvPr/>
        </p:nvSpPr>
        <p:spPr bwMode="auto">
          <a:xfrm>
            <a:off x="539725" y="1362733"/>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mc:AlternateContent xmlns:mc="http://schemas.openxmlformats.org/markup-compatibility/2006" xmlns:a14="http://schemas.microsoft.com/office/drawing/2010/main">
        <mc:Choice Requires="a14">
          <p:sp>
            <p:nvSpPr>
              <p:cNvPr id="10" name="Téglalap 9"/>
              <p:cNvSpPr/>
              <p:nvPr/>
            </p:nvSpPr>
            <p:spPr>
              <a:xfrm>
                <a:off x="868203" y="1474846"/>
                <a:ext cx="1894044" cy="584775"/>
              </a:xfrm>
              <a:prstGeom prst="rect">
                <a:avLst/>
              </a:prstGeom>
              <a:ln>
                <a:solidFill>
                  <a:schemeClr val="tx1"/>
                </a:solidFill>
              </a:ln>
            </p:spPr>
            <p:txBody>
              <a:bodyPr wrap="none">
                <a:spAutoFit/>
              </a:bodyPr>
              <a:lstStyle/>
              <a:p>
                <a:pPr marL="0" lvl="1" algn="l"/>
                <a14:m>
                  <m:oMathPara xmlns:m="http://schemas.openxmlformats.org/officeDocument/2006/math">
                    <m:oMathParaPr>
                      <m:jc m:val="centerGroup"/>
                    </m:oMathParaPr>
                    <m:oMath xmlns:m="http://schemas.openxmlformats.org/officeDocument/2006/math">
                      <m:r>
                        <a:rPr lang="hu-HU" altLang="hu-HU" sz="3200" i="1" dirty="0" smtClean="0">
                          <a:latin typeface="Cambria Math"/>
                          <a:cs typeface="Times New Roman" panose="02020603050405020304" pitchFamily="18" charset="0"/>
                          <a:sym typeface="Symbol" pitchFamily="18" charset="2"/>
                        </a:rPr>
                        <m:t>𝑦</m:t>
                      </m:r>
                      <m:r>
                        <a:rPr lang="en-US" altLang="hu-HU" sz="3200" i="1" dirty="0">
                          <a:latin typeface="Cambria Math"/>
                          <a:cs typeface="Times New Roman" panose="02020603050405020304" pitchFamily="18" charset="0"/>
                          <a:sym typeface="Symbol" pitchFamily="18" charset="2"/>
                        </a:rPr>
                        <m:t>=</m:t>
                      </m:r>
                      <m:r>
                        <a:rPr lang="en-US" altLang="hu-HU" sz="3200" i="1" dirty="0">
                          <a:latin typeface="Cambria Math"/>
                          <a:cs typeface="Times New Roman" panose="02020603050405020304" pitchFamily="18" charset="0"/>
                          <a:sym typeface="Symbol" pitchFamily="18" charset="2"/>
                        </a:rPr>
                        <m:t>𝐹</m:t>
                      </m:r>
                      <m:r>
                        <a:rPr lang="en-US" altLang="hu-HU" sz="3200" i="1" dirty="0">
                          <a:latin typeface="Cambria Math"/>
                          <a:cs typeface="Times New Roman" panose="02020603050405020304" pitchFamily="18" charset="0"/>
                          <a:sym typeface="Symbol" pitchFamily="18" charset="2"/>
                        </a:rPr>
                        <m:t>(</m:t>
                      </m:r>
                      <m:r>
                        <a:rPr lang="en-US" altLang="hu-HU" sz="3200" i="1" dirty="0">
                          <a:latin typeface="Cambria Math"/>
                          <a:cs typeface="Times New Roman" panose="02020603050405020304" pitchFamily="18" charset="0"/>
                          <a:sym typeface="Symbol" pitchFamily="18" charset="2"/>
                        </a:rPr>
                        <m:t>𝑥</m:t>
                      </m:r>
                      <m:r>
                        <a:rPr lang="en-US" altLang="hu-HU" sz="3200" i="1" dirty="0">
                          <a:latin typeface="Cambria Math"/>
                          <a:cs typeface="Times New Roman" panose="02020603050405020304" pitchFamily="18" charset="0"/>
                          <a:sym typeface="Symbol" pitchFamily="18" charset="2"/>
                        </a:rPr>
                        <m:t>)</m:t>
                      </m:r>
                    </m:oMath>
                  </m:oMathPara>
                </a14:m>
                <a:endParaRPr lang="en-US" altLang="hu-HU" sz="3200" dirty="0">
                  <a:cs typeface="Times New Roman" panose="02020603050405020304" pitchFamily="18" charset="0"/>
                  <a:sym typeface="Symbol" pitchFamily="18" charset="2"/>
                </a:endParaRPr>
              </a:p>
            </p:txBody>
          </p:sp>
        </mc:Choice>
        <mc:Fallback xmlns="">
          <p:sp>
            <p:nvSpPr>
              <p:cNvPr id="10" name="Téglalap 9"/>
              <p:cNvSpPr>
                <a:spLocks noRot="1" noChangeAspect="1" noMove="1" noResize="1" noEditPoints="1" noAdjustHandles="1" noChangeArrowheads="1" noChangeShapeType="1" noTextEdit="1"/>
              </p:cNvSpPr>
              <p:nvPr/>
            </p:nvSpPr>
            <p:spPr>
              <a:xfrm>
                <a:off x="868203" y="1474846"/>
                <a:ext cx="1894044" cy="584775"/>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
        <p:nvSpPr>
          <p:cNvPr id="11" name="Szabadkézi sokszög 10"/>
          <p:cNvSpPr/>
          <p:nvPr/>
        </p:nvSpPr>
        <p:spPr>
          <a:xfrm>
            <a:off x="251520" y="2067694"/>
            <a:ext cx="2770632" cy="747727"/>
          </a:xfrm>
          <a:custGeom>
            <a:avLst/>
            <a:gdLst>
              <a:gd name="connsiteX0" fmla="*/ 0 w 3035808"/>
              <a:gd name="connsiteY0" fmla="*/ 1261872 h 1274112"/>
              <a:gd name="connsiteX1" fmla="*/ 1161288 w 3035808"/>
              <a:gd name="connsiteY1" fmla="*/ 384048 h 1274112"/>
              <a:gd name="connsiteX2" fmla="*/ 2093976 w 3035808"/>
              <a:gd name="connsiteY2" fmla="*/ 1271016 h 1274112"/>
              <a:gd name="connsiteX3" fmla="*/ 3035808 w 3035808"/>
              <a:gd name="connsiteY3" fmla="*/ 0 h 1274112"/>
              <a:gd name="connsiteX0" fmla="*/ 0 w 2770632"/>
              <a:gd name="connsiteY0" fmla="*/ 987552 h 996969"/>
              <a:gd name="connsiteX1" fmla="*/ 1161288 w 2770632"/>
              <a:gd name="connsiteY1" fmla="*/ 109728 h 996969"/>
              <a:gd name="connsiteX2" fmla="*/ 2093976 w 2770632"/>
              <a:gd name="connsiteY2" fmla="*/ 996696 h 996969"/>
              <a:gd name="connsiteX3" fmla="*/ 2770632 w 2770632"/>
              <a:gd name="connsiteY3" fmla="*/ 0 h 996969"/>
            </a:gdLst>
            <a:ahLst/>
            <a:cxnLst>
              <a:cxn ang="0">
                <a:pos x="connsiteX0" y="connsiteY0"/>
              </a:cxn>
              <a:cxn ang="0">
                <a:pos x="connsiteX1" y="connsiteY1"/>
              </a:cxn>
              <a:cxn ang="0">
                <a:pos x="connsiteX2" y="connsiteY2"/>
              </a:cxn>
              <a:cxn ang="0">
                <a:pos x="connsiteX3" y="connsiteY3"/>
              </a:cxn>
            </a:cxnLst>
            <a:rect l="l" t="t" r="r" b="b"/>
            <a:pathLst>
              <a:path w="2770632" h="996969">
                <a:moveTo>
                  <a:pt x="0" y="987552"/>
                </a:moveTo>
                <a:cubicBezTo>
                  <a:pt x="406146" y="547878"/>
                  <a:pt x="812292" y="108204"/>
                  <a:pt x="1161288" y="109728"/>
                </a:cubicBezTo>
                <a:cubicBezTo>
                  <a:pt x="1510284" y="111252"/>
                  <a:pt x="1825752" y="1014984"/>
                  <a:pt x="2093976" y="996696"/>
                </a:cubicBezTo>
                <a:cubicBezTo>
                  <a:pt x="2362200" y="978408"/>
                  <a:pt x="2455926" y="603504"/>
                  <a:pt x="277063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gyenes összekötő nyíllal 12"/>
          <p:cNvCxnSpPr>
            <a:endCxn id="14" idx="4"/>
          </p:cNvCxnSpPr>
          <p:nvPr/>
        </p:nvCxnSpPr>
        <p:spPr>
          <a:xfrm flipV="1">
            <a:off x="1751143" y="2381412"/>
            <a:ext cx="1" cy="8455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1696282" y="2273399"/>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Egyenes összekötő nyíllal 16"/>
          <p:cNvCxnSpPr/>
          <p:nvPr/>
        </p:nvCxnSpPr>
        <p:spPr>
          <a:xfrm flipH="1" flipV="1">
            <a:off x="467718" y="2345947"/>
            <a:ext cx="122396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23"/>
          <p:cNvCxnSpPr>
            <a:cxnSpLocks noChangeShapeType="1"/>
          </p:cNvCxnSpPr>
          <p:nvPr/>
        </p:nvCxnSpPr>
        <p:spPr bwMode="auto">
          <a:xfrm>
            <a:off x="3889386" y="2844687"/>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Egyenes összekötő nyíllal 24"/>
          <p:cNvCxnSpPr>
            <a:cxnSpLocks noChangeShapeType="1"/>
          </p:cNvCxnSpPr>
          <p:nvPr/>
        </p:nvCxnSpPr>
        <p:spPr bwMode="auto">
          <a:xfrm flipV="1">
            <a:off x="3889386" y="1804283"/>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Szövegdoboz 33"/>
          <p:cNvSpPr txBox="1">
            <a:spLocks noChangeArrowheads="1"/>
          </p:cNvSpPr>
          <p:nvPr/>
        </p:nvSpPr>
        <p:spPr bwMode="auto">
          <a:xfrm>
            <a:off x="4914174" y="2355726"/>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22" name="Szövegdoboz 35"/>
          <p:cNvSpPr txBox="1">
            <a:spLocks noChangeArrowheads="1"/>
          </p:cNvSpPr>
          <p:nvPr/>
        </p:nvSpPr>
        <p:spPr bwMode="auto">
          <a:xfrm>
            <a:off x="3728925" y="1419622"/>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29" name="Egyenes összekötő 28"/>
          <p:cNvCxnSpPr/>
          <p:nvPr/>
        </p:nvCxnSpPr>
        <p:spPr>
          <a:xfrm>
            <a:off x="4753482" y="1804284"/>
            <a:ext cx="0" cy="1361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Egyenes összekötő nyíllal 23"/>
          <p:cNvCxnSpPr>
            <a:cxnSpLocks noChangeShapeType="1"/>
          </p:cNvCxnSpPr>
          <p:nvPr/>
        </p:nvCxnSpPr>
        <p:spPr bwMode="auto">
          <a:xfrm>
            <a:off x="5580112" y="2844686"/>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 name="Egyenes összekötő nyíllal 24"/>
          <p:cNvCxnSpPr>
            <a:cxnSpLocks noChangeShapeType="1"/>
          </p:cNvCxnSpPr>
          <p:nvPr/>
        </p:nvCxnSpPr>
        <p:spPr bwMode="auto">
          <a:xfrm flipV="1">
            <a:off x="5580112" y="1804283"/>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 name="Szövegdoboz 33"/>
          <p:cNvSpPr txBox="1">
            <a:spLocks noChangeArrowheads="1"/>
          </p:cNvSpPr>
          <p:nvPr/>
        </p:nvSpPr>
        <p:spPr bwMode="auto">
          <a:xfrm>
            <a:off x="6604900" y="2355726"/>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38" name="Szövegdoboz 35"/>
          <p:cNvSpPr txBox="1">
            <a:spLocks noChangeArrowheads="1"/>
          </p:cNvSpPr>
          <p:nvPr/>
        </p:nvSpPr>
        <p:spPr bwMode="auto">
          <a:xfrm>
            <a:off x="5419651" y="1419622"/>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40" name="Ellipszis 39"/>
          <p:cNvSpPr/>
          <p:nvPr/>
        </p:nvSpPr>
        <p:spPr>
          <a:xfrm>
            <a:off x="5973042" y="1776469"/>
            <a:ext cx="759198" cy="7952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Egyenes összekötő nyíllal 40"/>
          <p:cNvCxnSpPr/>
          <p:nvPr/>
        </p:nvCxnSpPr>
        <p:spPr>
          <a:xfrm flipV="1">
            <a:off x="6588203" y="1874266"/>
            <a:ext cx="1" cy="9704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23"/>
          <p:cNvCxnSpPr>
            <a:cxnSpLocks noChangeShapeType="1"/>
          </p:cNvCxnSpPr>
          <p:nvPr/>
        </p:nvCxnSpPr>
        <p:spPr bwMode="auto">
          <a:xfrm>
            <a:off x="7308304" y="2844688"/>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 name="Egyenes összekötő nyíllal 24"/>
          <p:cNvCxnSpPr>
            <a:cxnSpLocks noChangeShapeType="1"/>
          </p:cNvCxnSpPr>
          <p:nvPr/>
        </p:nvCxnSpPr>
        <p:spPr bwMode="auto">
          <a:xfrm flipV="1">
            <a:off x="7308304" y="1804284"/>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6" name="Szövegdoboz 33"/>
          <p:cNvSpPr txBox="1">
            <a:spLocks noChangeArrowheads="1"/>
          </p:cNvSpPr>
          <p:nvPr/>
        </p:nvSpPr>
        <p:spPr bwMode="auto">
          <a:xfrm>
            <a:off x="8333092" y="2355727"/>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47" name="Szövegdoboz 35"/>
          <p:cNvSpPr txBox="1">
            <a:spLocks noChangeArrowheads="1"/>
          </p:cNvSpPr>
          <p:nvPr/>
        </p:nvSpPr>
        <p:spPr bwMode="auto">
          <a:xfrm>
            <a:off x="7147843" y="1491632"/>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49" name="Egyenes összekötő nyíllal 48"/>
          <p:cNvCxnSpPr/>
          <p:nvPr/>
        </p:nvCxnSpPr>
        <p:spPr>
          <a:xfrm flipV="1">
            <a:off x="8316394" y="1535857"/>
            <a:ext cx="0" cy="1308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Szabadkézi sokszög 49"/>
          <p:cNvSpPr/>
          <p:nvPr/>
        </p:nvSpPr>
        <p:spPr>
          <a:xfrm>
            <a:off x="7579519" y="1351026"/>
            <a:ext cx="1262788" cy="1172990"/>
          </a:xfrm>
          <a:custGeom>
            <a:avLst/>
            <a:gdLst>
              <a:gd name="connsiteX0" fmla="*/ 54046 w 1361700"/>
              <a:gd name="connsiteY0" fmla="*/ 1563624 h 1620816"/>
              <a:gd name="connsiteX1" fmla="*/ 154630 w 1361700"/>
              <a:gd name="connsiteY1" fmla="*/ 1563624 h 1620816"/>
              <a:gd name="connsiteX2" fmla="*/ 1361638 w 1361700"/>
              <a:gd name="connsiteY2" fmla="*/ 969264 h 1620816"/>
              <a:gd name="connsiteX3" fmla="*/ 99766 w 1361700"/>
              <a:gd name="connsiteY3" fmla="*/ 777240 h 1620816"/>
              <a:gd name="connsiteX4" fmla="*/ 1206190 w 1361700"/>
              <a:gd name="connsiteY4" fmla="*/ 0 h 1620816"/>
              <a:gd name="connsiteX0" fmla="*/ 74031 w 1335964"/>
              <a:gd name="connsiteY0" fmla="*/ 1097280 h 1564378"/>
              <a:gd name="connsiteX1" fmla="*/ 128895 w 1335964"/>
              <a:gd name="connsiteY1" fmla="*/ 1563624 h 1564378"/>
              <a:gd name="connsiteX2" fmla="*/ 1335903 w 1335964"/>
              <a:gd name="connsiteY2" fmla="*/ 969264 h 1564378"/>
              <a:gd name="connsiteX3" fmla="*/ 74031 w 1335964"/>
              <a:gd name="connsiteY3" fmla="*/ 777240 h 1564378"/>
              <a:gd name="connsiteX4" fmla="*/ 1180455 w 1335964"/>
              <a:gd name="connsiteY4" fmla="*/ 0 h 1564378"/>
              <a:gd name="connsiteX0" fmla="*/ 293465 w 1262788"/>
              <a:gd name="connsiteY0" fmla="*/ 1060704 h 1563987"/>
              <a:gd name="connsiteX1" fmla="*/ 55721 w 1262788"/>
              <a:gd name="connsiteY1" fmla="*/ 1563624 h 1563987"/>
              <a:gd name="connsiteX2" fmla="*/ 1262729 w 1262788"/>
              <a:gd name="connsiteY2" fmla="*/ 969264 h 1563987"/>
              <a:gd name="connsiteX3" fmla="*/ 857 w 1262788"/>
              <a:gd name="connsiteY3" fmla="*/ 777240 h 1563987"/>
              <a:gd name="connsiteX4" fmla="*/ 1107281 w 1262788"/>
              <a:gd name="connsiteY4" fmla="*/ 0 h 156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88" h="1563987">
                <a:moveTo>
                  <a:pt x="293465" y="1060704"/>
                </a:moveTo>
                <a:cubicBezTo>
                  <a:pt x="234791" y="1110234"/>
                  <a:pt x="-105823" y="1578864"/>
                  <a:pt x="55721" y="1563624"/>
                </a:cubicBezTo>
                <a:cubicBezTo>
                  <a:pt x="217265" y="1548384"/>
                  <a:pt x="1271873" y="1100328"/>
                  <a:pt x="1262729" y="969264"/>
                </a:cubicBezTo>
                <a:cubicBezTo>
                  <a:pt x="1253585" y="838200"/>
                  <a:pt x="26765" y="938784"/>
                  <a:pt x="857" y="777240"/>
                </a:cubicBezTo>
                <a:cubicBezTo>
                  <a:pt x="-25051" y="615696"/>
                  <a:pt x="541115" y="307848"/>
                  <a:pt x="11072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zis 51"/>
          <p:cNvSpPr/>
          <p:nvPr/>
        </p:nvSpPr>
        <p:spPr>
          <a:xfrm>
            <a:off x="6533341" y="2433484"/>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zis 52"/>
          <p:cNvSpPr/>
          <p:nvPr/>
        </p:nvSpPr>
        <p:spPr>
          <a:xfrm>
            <a:off x="6533340" y="1804283"/>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zis 53"/>
          <p:cNvSpPr/>
          <p:nvPr/>
        </p:nvSpPr>
        <p:spPr>
          <a:xfrm>
            <a:off x="8261533" y="1437626"/>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lipszis 54"/>
          <p:cNvSpPr/>
          <p:nvPr/>
        </p:nvSpPr>
        <p:spPr>
          <a:xfrm>
            <a:off x="8246130" y="1951609"/>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lipszis 55"/>
          <p:cNvSpPr/>
          <p:nvPr/>
        </p:nvSpPr>
        <p:spPr>
          <a:xfrm>
            <a:off x="8244409" y="2301720"/>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églalap 56"/>
              <p:cNvSpPr/>
              <p:nvPr/>
            </p:nvSpPr>
            <p:spPr>
              <a:xfrm>
                <a:off x="3547739" y="3234549"/>
                <a:ext cx="5583003" cy="954107"/>
              </a:xfrm>
              <a:prstGeom prst="rect">
                <a:avLst/>
              </a:prstGeom>
            </p:spPr>
            <p:txBody>
              <a:bodyPr wrap="none">
                <a:spAutoFit/>
              </a:bodyPr>
              <a:lstStyle/>
              <a:p>
                <a:pPr marL="0" lvl="2" algn="l"/>
                <a:r>
                  <a:rPr lang="hu-HU" altLang="hu-HU" sz="2800" u="sng" kern="0" dirty="0" err="1">
                    <a:latin typeface="+mn-lt"/>
                    <a:sym typeface="Symbol" pitchFamily="18" charset="2"/>
                  </a:rPr>
                  <a:t>Not</a:t>
                </a:r>
                <a:r>
                  <a:rPr lang="hu-HU" altLang="hu-HU" sz="2800" u="sng" kern="0" dirty="0">
                    <a:latin typeface="+mn-lt"/>
                    <a:sym typeface="Symbol" pitchFamily="18" charset="2"/>
                  </a:rPr>
                  <a:t> </a:t>
                </a:r>
                <a:r>
                  <a:rPr lang="hu-HU" altLang="hu-HU" sz="2800" u="sng" kern="0" dirty="0" err="1">
                    <a:latin typeface="+mn-lt"/>
                    <a:sym typeface="Symbol" pitchFamily="18" charset="2"/>
                  </a:rPr>
                  <a:t>good</a:t>
                </a:r>
                <a:r>
                  <a:rPr lang="hu-HU" altLang="hu-HU" sz="2800" u="sng" kern="0" dirty="0">
                    <a:latin typeface="+mn-lt"/>
                    <a:sym typeface="Symbol" pitchFamily="18" charset="2"/>
                  </a:rPr>
                  <a:t>: </a:t>
                </a:r>
              </a:p>
              <a:p>
                <a:pPr marL="0" lvl="2" algn="l"/>
                <a:r>
                  <a:rPr lang="hu-HU" altLang="hu-HU" sz="2800" kern="0" dirty="0" err="1">
                    <a:latin typeface="+mn-lt"/>
                    <a:sym typeface="Symbol" pitchFamily="18" charset="2"/>
                  </a:rPr>
                  <a:t>For</a:t>
                </a:r>
                <a:r>
                  <a:rPr lang="hu-HU" altLang="hu-HU" sz="2800" kern="0" dirty="0">
                    <a:latin typeface="+mn-lt"/>
                    <a:sym typeface="Symbol" pitchFamily="18" charset="2"/>
                  </a:rPr>
                  <a:t> </a:t>
                </a:r>
                <a:r>
                  <a:rPr lang="hu-HU" altLang="hu-HU" sz="2800" kern="0" dirty="0" err="1">
                    <a:latin typeface="+mn-lt"/>
                    <a:sym typeface="Symbol" pitchFamily="18" charset="2"/>
                  </a:rPr>
                  <a:t>one</a:t>
                </a:r>
                <a:r>
                  <a:rPr lang="hu-HU" altLang="hu-HU" sz="2800" kern="0" dirty="0">
                    <a:latin typeface="+mn-lt"/>
                    <a:sym typeface="Symbol" pitchFamily="18" charset="2"/>
                  </a:rPr>
                  <a:t> </a:t>
                </a:r>
                <a14:m>
                  <m:oMath xmlns:m="http://schemas.openxmlformats.org/officeDocument/2006/math">
                    <m:r>
                      <a:rPr lang="hu-HU" altLang="hu-HU" sz="2800" i="1" kern="0" dirty="0" smtClean="0">
                        <a:latin typeface="Cambria Math"/>
                        <a:sym typeface="Symbol" pitchFamily="18" charset="2"/>
                      </a:rPr>
                      <m:t>𝑥</m:t>
                    </m:r>
                  </m:oMath>
                </a14:m>
                <a:r>
                  <a:rPr lang="hu-HU" altLang="hu-HU" sz="2800" kern="0" dirty="0">
                    <a:latin typeface="+mn-lt"/>
                    <a:sym typeface="Symbol" pitchFamily="18" charset="2"/>
                  </a:rPr>
                  <a:t>, </a:t>
                </a:r>
                <a:r>
                  <a:rPr lang="hu-HU" altLang="hu-HU" sz="2800" kern="0" dirty="0" err="1">
                    <a:latin typeface="+mn-lt"/>
                    <a:sym typeface="Symbol" pitchFamily="18" charset="2"/>
                  </a:rPr>
                  <a:t>we</a:t>
                </a:r>
                <a:r>
                  <a:rPr lang="hu-HU" altLang="hu-HU" sz="2800" kern="0" dirty="0">
                    <a:latin typeface="+mn-lt"/>
                    <a:sym typeface="Symbol" pitchFamily="18" charset="2"/>
                  </a:rPr>
                  <a:t> </a:t>
                </a:r>
                <a:r>
                  <a:rPr lang="hu-HU" altLang="hu-HU" sz="2800" kern="0" dirty="0" err="1">
                    <a:latin typeface="+mn-lt"/>
                    <a:sym typeface="Symbol" pitchFamily="18" charset="2"/>
                  </a:rPr>
                  <a:t>have</a:t>
                </a:r>
                <a:r>
                  <a:rPr lang="hu-HU" altLang="hu-HU" sz="2800" kern="0" dirty="0">
                    <a:latin typeface="+mn-lt"/>
                    <a:sym typeface="Symbol" pitchFamily="18" charset="2"/>
                  </a:rPr>
                  <a:t> </a:t>
                </a:r>
                <a:r>
                  <a:rPr lang="hu-HU" altLang="hu-HU" sz="2800" kern="0" dirty="0" err="1">
                    <a:latin typeface="+mn-lt"/>
                    <a:sym typeface="Symbol" pitchFamily="18" charset="2"/>
                  </a:rPr>
                  <a:t>not</a:t>
                </a:r>
                <a:r>
                  <a:rPr lang="hu-HU" altLang="hu-HU" sz="2800" kern="0" dirty="0">
                    <a:latin typeface="+mn-lt"/>
                    <a:sym typeface="Symbol" pitchFamily="18" charset="2"/>
                  </a:rPr>
                  <a:t> </a:t>
                </a:r>
                <a:r>
                  <a:rPr lang="hu-HU" altLang="hu-HU" sz="2800" kern="0" dirty="0" err="1">
                    <a:latin typeface="+mn-lt"/>
                    <a:sym typeface="Symbol" pitchFamily="18" charset="2"/>
                  </a:rPr>
                  <a:t>exactly</a:t>
                </a:r>
                <a:r>
                  <a:rPr lang="hu-HU" altLang="hu-HU" sz="2800" kern="0" dirty="0">
                    <a:latin typeface="+mn-lt"/>
                    <a:sym typeface="Symbol" pitchFamily="18" charset="2"/>
                  </a:rPr>
                  <a:t> </a:t>
                </a:r>
                <a:r>
                  <a:rPr lang="hu-HU" altLang="hu-HU" sz="2800" kern="0" dirty="0" err="1">
                    <a:latin typeface="+mn-lt"/>
                    <a:sym typeface="Symbol" pitchFamily="18" charset="2"/>
                  </a:rPr>
                  <a:t>one</a:t>
                </a:r>
                <a:r>
                  <a:rPr lang="hu-HU" altLang="hu-HU" sz="2800" kern="0" dirty="0">
                    <a:latin typeface="+mn-lt"/>
                    <a:sym typeface="Symbol" pitchFamily="18" charset="2"/>
                  </a:rPr>
                  <a:t> </a:t>
                </a:r>
                <a14:m>
                  <m:oMath xmlns:m="http://schemas.openxmlformats.org/officeDocument/2006/math">
                    <m:r>
                      <a:rPr lang="hu-HU" altLang="hu-HU" sz="2800" i="1" kern="0" dirty="0" smtClean="0">
                        <a:latin typeface="Cambria Math"/>
                        <a:sym typeface="Symbol" pitchFamily="18" charset="2"/>
                      </a:rPr>
                      <m:t>𝑦</m:t>
                    </m:r>
                  </m:oMath>
                </a14:m>
                <a:endParaRPr lang="hu-HU" altLang="hu-HU" sz="2800" kern="0" dirty="0">
                  <a:latin typeface="+mn-lt"/>
                  <a:sym typeface="Symbol" pitchFamily="18" charset="2"/>
                </a:endParaRPr>
              </a:p>
            </p:txBody>
          </p:sp>
        </mc:Choice>
        <mc:Fallback xmlns="">
          <p:sp>
            <p:nvSpPr>
              <p:cNvPr id="57" name="Téglalap 56"/>
              <p:cNvSpPr>
                <a:spLocks noRot="1" noChangeAspect="1" noMove="1" noResize="1" noEditPoints="1" noAdjustHandles="1" noChangeArrowheads="1" noChangeShapeType="1" noTextEdit="1"/>
              </p:cNvSpPr>
              <p:nvPr/>
            </p:nvSpPr>
            <p:spPr>
              <a:xfrm>
                <a:off x="3547739" y="3234549"/>
                <a:ext cx="5583003" cy="954107"/>
              </a:xfrm>
              <a:prstGeom prst="rect">
                <a:avLst/>
              </a:prstGeom>
              <a:blipFill rotWithShape="1">
                <a:blip r:embed="rId5"/>
                <a:stretch>
                  <a:fillRect l="-2293" t="-5769" b="-17949"/>
                </a:stretch>
              </a:blipFill>
            </p:spPr>
            <p:txBody>
              <a:bodyPr/>
              <a:lstStyle/>
              <a:p>
                <a:r>
                  <a:rPr lang="en-US">
                    <a:noFill/>
                  </a:rPr>
                  <a:t> </a:t>
                </a:r>
              </a:p>
            </p:txBody>
          </p:sp>
        </mc:Fallback>
      </mc:AlternateContent>
      <p:sp>
        <p:nvSpPr>
          <p:cNvPr id="39" name="Szövegdoboz 33"/>
          <p:cNvSpPr txBox="1">
            <a:spLocks noChangeArrowheads="1"/>
          </p:cNvSpPr>
          <p:nvPr/>
        </p:nvSpPr>
        <p:spPr bwMode="auto">
          <a:xfrm>
            <a:off x="4355976" y="2733768"/>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x</a:t>
            </a:r>
            <a:r>
              <a:rPr lang="hu-HU" altLang="hu-HU" sz="2800" baseline="-25000" dirty="0"/>
              <a:t>0</a:t>
            </a:r>
          </a:p>
        </p:txBody>
      </p:sp>
    </p:spTree>
    <p:extLst>
      <p:ext uri="{BB962C8B-B14F-4D97-AF65-F5344CB8AC3E}">
        <p14:creationId xmlns:p14="http://schemas.microsoft.com/office/powerpoint/2010/main" val="29307674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fill="hold"/>
                                        <p:tgtEl>
                                          <p:spTgt spid="44"/>
                                        </p:tgtEl>
                                        <p:attrNameLst>
                                          <p:attrName>ppt_x</p:attrName>
                                        </p:attrNameLst>
                                      </p:cBhvr>
                                      <p:tavLst>
                                        <p:tav tm="0">
                                          <p:val>
                                            <p:strVal val="#ppt_x"/>
                                          </p:val>
                                        </p:tav>
                                        <p:tav tm="100000">
                                          <p:val>
                                            <p:strVal val="#ppt_x"/>
                                          </p:val>
                                        </p:tav>
                                      </p:tavLst>
                                    </p:anim>
                                    <p:anim calcmode="lin" valueType="num">
                                      <p:cBhvr additive="base">
                                        <p:cTn id="52" dur="500" fill="hold"/>
                                        <p:tgtEl>
                                          <p:spTgt spid="4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500" fill="hold"/>
                                        <p:tgtEl>
                                          <p:spTgt spid="50"/>
                                        </p:tgtEl>
                                        <p:attrNameLst>
                                          <p:attrName>ppt_x</p:attrName>
                                        </p:attrNameLst>
                                      </p:cBhvr>
                                      <p:tavLst>
                                        <p:tav tm="0">
                                          <p:val>
                                            <p:strVal val="#ppt_x"/>
                                          </p:val>
                                        </p:tav>
                                        <p:tav tm="100000">
                                          <p:val>
                                            <p:strVal val="#ppt_x"/>
                                          </p:val>
                                        </p:tav>
                                      </p:tavLst>
                                    </p:anim>
                                    <p:anim calcmode="lin" valueType="num">
                                      <p:cBhvr additive="base">
                                        <p:cTn id="72" dur="500" fill="hold"/>
                                        <p:tgtEl>
                                          <p:spTgt spid="5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ppt_x"/>
                                          </p:val>
                                        </p:tav>
                                        <p:tav tm="100000">
                                          <p:val>
                                            <p:strVal val="#ppt_x"/>
                                          </p:val>
                                        </p:tav>
                                      </p:tavLst>
                                    </p:anim>
                                    <p:anim calcmode="lin" valueType="num">
                                      <p:cBhvr additive="base">
                                        <p:cTn id="76" dur="500" fill="hold"/>
                                        <p:tgtEl>
                                          <p:spTgt spid="5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additive="base">
                                        <p:cTn id="87" dur="500" fill="hold"/>
                                        <p:tgtEl>
                                          <p:spTgt spid="55"/>
                                        </p:tgtEl>
                                        <p:attrNameLst>
                                          <p:attrName>ppt_x</p:attrName>
                                        </p:attrNameLst>
                                      </p:cBhvr>
                                      <p:tavLst>
                                        <p:tav tm="0">
                                          <p:val>
                                            <p:strVal val="#ppt_x"/>
                                          </p:val>
                                        </p:tav>
                                        <p:tav tm="100000">
                                          <p:val>
                                            <p:strVal val="#ppt_x"/>
                                          </p:val>
                                        </p:tav>
                                      </p:tavLst>
                                    </p:anim>
                                    <p:anim calcmode="lin" valueType="num">
                                      <p:cBhvr additive="base">
                                        <p:cTn id="88" dur="500" fill="hold"/>
                                        <p:tgtEl>
                                          <p:spTgt spid="5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childTnLst>
                          </p:cTn>
                        </p:par>
                        <p:par>
                          <p:cTn id="97" fill="hold">
                            <p:stCondLst>
                              <p:cond delay="500"/>
                            </p:stCondLst>
                            <p:childTnLst>
                              <p:par>
                                <p:cTn id="98" presetID="1" presetClass="entr" presetSubtype="0"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7" grpId="0"/>
      <p:bldP spid="38" grpId="0"/>
      <p:bldP spid="40" grpId="0" animBg="1"/>
      <p:bldP spid="46" grpId="0"/>
      <p:bldP spid="47" grpId="0"/>
      <p:bldP spid="50" grpId="0" animBg="1"/>
      <p:bldP spid="52" grpId="0" animBg="1"/>
      <p:bldP spid="53" grpId="0" animBg="1"/>
      <p:bldP spid="54" grpId="0" animBg="1"/>
      <p:bldP spid="55" grpId="0" animBg="1"/>
      <p:bldP spid="56" grpId="0" animBg="1"/>
      <p:bldP spid="57"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Curves</a:t>
            </a:r>
            <a:r>
              <a:rPr lang="hu-HU" dirty="0" smtClean="0">
                <a:solidFill>
                  <a:srgbClr val="FF0000"/>
                </a:solidFill>
              </a:rPr>
              <a:t>: Implicit </a:t>
            </a:r>
            <a:r>
              <a:rPr lang="hu-HU" dirty="0" err="1" smtClean="0">
                <a:solidFill>
                  <a:srgbClr val="FF0000"/>
                </a:solidFill>
              </a:rPr>
              <a:t>equation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2008022" y="1207431"/>
                <a:ext cx="4724217" cy="584775"/>
              </a:xfrm>
              <a:prstGeom prst="rect">
                <a:avLst/>
              </a:prstGeom>
              <a:ln>
                <a:solidFill>
                  <a:schemeClr val="tx1"/>
                </a:solidFill>
              </a:ln>
            </p:spPr>
            <p:txBody>
              <a:bodyPr wrap="square">
                <a:spAutoFit/>
              </a:bodyPr>
              <a:lstStyle/>
              <a:p>
                <a:pPr marL="0" lvl="1"/>
                <a14:m>
                  <m:oMath xmlns:m="http://schemas.openxmlformats.org/officeDocument/2006/math">
                    <m:r>
                      <a:rPr lang="hu-HU" altLang="hu-HU" sz="3200" i="1" dirty="0" smtClean="0">
                        <a:latin typeface="Cambria Math"/>
                        <a:cs typeface="Times New Roman" panose="02020603050405020304" pitchFamily="18" charset="0"/>
                      </a:rPr>
                      <m:t>𝑓</m:t>
                    </m:r>
                    <m:r>
                      <a:rPr lang="hu-HU" altLang="hu-HU" sz="3200" i="1" dirty="0" smtClean="0">
                        <a:latin typeface="Cambria Math"/>
                        <a:cs typeface="Times New Roman" panose="02020603050405020304" pitchFamily="18" charset="0"/>
                      </a:rPr>
                      <m:t>(</m:t>
                    </m:r>
                    <m:r>
                      <a:rPr lang="hu-HU" altLang="hu-HU" sz="3200" i="1" dirty="0" smtClean="0">
                        <a:latin typeface="Cambria Math"/>
                        <a:cs typeface="Times New Roman" panose="02020603050405020304" pitchFamily="18" charset="0"/>
                      </a:rPr>
                      <m:t>𝑥</m:t>
                    </m:r>
                    <m:r>
                      <a:rPr lang="hu-HU" altLang="hu-HU" sz="3200" i="1" dirty="0">
                        <a:latin typeface="Cambria Math"/>
                        <a:cs typeface="Times New Roman" panose="02020603050405020304" pitchFamily="18" charset="0"/>
                      </a:rPr>
                      <m:t>, </m:t>
                    </m:r>
                    <m:r>
                      <a:rPr lang="hu-HU" altLang="hu-HU" sz="3200" i="1" dirty="0">
                        <a:latin typeface="Cambria Math"/>
                        <a:cs typeface="Times New Roman" panose="02020603050405020304" pitchFamily="18" charset="0"/>
                      </a:rPr>
                      <m:t>𝑦</m:t>
                    </m:r>
                    <m:r>
                      <a:rPr lang="hu-HU" altLang="hu-HU" sz="3200" i="1" dirty="0">
                        <a:latin typeface="Cambria Math"/>
                        <a:cs typeface="Times New Roman" panose="02020603050405020304" pitchFamily="18" charset="0"/>
                      </a:rPr>
                      <m:t>)=0  </m:t>
                    </m:r>
                  </m:oMath>
                </a14:m>
                <a:r>
                  <a:rPr lang="hu-HU" altLang="hu-HU" sz="3200" dirty="0" err="1" smtClean="0">
                    <a:cs typeface="Times New Roman" panose="02020603050405020304" pitchFamily="18" charset="0"/>
                  </a:rPr>
                  <a:t>or</a:t>
                </a:r>
                <a:r>
                  <a:rPr lang="hu-HU" altLang="hu-HU" sz="3200" dirty="0" smtClean="0">
                    <a:cs typeface="Times New Roman" panose="02020603050405020304" pitchFamily="18" charset="0"/>
                  </a:rPr>
                  <a:t> </a:t>
                </a:r>
                <a14:m>
                  <m:oMath xmlns:m="http://schemas.openxmlformats.org/officeDocument/2006/math">
                    <m:r>
                      <a:rPr lang="en-GB" altLang="hu-HU" sz="3200" i="1" dirty="0" smtClean="0">
                        <a:latin typeface="Cambria Math"/>
                        <a:cs typeface="Times New Roman" panose="02020603050405020304" pitchFamily="18" charset="0"/>
                      </a:rPr>
                      <m:t>𝑓</m:t>
                    </m:r>
                    <m:d>
                      <m:dPr>
                        <m:ctrlPr>
                          <a:rPr lang="en-GB" altLang="hu-HU" sz="3200" i="1" dirty="0" smtClean="0">
                            <a:latin typeface="Cambria Math"/>
                            <a:cs typeface="Times New Roman" panose="02020603050405020304" pitchFamily="18" charset="0"/>
                          </a:rPr>
                        </m:ctrlPr>
                      </m:dPr>
                      <m:e>
                        <m:r>
                          <a:rPr lang="en-GB" altLang="hu-HU" sz="3200" b="1" i="1" dirty="0" smtClean="0">
                            <a:latin typeface="Cambria Math"/>
                            <a:cs typeface="Times New Roman" panose="02020603050405020304" pitchFamily="18" charset="0"/>
                          </a:rPr>
                          <m:t>𝒓</m:t>
                        </m:r>
                      </m:e>
                    </m:d>
                    <m:r>
                      <a:rPr lang="en-US" altLang="hu-HU" sz="3200" b="0" i="1" dirty="0" smtClean="0">
                        <a:latin typeface="Cambria Math"/>
                        <a:cs typeface="Times New Roman" panose="02020603050405020304" pitchFamily="18" charset="0"/>
                      </a:rPr>
                      <m:t>=</m:t>
                    </m:r>
                    <m:r>
                      <a:rPr lang="en-GB" altLang="hu-HU" sz="3200" i="1" dirty="0">
                        <a:latin typeface="Cambria Math"/>
                        <a:cs typeface="Times New Roman" panose="02020603050405020304" pitchFamily="18" charset="0"/>
                      </a:rPr>
                      <m:t>0</m:t>
                    </m:r>
                  </m:oMath>
                </a14:m>
                <a:endParaRPr lang="en-GB" altLang="hu-HU" sz="3200" dirty="0">
                  <a:cs typeface="Times New Roman" panose="02020603050405020304" pitchFamily="18" charset="0"/>
                </a:endParaRPr>
              </a:p>
            </p:txBody>
          </p:sp>
        </mc:Choice>
        <mc:Fallback xmlns="">
          <p:sp>
            <p:nvSpPr>
              <p:cNvPr id="4" name="Téglalap 3"/>
              <p:cNvSpPr>
                <a:spLocks noRot="1" noChangeAspect="1" noMove="1" noResize="1" noEditPoints="1" noAdjustHandles="1" noChangeArrowheads="1" noChangeShapeType="1" noTextEdit="1"/>
              </p:cNvSpPr>
              <p:nvPr/>
            </p:nvSpPr>
            <p:spPr>
              <a:xfrm>
                <a:off x="2008022" y="1207431"/>
                <a:ext cx="4724217" cy="584775"/>
              </a:xfrm>
              <a:prstGeom prst="rect">
                <a:avLst/>
              </a:prstGeom>
              <a:blipFill rotWithShape="1">
                <a:blip r:embed="rId3"/>
                <a:stretch>
                  <a:fillRect t="-13265" b="-30612"/>
                </a:stretch>
              </a:blipFill>
              <a:ln>
                <a:solidFill>
                  <a:schemeClr val="tx1"/>
                </a:solidFill>
              </a:ln>
            </p:spPr>
            <p:txBody>
              <a:bodyPr/>
              <a:lstStyle/>
              <a:p>
                <a:r>
                  <a:rPr lang="en-US">
                    <a:noFill/>
                  </a:rPr>
                  <a:t> </a:t>
                </a:r>
              </a:p>
            </p:txBody>
          </p:sp>
        </mc:Fallback>
      </mc:AlternateContent>
      <p:cxnSp>
        <p:nvCxnSpPr>
          <p:cNvPr id="5" name="Egyenes összekötő nyíllal 23"/>
          <p:cNvCxnSpPr>
            <a:cxnSpLocks noChangeShapeType="1"/>
          </p:cNvCxnSpPr>
          <p:nvPr/>
        </p:nvCxnSpPr>
        <p:spPr bwMode="auto">
          <a:xfrm>
            <a:off x="988045" y="3138004"/>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24"/>
          <p:cNvCxnSpPr>
            <a:cxnSpLocks noChangeShapeType="1"/>
          </p:cNvCxnSpPr>
          <p:nvPr/>
        </p:nvCxnSpPr>
        <p:spPr bwMode="auto">
          <a:xfrm flipV="1">
            <a:off x="988045" y="2097600"/>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Szövegdoboz 33"/>
          <p:cNvSpPr txBox="1">
            <a:spLocks noChangeArrowheads="1"/>
          </p:cNvSpPr>
          <p:nvPr/>
        </p:nvSpPr>
        <p:spPr bwMode="auto">
          <a:xfrm>
            <a:off x="2012833" y="2648210"/>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8" name="Szövegdoboz 35"/>
          <p:cNvSpPr txBox="1">
            <a:spLocks noChangeArrowheads="1"/>
          </p:cNvSpPr>
          <p:nvPr/>
        </p:nvSpPr>
        <p:spPr bwMode="auto">
          <a:xfrm>
            <a:off x="827584" y="1707654"/>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9" name="Egyenes összekötő 8"/>
          <p:cNvCxnSpPr/>
          <p:nvPr/>
        </p:nvCxnSpPr>
        <p:spPr>
          <a:xfrm>
            <a:off x="1852141" y="2178609"/>
            <a:ext cx="0" cy="10531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Egyenes összekötő nyíllal 23"/>
          <p:cNvCxnSpPr>
            <a:cxnSpLocks noChangeShapeType="1"/>
          </p:cNvCxnSpPr>
          <p:nvPr/>
        </p:nvCxnSpPr>
        <p:spPr bwMode="auto">
          <a:xfrm>
            <a:off x="3886792" y="3138003"/>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Egyenes összekötő nyíllal 24"/>
          <p:cNvCxnSpPr>
            <a:cxnSpLocks noChangeShapeType="1"/>
          </p:cNvCxnSpPr>
          <p:nvPr/>
        </p:nvCxnSpPr>
        <p:spPr bwMode="auto">
          <a:xfrm flipV="1">
            <a:off x="3886792" y="2097599"/>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zövegdoboz 33"/>
          <p:cNvSpPr txBox="1">
            <a:spLocks noChangeArrowheads="1"/>
          </p:cNvSpPr>
          <p:nvPr/>
        </p:nvSpPr>
        <p:spPr bwMode="auto">
          <a:xfrm>
            <a:off x="4911580" y="2648209"/>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13" name="Szövegdoboz 35"/>
          <p:cNvSpPr txBox="1">
            <a:spLocks noChangeArrowheads="1"/>
          </p:cNvSpPr>
          <p:nvPr/>
        </p:nvSpPr>
        <p:spPr bwMode="auto">
          <a:xfrm>
            <a:off x="3726331" y="1707654"/>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sp>
        <p:nvSpPr>
          <p:cNvPr id="14" name="Ellipszis 13"/>
          <p:cNvSpPr/>
          <p:nvPr/>
        </p:nvSpPr>
        <p:spPr>
          <a:xfrm>
            <a:off x="4283968" y="2097600"/>
            <a:ext cx="779916" cy="713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gyenes összekötő nyíllal 14"/>
          <p:cNvCxnSpPr/>
          <p:nvPr/>
        </p:nvCxnSpPr>
        <p:spPr>
          <a:xfrm flipV="1">
            <a:off x="4894883" y="2167582"/>
            <a:ext cx="1" cy="9704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gyenes összekötő nyíllal 23"/>
          <p:cNvCxnSpPr>
            <a:cxnSpLocks noChangeShapeType="1"/>
          </p:cNvCxnSpPr>
          <p:nvPr/>
        </p:nvCxnSpPr>
        <p:spPr bwMode="auto">
          <a:xfrm>
            <a:off x="6998437" y="3138004"/>
            <a:ext cx="1368152"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Egyenes összekötő nyíllal 24"/>
          <p:cNvCxnSpPr>
            <a:cxnSpLocks noChangeShapeType="1"/>
          </p:cNvCxnSpPr>
          <p:nvPr/>
        </p:nvCxnSpPr>
        <p:spPr bwMode="auto">
          <a:xfrm flipV="1">
            <a:off x="6998437" y="2097601"/>
            <a:ext cx="0" cy="104040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Szövegdoboz 33"/>
          <p:cNvSpPr txBox="1">
            <a:spLocks noChangeArrowheads="1"/>
          </p:cNvSpPr>
          <p:nvPr/>
        </p:nvSpPr>
        <p:spPr bwMode="auto">
          <a:xfrm>
            <a:off x="8023225" y="2648211"/>
            <a:ext cx="34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a:t>x</a:t>
            </a:r>
            <a:endParaRPr lang="hu-HU" altLang="hu-HU" sz="2800" i="1" dirty="0"/>
          </a:p>
        </p:txBody>
      </p:sp>
      <p:sp>
        <p:nvSpPr>
          <p:cNvPr id="19" name="Szövegdoboz 35"/>
          <p:cNvSpPr txBox="1">
            <a:spLocks noChangeArrowheads="1"/>
          </p:cNvSpPr>
          <p:nvPr/>
        </p:nvSpPr>
        <p:spPr bwMode="auto">
          <a:xfrm>
            <a:off x="6837976" y="1707655"/>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i="1" dirty="0" smtClean="0"/>
              <a:t>y</a:t>
            </a:r>
            <a:endParaRPr lang="hu-HU" altLang="hu-HU" i="1" dirty="0"/>
          </a:p>
        </p:txBody>
      </p:sp>
      <p:cxnSp>
        <p:nvCxnSpPr>
          <p:cNvPr id="20" name="Egyenes összekötő nyíllal 19"/>
          <p:cNvCxnSpPr/>
          <p:nvPr/>
        </p:nvCxnSpPr>
        <p:spPr>
          <a:xfrm flipV="1">
            <a:off x="8006527" y="1829173"/>
            <a:ext cx="0" cy="1308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Szabadkézi sokszög 20"/>
          <p:cNvSpPr/>
          <p:nvPr/>
        </p:nvSpPr>
        <p:spPr>
          <a:xfrm>
            <a:off x="7269652" y="1653690"/>
            <a:ext cx="1262788" cy="1172990"/>
          </a:xfrm>
          <a:custGeom>
            <a:avLst/>
            <a:gdLst>
              <a:gd name="connsiteX0" fmla="*/ 54046 w 1361700"/>
              <a:gd name="connsiteY0" fmla="*/ 1563624 h 1620816"/>
              <a:gd name="connsiteX1" fmla="*/ 154630 w 1361700"/>
              <a:gd name="connsiteY1" fmla="*/ 1563624 h 1620816"/>
              <a:gd name="connsiteX2" fmla="*/ 1361638 w 1361700"/>
              <a:gd name="connsiteY2" fmla="*/ 969264 h 1620816"/>
              <a:gd name="connsiteX3" fmla="*/ 99766 w 1361700"/>
              <a:gd name="connsiteY3" fmla="*/ 777240 h 1620816"/>
              <a:gd name="connsiteX4" fmla="*/ 1206190 w 1361700"/>
              <a:gd name="connsiteY4" fmla="*/ 0 h 1620816"/>
              <a:gd name="connsiteX0" fmla="*/ 74031 w 1335964"/>
              <a:gd name="connsiteY0" fmla="*/ 1097280 h 1564378"/>
              <a:gd name="connsiteX1" fmla="*/ 128895 w 1335964"/>
              <a:gd name="connsiteY1" fmla="*/ 1563624 h 1564378"/>
              <a:gd name="connsiteX2" fmla="*/ 1335903 w 1335964"/>
              <a:gd name="connsiteY2" fmla="*/ 969264 h 1564378"/>
              <a:gd name="connsiteX3" fmla="*/ 74031 w 1335964"/>
              <a:gd name="connsiteY3" fmla="*/ 777240 h 1564378"/>
              <a:gd name="connsiteX4" fmla="*/ 1180455 w 1335964"/>
              <a:gd name="connsiteY4" fmla="*/ 0 h 1564378"/>
              <a:gd name="connsiteX0" fmla="*/ 293465 w 1262788"/>
              <a:gd name="connsiteY0" fmla="*/ 1060704 h 1563987"/>
              <a:gd name="connsiteX1" fmla="*/ 55721 w 1262788"/>
              <a:gd name="connsiteY1" fmla="*/ 1563624 h 1563987"/>
              <a:gd name="connsiteX2" fmla="*/ 1262729 w 1262788"/>
              <a:gd name="connsiteY2" fmla="*/ 969264 h 1563987"/>
              <a:gd name="connsiteX3" fmla="*/ 857 w 1262788"/>
              <a:gd name="connsiteY3" fmla="*/ 777240 h 1563987"/>
              <a:gd name="connsiteX4" fmla="*/ 1107281 w 1262788"/>
              <a:gd name="connsiteY4" fmla="*/ 0 h 156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88" h="1563987">
                <a:moveTo>
                  <a:pt x="293465" y="1060704"/>
                </a:moveTo>
                <a:cubicBezTo>
                  <a:pt x="234791" y="1110234"/>
                  <a:pt x="-105823" y="1578864"/>
                  <a:pt x="55721" y="1563624"/>
                </a:cubicBezTo>
                <a:cubicBezTo>
                  <a:pt x="217265" y="1548384"/>
                  <a:pt x="1271873" y="1100328"/>
                  <a:pt x="1262729" y="969264"/>
                </a:cubicBezTo>
                <a:cubicBezTo>
                  <a:pt x="1253585" y="838200"/>
                  <a:pt x="26765" y="938784"/>
                  <a:pt x="857" y="777240"/>
                </a:cubicBezTo>
                <a:cubicBezTo>
                  <a:pt x="-25051" y="615696"/>
                  <a:pt x="541115" y="307848"/>
                  <a:pt x="110728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zis 21"/>
          <p:cNvSpPr/>
          <p:nvPr/>
        </p:nvSpPr>
        <p:spPr>
          <a:xfrm>
            <a:off x="4840021" y="2726800"/>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zis 22"/>
          <p:cNvSpPr/>
          <p:nvPr/>
        </p:nvSpPr>
        <p:spPr>
          <a:xfrm>
            <a:off x="4840020" y="2097599"/>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7951666" y="1730942"/>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7936263" y="2244925"/>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zis 25"/>
          <p:cNvSpPr/>
          <p:nvPr/>
        </p:nvSpPr>
        <p:spPr>
          <a:xfrm>
            <a:off x="7934542" y="2595037"/>
            <a:ext cx="109723"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églalap 26"/>
              <p:cNvSpPr/>
              <p:nvPr/>
            </p:nvSpPr>
            <p:spPr>
              <a:xfrm>
                <a:off x="467544" y="3571453"/>
                <a:ext cx="3096674" cy="1077218"/>
              </a:xfrm>
              <a:prstGeom prst="rect">
                <a:avLst/>
              </a:prstGeom>
            </p:spPr>
            <p:txBody>
              <a:bodyPr wrap="square">
                <a:spAutoFit/>
              </a:bodyPr>
              <a:lstStyle/>
              <a:p>
                <a:pPr marL="0" lvl="2" algn="l"/>
                <a:r>
                  <a:rPr lang="hu-HU" altLang="hu-HU" sz="3200" u="sng" dirty="0" smtClean="0">
                    <a:latin typeface="+mn-lt"/>
                  </a:rPr>
                  <a:t>2D line</a:t>
                </a:r>
                <a:r>
                  <a:rPr lang="hu-HU" altLang="hu-HU" sz="3200" dirty="0" smtClean="0">
                    <a:latin typeface="+mn-lt"/>
                  </a:rPr>
                  <a:t>:  </a:t>
                </a:r>
              </a:p>
              <a:p>
                <a:pPr marL="0" lvl="2" algn="l"/>
                <a14:m>
                  <m:oMathPara xmlns:m="http://schemas.openxmlformats.org/officeDocument/2006/math">
                    <m:oMathParaPr>
                      <m:jc m:val="centerGroup"/>
                    </m:oMathParaPr>
                    <m:oMath xmlns:m="http://schemas.openxmlformats.org/officeDocument/2006/math">
                      <m:r>
                        <a:rPr lang="en-GB" altLang="hu-HU" sz="3200" i="1" dirty="0" smtClean="0">
                          <a:latin typeface="Cambria Math"/>
                          <a:cs typeface="Times New Roman" panose="02020603050405020304" pitchFamily="18" charset="0"/>
                          <a:sym typeface="Symbol" pitchFamily="18" charset="2"/>
                        </a:rPr>
                        <m:t>𝑎𝑥</m:t>
                      </m:r>
                      <m:r>
                        <a:rPr lang="en-GB" altLang="hu-HU" sz="3200" i="1" dirty="0">
                          <a:latin typeface="Cambria Math"/>
                          <a:cs typeface="Times New Roman" panose="02020603050405020304" pitchFamily="18" charset="0"/>
                          <a:sym typeface="Symbol" pitchFamily="18" charset="2"/>
                        </a:rPr>
                        <m:t>+</m:t>
                      </m:r>
                      <m:r>
                        <a:rPr lang="en-GB" altLang="hu-HU" sz="3200" i="1" dirty="0">
                          <a:latin typeface="Cambria Math"/>
                          <a:cs typeface="Times New Roman" panose="02020603050405020304" pitchFamily="18" charset="0"/>
                          <a:sym typeface="Symbol" pitchFamily="18" charset="2"/>
                        </a:rPr>
                        <m:t>𝑏𝑦</m:t>
                      </m:r>
                      <m:r>
                        <a:rPr lang="en-GB" altLang="hu-HU" sz="3200" i="1" dirty="0">
                          <a:latin typeface="Cambria Math"/>
                          <a:cs typeface="Times New Roman" panose="02020603050405020304" pitchFamily="18" charset="0"/>
                          <a:sym typeface="Symbol" pitchFamily="18" charset="2"/>
                        </a:rPr>
                        <m:t>+</m:t>
                      </m:r>
                      <m:r>
                        <a:rPr lang="en-GB" altLang="hu-HU" sz="3200" i="1" dirty="0">
                          <a:latin typeface="Cambria Math"/>
                          <a:cs typeface="Times New Roman" panose="02020603050405020304" pitchFamily="18" charset="0"/>
                          <a:sym typeface="Symbol" pitchFamily="18" charset="2"/>
                        </a:rPr>
                        <m:t>𝑐</m:t>
                      </m:r>
                      <m:r>
                        <a:rPr lang="en-US" altLang="hu-HU" sz="3200" b="0" i="1" dirty="0" smtClean="0">
                          <a:latin typeface="Cambria Math"/>
                          <a:cs typeface="Times New Roman" panose="02020603050405020304" pitchFamily="18" charset="0"/>
                          <a:sym typeface="Symbol" pitchFamily="18" charset="2"/>
                        </a:rPr>
                        <m:t>=</m:t>
                      </m:r>
                      <m:r>
                        <a:rPr lang="en-GB" altLang="hu-HU" sz="3200" i="1" dirty="0">
                          <a:latin typeface="Cambria Math"/>
                          <a:cs typeface="Times New Roman" panose="02020603050405020304" pitchFamily="18" charset="0"/>
                          <a:sym typeface="Symbol" pitchFamily="18" charset="2"/>
                        </a:rPr>
                        <m:t>0</m:t>
                      </m:r>
                    </m:oMath>
                  </m:oMathPara>
                </a14:m>
                <a:endParaRPr lang="hu-HU" altLang="hu-HU" sz="3200" dirty="0">
                  <a:cs typeface="Times New Roman" panose="02020603050405020304" pitchFamily="18" charset="0"/>
                </a:endParaRPr>
              </a:p>
            </p:txBody>
          </p:sp>
        </mc:Choice>
        <mc:Fallback xmlns="">
          <p:sp>
            <p:nvSpPr>
              <p:cNvPr id="27" name="Téglalap 26"/>
              <p:cNvSpPr>
                <a:spLocks noRot="1" noChangeAspect="1" noMove="1" noResize="1" noEditPoints="1" noAdjustHandles="1" noChangeArrowheads="1" noChangeShapeType="1" noTextEdit="1"/>
              </p:cNvSpPr>
              <p:nvPr/>
            </p:nvSpPr>
            <p:spPr>
              <a:xfrm>
                <a:off x="467544" y="3571453"/>
                <a:ext cx="3096674" cy="1077218"/>
              </a:xfrm>
              <a:prstGeom prst="rect">
                <a:avLst/>
              </a:prstGeom>
              <a:blipFill rotWithShape="1">
                <a:blip r:embed="rId4"/>
                <a:stretch>
                  <a:fillRect l="-5118" t="-7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églalap 27"/>
              <p:cNvSpPr/>
              <p:nvPr/>
            </p:nvSpPr>
            <p:spPr>
              <a:xfrm>
                <a:off x="3886792" y="3582764"/>
                <a:ext cx="5077696" cy="1077218"/>
              </a:xfrm>
              <a:prstGeom prst="rect">
                <a:avLst/>
              </a:prstGeom>
            </p:spPr>
            <p:txBody>
              <a:bodyPr wrap="square">
                <a:spAutoFit/>
              </a:bodyPr>
              <a:lstStyle/>
              <a:p>
                <a:pPr marL="0" lvl="2" algn="l"/>
                <a:r>
                  <a:rPr lang="hu-HU" altLang="hu-HU" sz="3200" u="sng" dirty="0" smtClean="0">
                    <a:latin typeface="+mn-lt"/>
                  </a:rPr>
                  <a:t>Circle:</a:t>
                </a:r>
                <a:r>
                  <a:rPr lang="en-US" altLang="hu-HU" sz="3200" u="sng" dirty="0" smtClean="0">
                    <a:latin typeface="+mn-lt"/>
                  </a:rPr>
                  <a:t> </a:t>
                </a:r>
                <a:endParaRPr lang="hu-HU" altLang="hu-HU" sz="3200" u="sng" dirty="0" smtClean="0">
                  <a:latin typeface="+mn-lt"/>
                </a:endParaRPr>
              </a:p>
              <a:p>
                <a:pPr marL="0" lvl="2" algn="l"/>
                <a14:m>
                  <m:oMathPara xmlns:m="http://schemas.openxmlformats.org/officeDocument/2006/math">
                    <m:oMathParaPr>
                      <m:jc m:val="left"/>
                    </m:oMathParaPr>
                    <m:oMath xmlns:m="http://schemas.openxmlformats.org/officeDocument/2006/math">
                      <m:r>
                        <a:rPr lang="hu-HU" altLang="hu-HU" sz="3200" i="1" dirty="0" smtClean="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𝑥</m:t>
                      </m:r>
                      <m:r>
                        <a:rPr lang="en-GB" altLang="hu-HU" sz="3200" i="1" dirty="0">
                          <a:latin typeface="Cambria Math"/>
                          <a:cs typeface="Times New Roman" panose="02020603050405020304" pitchFamily="18" charset="0"/>
                          <a:sym typeface="Symbol" pitchFamily="18" charset="2"/>
                        </a:rPr>
                        <m:t>–</m:t>
                      </m:r>
                      <m:r>
                        <a:rPr lang="hu-HU" altLang="hu-HU" sz="3200" i="1" dirty="0">
                          <a:latin typeface="Cambria Math"/>
                          <a:cs typeface="Times New Roman" panose="02020603050405020304" pitchFamily="18" charset="0"/>
                        </a:rPr>
                        <m:t>𝑥</m:t>
                      </m:r>
                      <m:r>
                        <a:rPr lang="en-GB" altLang="hu-HU" sz="3200" i="1" baseline="-25000" dirty="0">
                          <a:latin typeface="Cambria Math"/>
                          <a:cs typeface="Times New Roman" panose="02020603050405020304" pitchFamily="18" charset="0"/>
                          <a:sym typeface="Symbol" pitchFamily="18" charset="2"/>
                        </a:rPr>
                        <m:t>0</m:t>
                      </m:r>
                      <m:r>
                        <a:rPr lang="hu-HU" altLang="hu-HU" sz="3200" i="1" dirty="0">
                          <a:latin typeface="Cambria Math"/>
                          <a:cs typeface="Times New Roman" panose="02020603050405020304" pitchFamily="18" charset="0"/>
                        </a:rPr>
                        <m:t>)</m:t>
                      </m:r>
                      <m:r>
                        <a:rPr lang="hu-HU" altLang="hu-HU" sz="3200" i="1" baseline="30000" dirty="0">
                          <a:latin typeface="Cambria Math"/>
                          <a:cs typeface="Times New Roman" panose="02020603050405020304" pitchFamily="18" charset="0"/>
                        </a:rPr>
                        <m:t>2</m:t>
                      </m:r>
                      <m:r>
                        <a:rPr lang="hu-HU" altLang="hu-HU" sz="3200" i="1" dirty="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𝑦</m:t>
                      </m:r>
                      <m:r>
                        <a:rPr lang="en-GB" altLang="hu-HU" sz="3200" i="1" dirty="0">
                          <a:latin typeface="Cambria Math"/>
                          <a:cs typeface="Times New Roman" panose="02020603050405020304" pitchFamily="18" charset="0"/>
                          <a:sym typeface="Symbol" pitchFamily="18" charset="2"/>
                        </a:rPr>
                        <m:t>–</m:t>
                      </m:r>
                      <m:r>
                        <a:rPr lang="hu-HU" altLang="hu-HU" sz="3200" i="1" dirty="0">
                          <a:latin typeface="Cambria Math"/>
                          <a:cs typeface="Times New Roman" panose="02020603050405020304" pitchFamily="18" charset="0"/>
                        </a:rPr>
                        <m:t>𝑦</m:t>
                      </m:r>
                      <m:r>
                        <a:rPr lang="en-GB" altLang="hu-HU" sz="3200" i="1" baseline="-25000" dirty="0">
                          <a:latin typeface="Cambria Math"/>
                          <a:cs typeface="Times New Roman" panose="02020603050405020304" pitchFamily="18" charset="0"/>
                          <a:sym typeface="Symbol" pitchFamily="18" charset="2"/>
                        </a:rPr>
                        <m:t>0</m:t>
                      </m:r>
                      <m:r>
                        <a:rPr lang="hu-HU" altLang="hu-HU" sz="3200" i="1" dirty="0">
                          <a:latin typeface="Cambria Math"/>
                          <a:cs typeface="Times New Roman" panose="02020603050405020304" pitchFamily="18" charset="0"/>
                        </a:rPr>
                        <m:t>)</m:t>
                      </m:r>
                      <m:r>
                        <a:rPr lang="hu-HU" altLang="hu-HU" sz="3200" i="1" baseline="30000" dirty="0">
                          <a:latin typeface="Cambria Math"/>
                          <a:cs typeface="Times New Roman" panose="02020603050405020304" pitchFamily="18" charset="0"/>
                        </a:rPr>
                        <m:t>2</m:t>
                      </m:r>
                      <m:r>
                        <a:rPr lang="en-GB" altLang="hu-HU" sz="3200" i="1" dirty="0">
                          <a:latin typeface="Cambria Math"/>
                          <a:cs typeface="Times New Roman" panose="02020603050405020304" pitchFamily="18" charset="0"/>
                          <a:sym typeface="Symbol" pitchFamily="18" charset="2"/>
                        </a:rPr>
                        <m:t>–</m:t>
                      </m:r>
                      <m:r>
                        <a:rPr lang="en-US" altLang="hu-HU" sz="3200" i="1" dirty="0">
                          <a:latin typeface="Cambria Math"/>
                          <a:cs typeface="Times New Roman" panose="02020603050405020304" pitchFamily="18" charset="0"/>
                        </a:rPr>
                        <m:t>𝑅</m:t>
                      </m:r>
                      <m:r>
                        <a:rPr lang="hu-HU" altLang="hu-HU" sz="3200" i="1" baseline="30000" dirty="0">
                          <a:latin typeface="Cambria Math"/>
                          <a:cs typeface="Times New Roman" panose="02020603050405020304" pitchFamily="18" charset="0"/>
                        </a:rPr>
                        <m:t>2</m:t>
                      </m:r>
                      <m:r>
                        <a:rPr lang="hu-HU" altLang="hu-HU" sz="3200" i="1" dirty="0">
                          <a:latin typeface="Cambria Math"/>
                          <a:cs typeface="Times New Roman" panose="02020603050405020304" pitchFamily="18" charset="0"/>
                        </a:rPr>
                        <m:t>=0</m:t>
                      </m:r>
                    </m:oMath>
                  </m:oMathPara>
                </a14:m>
                <a:endParaRPr lang="en-US" sz="3200" dirty="0"/>
              </a:p>
            </p:txBody>
          </p:sp>
        </mc:Choice>
        <mc:Fallback xmlns="">
          <p:sp>
            <p:nvSpPr>
              <p:cNvPr id="28" name="Téglalap 27"/>
              <p:cNvSpPr>
                <a:spLocks noRot="1" noChangeAspect="1" noMove="1" noResize="1" noEditPoints="1" noAdjustHandles="1" noChangeArrowheads="1" noChangeShapeType="1" noTextEdit="1"/>
              </p:cNvSpPr>
              <p:nvPr/>
            </p:nvSpPr>
            <p:spPr>
              <a:xfrm>
                <a:off x="3886792" y="3582764"/>
                <a:ext cx="5077696" cy="1077218"/>
              </a:xfrm>
              <a:prstGeom prst="rect">
                <a:avLst/>
              </a:prstGeom>
              <a:blipFill rotWithShape="1">
                <a:blip r:embed="rId5"/>
                <a:stretch>
                  <a:fillRect l="-3121" t="-7386"/>
                </a:stretch>
              </a:blipFill>
            </p:spPr>
            <p:txBody>
              <a:bodyPr/>
              <a:lstStyle/>
              <a:p>
                <a:r>
                  <a:rPr lang="en-US">
                    <a:noFill/>
                  </a:rPr>
                  <a:t> </a:t>
                </a:r>
              </a:p>
            </p:txBody>
          </p:sp>
        </mc:Fallback>
      </mc:AlternateContent>
      <p:sp>
        <p:nvSpPr>
          <p:cNvPr id="29" name="Szövegdoboz 33"/>
          <p:cNvSpPr txBox="1">
            <a:spLocks noChangeArrowheads="1"/>
          </p:cNvSpPr>
          <p:nvPr/>
        </p:nvSpPr>
        <p:spPr bwMode="auto">
          <a:xfrm>
            <a:off x="1659096" y="311399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hu-HU" sz="2800" i="1" dirty="0" smtClean="0"/>
              <a:t>x</a:t>
            </a:r>
            <a:r>
              <a:rPr lang="hu-HU" altLang="hu-HU" sz="2800" baseline="-25000" dirty="0"/>
              <a:t>0</a:t>
            </a:r>
          </a:p>
        </p:txBody>
      </p:sp>
    </p:spTree>
    <p:extLst>
      <p:ext uri="{BB962C8B-B14F-4D97-AF65-F5344CB8AC3E}">
        <p14:creationId xmlns:p14="http://schemas.microsoft.com/office/powerpoint/2010/main" val="3892335802"/>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abadkézi sokszög 4"/>
          <p:cNvSpPr/>
          <p:nvPr/>
        </p:nvSpPr>
        <p:spPr>
          <a:xfrm rot="16200000">
            <a:off x="1801091" y="1581011"/>
            <a:ext cx="1710545" cy="815124"/>
          </a:xfrm>
          <a:custGeom>
            <a:avLst/>
            <a:gdLst>
              <a:gd name="connsiteX0" fmla="*/ 0 w 3260035"/>
              <a:gd name="connsiteY0" fmla="*/ 1232534 h 1282230"/>
              <a:gd name="connsiteX1" fmla="*/ 1500809 w 3260035"/>
              <a:gd name="connsiteY1" fmla="*/ 82 h 1282230"/>
              <a:gd name="connsiteX2" fmla="*/ 3260035 w 3260035"/>
              <a:gd name="connsiteY2" fmla="*/ 1282230 h 1282230"/>
              <a:gd name="connsiteX0" fmla="*/ 0 w 3260035"/>
              <a:gd name="connsiteY0" fmla="*/ 1461112 h 1510808"/>
              <a:gd name="connsiteX1" fmla="*/ 1660308 w 3260035"/>
              <a:gd name="connsiteY1" fmla="*/ 60 h 1510808"/>
              <a:gd name="connsiteX2" fmla="*/ 3260035 w 3260035"/>
              <a:gd name="connsiteY2" fmla="*/ 1510808 h 1510808"/>
              <a:gd name="connsiteX0" fmla="*/ 0 w 3278800"/>
              <a:gd name="connsiteY0" fmla="*/ 1461055 h 1461055"/>
              <a:gd name="connsiteX1" fmla="*/ 1660308 w 3278800"/>
              <a:gd name="connsiteY1" fmla="*/ 3 h 1461055"/>
              <a:gd name="connsiteX2" fmla="*/ 3278800 w 3278800"/>
              <a:gd name="connsiteY2" fmla="*/ 1451116 h 1461055"/>
              <a:gd name="connsiteX0" fmla="*/ 0 w 2678338"/>
              <a:gd name="connsiteY0" fmla="*/ 835933 h 1472038"/>
              <a:gd name="connsiteX1" fmla="*/ 1059846 w 2678338"/>
              <a:gd name="connsiteY1" fmla="*/ 20925 h 1472038"/>
              <a:gd name="connsiteX2" fmla="*/ 2678338 w 2678338"/>
              <a:gd name="connsiteY2" fmla="*/ 1472038 h 1472038"/>
              <a:gd name="connsiteX0" fmla="*/ 0 w 2152933"/>
              <a:gd name="connsiteY0" fmla="*/ 815124 h 815124"/>
              <a:gd name="connsiteX1" fmla="*/ 1059846 w 2152933"/>
              <a:gd name="connsiteY1" fmla="*/ 116 h 815124"/>
              <a:gd name="connsiteX2" fmla="*/ 2152933 w 2152933"/>
              <a:gd name="connsiteY2" fmla="*/ 785311 h 815124"/>
            </a:gdLst>
            <a:ahLst/>
            <a:cxnLst>
              <a:cxn ang="0">
                <a:pos x="connsiteX0" y="connsiteY0"/>
              </a:cxn>
              <a:cxn ang="0">
                <a:pos x="connsiteX1" y="connsiteY1"/>
              </a:cxn>
              <a:cxn ang="0">
                <a:pos x="connsiteX2" y="connsiteY2"/>
              </a:cxn>
            </a:cxnLst>
            <a:rect l="l" t="t" r="r" b="b"/>
            <a:pathLst>
              <a:path w="2152933" h="815124">
                <a:moveTo>
                  <a:pt x="0" y="815124"/>
                </a:moveTo>
                <a:cubicBezTo>
                  <a:pt x="478735" y="194756"/>
                  <a:pt x="701024" y="5085"/>
                  <a:pt x="1059846" y="116"/>
                </a:cubicBezTo>
                <a:cubicBezTo>
                  <a:pt x="1418668" y="-4853"/>
                  <a:pt x="1544989" y="148378"/>
                  <a:pt x="2152933" y="78531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normAutofit/>
          </a:bodyPr>
          <a:lstStyle/>
          <a:p>
            <a:r>
              <a:rPr lang="hu-HU" dirty="0" err="1" smtClean="0">
                <a:solidFill>
                  <a:srgbClr val="FF0000"/>
                </a:solidFill>
              </a:rPr>
              <a:t>Curves</a:t>
            </a:r>
            <a:r>
              <a:rPr lang="hu-HU" dirty="0" smtClean="0">
                <a:solidFill>
                  <a:srgbClr val="FF0000"/>
                </a:solidFill>
              </a:rPr>
              <a:t>: </a:t>
            </a:r>
            <a:r>
              <a:rPr lang="hu-HU" dirty="0" err="1" smtClean="0">
                <a:solidFill>
                  <a:srgbClr val="FF0000"/>
                </a:solidFill>
              </a:rPr>
              <a:t>Parametric</a:t>
            </a:r>
            <a:r>
              <a:rPr lang="hu-HU" dirty="0" smtClean="0">
                <a:solidFill>
                  <a:srgbClr val="FF0000"/>
                </a:solidFill>
              </a:rPr>
              <a:t> </a:t>
            </a:r>
            <a:r>
              <a:rPr lang="hu-HU" dirty="0" err="1" smtClean="0">
                <a:solidFill>
                  <a:srgbClr val="FF0000"/>
                </a:solidFill>
              </a:rPr>
              <a:t>equation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6" name="Téglalap 5"/>
              <p:cNvSpPr/>
              <p:nvPr/>
            </p:nvSpPr>
            <p:spPr>
              <a:xfrm>
                <a:off x="3762464" y="1072307"/>
                <a:ext cx="5198574" cy="1077218"/>
              </a:xfrm>
              <a:prstGeom prst="rect">
                <a:avLst/>
              </a:prstGeom>
              <a:ln>
                <a:solidFill>
                  <a:schemeClr val="tx1"/>
                </a:solidFill>
              </a:ln>
            </p:spPr>
            <p:txBody>
              <a:bodyPr wrap="square">
                <a:spAutoFit/>
              </a:bodyPr>
              <a:lstStyle/>
              <a:p>
                <a:pPr marL="0" lvl="1"/>
                <a14:m>
                  <m:oMathPara xmlns:m="http://schemas.openxmlformats.org/officeDocument/2006/math">
                    <m:oMathParaPr>
                      <m:jc m:val="centerGroup"/>
                    </m:oMathParaPr>
                    <m:oMath xmlns:m="http://schemas.openxmlformats.org/officeDocument/2006/math">
                      <m:r>
                        <a:rPr lang="hu-HU" altLang="hu-HU" sz="3200" i="1" dirty="0" smtClean="0">
                          <a:latin typeface="Cambria Math"/>
                          <a:cs typeface="Times New Roman" panose="02020603050405020304" pitchFamily="18" charset="0"/>
                        </a:rPr>
                        <m:t>𝑥</m:t>
                      </m:r>
                      <m:r>
                        <a:rPr lang="hu-HU" altLang="hu-HU" sz="3200" i="1" dirty="0" smtClean="0">
                          <a:latin typeface="Cambria Math"/>
                          <a:cs typeface="Times New Roman" panose="02020603050405020304" pitchFamily="18" charset="0"/>
                        </a:rPr>
                        <m:t>=</m:t>
                      </m:r>
                      <m:r>
                        <a:rPr lang="hu-HU" altLang="hu-HU" sz="3200" i="1" dirty="0" err="1">
                          <a:latin typeface="Cambria Math"/>
                          <a:cs typeface="Times New Roman" panose="02020603050405020304" pitchFamily="18" charset="0"/>
                        </a:rPr>
                        <m:t>𝑥</m:t>
                      </m:r>
                      <m:r>
                        <a:rPr lang="hu-HU" altLang="hu-HU" sz="3200" i="1" dirty="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𝑡</m:t>
                      </m:r>
                      <m:r>
                        <a:rPr lang="hu-HU" altLang="hu-HU" sz="3200" i="1" dirty="0">
                          <a:latin typeface="Cambria Math"/>
                          <a:cs typeface="Times New Roman" panose="02020603050405020304" pitchFamily="18" charset="0"/>
                        </a:rPr>
                        <m:t>), </m:t>
                      </m:r>
                      <m:r>
                        <a:rPr lang="hu-HU" altLang="hu-HU" sz="3200" i="1" dirty="0">
                          <a:latin typeface="Cambria Math"/>
                          <a:cs typeface="Times New Roman" panose="02020603050405020304" pitchFamily="18" charset="0"/>
                        </a:rPr>
                        <m:t>𝑦</m:t>
                      </m:r>
                      <m:r>
                        <a:rPr lang="hu-HU" altLang="hu-HU" sz="3200" i="1" dirty="0">
                          <a:latin typeface="Cambria Math"/>
                          <a:cs typeface="Times New Roman" panose="02020603050405020304" pitchFamily="18" charset="0"/>
                        </a:rPr>
                        <m:t>=</m:t>
                      </m:r>
                      <m:r>
                        <a:rPr lang="hu-HU" altLang="hu-HU" sz="3200" i="1" dirty="0" err="1">
                          <a:latin typeface="Cambria Math"/>
                          <a:cs typeface="Times New Roman" panose="02020603050405020304" pitchFamily="18" charset="0"/>
                        </a:rPr>
                        <m:t>𝑦</m:t>
                      </m:r>
                      <m:r>
                        <a:rPr lang="hu-HU" altLang="hu-HU" sz="3200" i="1" dirty="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𝑡</m:t>
                      </m:r>
                      <m:r>
                        <a:rPr lang="hu-HU" altLang="hu-HU" sz="3200" i="1" dirty="0" smtClean="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 </m:t>
                      </m:r>
                      <m:r>
                        <a:rPr lang="hu-HU" altLang="hu-HU" sz="3200" i="1" dirty="0">
                          <a:latin typeface="Cambria Math"/>
                          <a:cs typeface="Times New Roman" panose="02020603050405020304" pitchFamily="18" charset="0"/>
                        </a:rPr>
                        <m:t>𝑧</m:t>
                      </m:r>
                      <m:r>
                        <a:rPr lang="hu-HU" altLang="hu-HU" sz="3200" i="1" dirty="0">
                          <a:latin typeface="Cambria Math"/>
                          <a:cs typeface="Times New Roman" panose="02020603050405020304" pitchFamily="18" charset="0"/>
                        </a:rPr>
                        <m:t>=</m:t>
                      </m:r>
                      <m:r>
                        <a:rPr lang="hu-HU" altLang="hu-HU" sz="3200" i="1" dirty="0" err="1" smtClean="0">
                          <a:latin typeface="Cambria Math"/>
                          <a:cs typeface="Times New Roman" panose="02020603050405020304" pitchFamily="18" charset="0"/>
                        </a:rPr>
                        <m:t>𝑧</m:t>
                      </m:r>
                      <m:r>
                        <a:rPr lang="hu-HU" altLang="hu-HU" sz="3200" i="1" dirty="0" smtClean="0">
                          <a:latin typeface="Cambria Math"/>
                          <a:cs typeface="Times New Roman" panose="02020603050405020304" pitchFamily="18" charset="0"/>
                        </a:rPr>
                        <m:t>(</m:t>
                      </m:r>
                      <m:r>
                        <a:rPr lang="hu-HU" altLang="hu-HU" sz="3200" i="1" dirty="0" smtClean="0">
                          <a:latin typeface="Cambria Math"/>
                          <a:cs typeface="Times New Roman" panose="02020603050405020304" pitchFamily="18" charset="0"/>
                        </a:rPr>
                        <m:t>𝑡</m:t>
                      </m:r>
                      <m:r>
                        <a:rPr lang="hu-HU" altLang="hu-HU" sz="3200" i="1" dirty="0" smtClean="0">
                          <a:latin typeface="Cambria Math"/>
                          <a:cs typeface="Times New Roman" panose="02020603050405020304" pitchFamily="18" charset="0"/>
                        </a:rPr>
                        <m:t>)   </m:t>
                      </m:r>
                    </m:oMath>
                  </m:oMathPara>
                </a14:m>
                <a:endParaRPr lang="hu-HU" altLang="hu-HU" sz="3200" dirty="0" smtClean="0">
                  <a:cs typeface="Times New Roman" panose="02020603050405020304" pitchFamily="18" charset="0"/>
                </a:endParaRPr>
              </a:p>
              <a:p>
                <a:pPr marL="0" lvl="1" algn="l"/>
                <a:r>
                  <a:rPr lang="hu-HU" altLang="hu-HU" sz="3200" dirty="0" err="1" smtClean="0">
                    <a:cs typeface="Times New Roman" panose="02020603050405020304" pitchFamily="18" charset="0"/>
                  </a:rPr>
                  <a:t>or</a:t>
                </a:r>
                <a:r>
                  <a:rPr lang="hu-HU" altLang="hu-HU" sz="3200" dirty="0" smtClean="0">
                    <a:cs typeface="Times New Roman" panose="02020603050405020304" pitchFamily="18" charset="0"/>
                  </a:rPr>
                  <a:t> </a:t>
                </a:r>
                <a:r>
                  <a:rPr lang="hu-HU" altLang="hu-HU" sz="3200" dirty="0">
                    <a:cs typeface="Times New Roman" panose="02020603050405020304" pitchFamily="18" charset="0"/>
                  </a:rPr>
                  <a:t> </a:t>
                </a:r>
                <a14:m>
                  <m:oMath xmlns:m="http://schemas.openxmlformats.org/officeDocument/2006/math">
                    <m:r>
                      <a:rPr lang="en-US" altLang="hu-HU" sz="3200" b="1" i="1" dirty="0" smtClean="0">
                        <a:latin typeface="Cambria Math"/>
                        <a:cs typeface="Times New Roman" panose="02020603050405020304" pitchFamily="18" charset="0"/>
                      </a:rPr>
                      <m:t>𝒓</m:t>
                    </m:r>
                    <m:r>
                      <a:rPr lang="en-US" altLang="hu-HU" sz="3200" i="1" dirty="0">
                        <a:latin typeface="Cambria Math"/>
                        <a:cs typeface="Times New Roman" panose="02020603050405020304" pitchFamily="18" charset="0"/>
                      </a:rPr>
                      <m:t>=</m:t>
                    </m:r>
                    <m:r>
                      <a:rPr lang="en-US" altLang="hu-HU" sz="3200" b="1" i="1" dirty="0">
                        <a:latin typeface="Cambria Math"/>
                        <a:cs typeface="Times New Roman" panose="02020603050405020304" pitchFamily="18" charset="0"/>
                      </a:rPr>
                      <m:t>𝒓</m:t>
                    </m:r>
                    <m:r>
                      <a:rPr lang="hu-HU" altLang="hu-HU" sz="3200" i="1" dirty="0">
                        <a:latin typeface="Cambria Math"/>
                        <a:cs typeface="Times New Roman" panose="02020603050405020304" pitchFamily="18" charset="0"/>
                      </a:rPr>
                      <m:t>(</m:t>
                    </m:r>
                    <m:r>
                      <a:rPr lang="hu-HU" altLang="hu-HU" sz="3200" i="1" dirty="0">
                        <a:latin typeface="Cambria Math"/>
                        <a:cs typeface="Times New Roman" panose="02020603050405020304" pitchFamily="18" charset="0"/>
                      </a:rPr>
                      <m:t>𝑡</m:t>
                    </m:r>
                    <m:r>
                      <a:rPr lang="hu-HU" altLang="hu-HU" sz="3200" i="1" dirty="0">
                        <a:latin typeface="Cambria Math"/>
                        <a:cs typeface="Times New Roman" panose="02020603050405020304" pitchFamily="18" charset="0"/>
                      </a:rPr>
                      <m:t>) </m:t>
                    </m:r>
                  </m:oMath>
                </a14:m>
                <a:endParaRPr lang="en-GB" altLang="hu-HU" sz="3200" dirty="0">
                  <a:cs typeface="Times New Roman" panose="02020603050405020304" pitchFamily="18" charset="0"/>
                </a:endParaRPr>
              </a:p>
            </p:txBody>
          </p:sp>
        </mc:Choice>
        <mc:Fallback xmlns="">
          <p:sp>
            <p:nvSpPr>
              <p:cNvPr id="6" name="Téglalap 5"/>
              <p:cNvSpPr>
                <a:spLocks noRot="1" noChangeAspect="1" noMove="1" noResize="1" noEditPoints="1" noAdjustHandles="1" noChangeArrowheads="1" noChangeShapeType="1" noTextEdit="1"/>
              </p:cNvSpPr>
              <p:nvPr/>
            </p:nvSpPr>
            <p:spPr>
              <a:xfrm>
                <a:off x="3762464" y="1072307"/>
                <a:ext cx="5198574" cy="1077218"/>
              </a:xfrm>
              <a:prstGeom prst="rect">
                <a:avLst/>
              </a:prstGeom>
              <a:blipFill rotWithShape="1">
                <a:blip r:embed="rId3"/>
                <a:stretch>
                  <a:fillRect l="-2807" b="-16201"/>
                </a:stretch>
              </a:blipFill>
              <a:ln>
                <a:solidFill>
                  <a:schemeClr val="tx1"/>
                </a:solidFill>
              </a:ln>
            </p:spPr>
            <p:txBody>
              <a:bodyPr/>
              <a:lstStyle/>
              <a:p>
                <a:r>
                  <a:rPr lang="en-US">
                    <a:noFill/>
                  </a:rPr>
                  <a:t> </a:t>
                </a:r>
              </a:p>
            </p:txBody>
          </p:sp>
        </mc:Fallback>
      </mc:AlternateContent>
      <p:sp>
        <p:nvSpPr>
          <p:cNvPr id="7" name="Téglalap 6"/>
          <p:cNvSpPr/>
          <p:nvPr/>
        </p:nvSpPr>
        <p:spPr>
          <a:xfrm>
            <a:off x="986921" y="2571750"/>
            <a:ext cx="1459053" cy="584775"/>
          </a:xfrm>
          <a:prstGeom prst="rect">
            <a:avLst/>
          </a:prstGeom>
        </p:spPr>
        <p:txBody>
          <a:bodyPr wrap="none">
            <a:spAutoFit/>
          </a:bodyPr>
          <a:lstStyle/>
          <a:p>
            <a:pPr marL="0" lvl="2"/>
            <a:r>
              <a:rPr lang="hu-HU" altLang="hu-HU" sz="3200" u="sng" dirty="0">
                <a:latin typeface="+mn-lt"/>
              </a:rPr>
              <a:t>3D </a:t>
            </a:r>
            <a:r>
              <a:rPr lang="hu-HU" altLang="hu-HU" sz="3200" u="sng" dirty="0" smtClean="0">
                <a:latin typeface="+mn-lt"/>
              </a:rPr>
              <a:t>line:</a:t>
            </a:r>
            <a:endParaRPr lang="hu-HU" altLang="hu-HU" sz="3200" u="sng" dirty="0">
              <a:latin typeface="+mn-lt"/>
            </a:endParaRPr>
          </a:p>
        </p:txBody>
      </p:sp>
      <mc:AlternateContent xmlns:mc="http://schemas.openxmlformats.org/markup-compatibility/2006" xmlns:a14="http://schemas.microsoft.com/office/drawing/2010/main">
        <mc:Choice Requires="a14">
          <p:sp>
            <p:nvSpPr>
              <p:cNvPr id="8" name="Téglalap 7"/>
              <p:cNvSpPr>
                <a:spLocks noChangeArrowheads="1"/>
              </p:cNvSpPr>
              <p:nvPr/>
            </p:nvSpPr>
            <p:spPr bwMode="auto">
              <a:xfrm>
                <a:off x="971599" y="3154347"/>
                <a:ext cx="2790865" cy="1384995"/>
              </a:xfrm>
              <a:prstGeom prst="rect">
                <a:avLst/>
              </a:prstGeom>
              <a:noFill/>
              <a:ln w="9525">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14:m>
                  <m:oMathPara xmlns:m="http://schemas.openxmlformats.org/officeDocument/2006/math">
                    <m:oMathParaPr>
                      <m:jc m:val="centerGroup"/>
                    </m:oMathParaPr>
                    <m:oMath xmlns:m="http://schemas.openxmlformats.org/officeDocument/2006/math">
                      <m:r>
                        <a:rPr lang="hu-HU" altLang="hu-HU" sz="2800" i="1" dirty="0" smtClean="0">
                          <a:latin typeface="Cambria Math"/>
                          <a:sym typeface="Symbol" pitchFamily="18" charset="2"/>
                        </a:rPr>
                        <m:t>𝑥</m:t>
                      </m:r>
                      <m:r>
                        <a:rPr lang="hu-HU" altLang="hu-HU" sz="2800" i="1" dirty="0" smtClean="0">
                          <a:latin typeface="Cambria Math"/>
                          <a:sym typeface="Symbol" pitchFamily="18" charset="2"/>
                        </a:rPr>
                        <m:t>(</m:t>
                      </m:r>
                      <m:r>
                        <a:rPr lang="hu-HU" altLang="hu-HU" sz="2800" i="1" dirty="0" smtClean="0">
                          <a:latin typeface="Cambria Math"/>
                          <a:sym typeface="Symbol" pitchFamily="18" charset="2"/>
                        </a:rPr>
                        <m:t>𝑡</m:t>
                      </m:r>
                      <m:r>
                        <a:rPr lang="hu-HU" altLang="hu-HU" sz="2800" i="1" dirty="0" smtClean="0">
                          <a:latin typeface="Cambria Math"/>
                          <a:sym typeface="Symbol" pitchFamily="18" charset="2"/>
                        </a:rPr>
                        <m:t>)=</m:t>
                      </m:r>
                      <m:r>
                        <a:rPr lang="en-GB" altLang="hu-HU" sz="2800" i="1" dirty="0">
                          <a:latin typeface="Cambria Math"/>
                          <a:sym typeface="Symbol" pitchFamily="18" charset="2"/>
                        </a:rPr>
                        <m:t>𝑥</m:t>
                      </m:r>
                      <m:r>
                        <a:rPr lang="en-GB" altLang="hu-HU" sz="2800" i="1" baseline="-25000" dirty="0">
                          <a:latin typeface="Cambria Math"/>
                          <a:sym typeface="Symbol" pitchFamily="18" charset="2"/>
                        </a:rPr>
                        <m:t>0</m:t>
                      </m:r>
                      <m:r>
                        <a:rPr lang="hu-HU" altLang="hu-HU" sz="2800" i="1" dirty="0">
                          <a:latin typeface="Cambria Math"/>
                        </a:rPr>
                        <m:t>+</m:t>
                      </m:r>
                      <m:r>
                        <a:rPr lang="en-GB" altLang="hu-HU" sz="2800" i="1" dirty="0" err="1">
                          <a:latin typeface="Cambria Math"/>
                        </a:rPr>
                        <m:t>𝑣</m:t>
                      </m:r>
                      <m:r>
                        <a:rPr lang="en-GB" altLang="hu-HU" sz="2800" i="1" baseline="-25000" dirty="0" err="1">
                          <a:latin typeface="Cambria Math"/>
                          <a:sym typeface="Symbol" pitchFamily="18" charset="2"/>
                        </a:rPr>
                        <m:t>𝑥</m:t>
                      </m:r>
                      <m:r>
                        <a:rPr lang="hu-HU" altLang="hu-HU" sz="2800" i="1" dirty="0">
                          <a:latin typeface="Cambria Math"/>
                        </a:rPr>
                        <m:t> </m:t>
                      </m:r>
                      <m:r>
                        <a:rPr lang="hu-HU" altLang="hu-HU" sz="2800" i="1" dirty="0">
                          <a:latin typeface="Cambria Math"/>
                          <a:sym typeface="Symbol" pitchFamily="18" charset="2"/>
                        </a:rPr>
                        <m:t>𝑡</m:t>
                      </m:r>
                    </m:oMath>
                  </m:oMathPara>
                </a14:m>
                <a:endParaRPr lang="en-GB" altLang="hu-HU" sz="2800" i="1" dirty="0">
                  <a:sym typeface="Symbol" pitchFamily="18" charset="2"/>
                </a:endParaRPr>
              </a:p>
              <a:p>
                <a:pPr algn="l"/>
                <a14:m>
                  <m:oMathPara xmlns:m="http://schemas.openxmlformats.org/officeDocument/2006/math">
                    <m:oMathParaPr>
                      <m:jc m:val="centerGroup"/>
                    </m:oMathParaPr>
                    <m:oMath xmlns:m="http://schemas.openxmlformats.org/officeDocument/2006/math">
                      <m:r>
                        <a:rPr lang="en-GB" altLang="hu-HU" sz="2800" i="1" dirty="0" smtClean="0">
                          <a:latin typeface="Cambria Math"/>
                          <a:sym typeface="Symbol" pitchFamily="18" charset="2"/>
                        </a:rPr>
                        <m:t>𝑦</m:t>
                      </m:r>
                      <m:r>
                        <a:rPr lang="hu-HU" altLang="hu-HU" sz="2800" i="1" dirty="0">
                          <a:latin typeface="Cambria Math"/>
                          <a:sym typeface="Symbol" pitchFamily="18" charset="2"/>
                        </a:rPr>
                        <m:t>(</m:t>
                      </m:r>
                      <m:r>
                        <a:rPr lang="hu-HU" altLang="hu-HU" sz="2800" i="1" dirty="0">
                          <a:latin typeface="Cambria Math"/>
                          <a:sym typeface="Symbol" pitchFamily="18" charset="2"/>
                        </a:rPr>
                        <m:t>𝑡</m:t>
                      </m:r>
                      <m:r>
                        <a:rPr lang="hu-HU" altLang="hu-HU" sz="2800" i="1" dirty="0">
                          <a:latin typeface="Cambria Math"/>
                          <a:sym typeface="Symbol" pitchFamily="18" charset="2"/>
                        </a:rPr>
                        <m:t>)=</m:t>
                      </m:r>
                      <m:r>
                        <a:rPr lang="en-GB" altLang="hu-HU" sz="2800" i="1" dirty="0">
                          <a:latin typeface="Cambria Math"/>
                          <a:sym typeface="Symbol" pitchFamily="18" charset="2"/>
                        </a:rPr>
                        <m:t>𝑦</m:t>
                      </m:r>
                      <m:r>
                        <a:rPr lang="en-GB" altLang="hu-HU" sz="2800" i="1" baseline="-25000" dirty="0">
                          <a:latin typeface="Cambria Math"/>
                          <a:sym typeface="Symbol" pitchFamily="18" charset="2"/>
                        </a:rPr>
                        <m:t>0</m:t>
                      </m:r>
                      <m:r>
                        <a:rPr lang="hu-HU" altLang="hu-HU" sz="2800" i="1" dirty="0">
                          <a:latin typeface="Cambria Math"/>
                        </a:rPr>
                        <m:t>+</m:t>
                      </m:r>
                      <m:r>
                        <a:rPr lang="en-GB" altLang="hu-HU" sz="2800" i="1" dirty="0" err="1">
                          <a:latin typeface="Cambria Math"/>
                        </a:rPr>
                        <m:t>𝑣</m:t>
                      </m:r>
                      <m:r>
                        <a:rPr lang="en-GB" altLang="hu-HU" sz="2800" i="1" baseline="-25000" dirty="0" err="1">
                          <a:latin typeface="Cambria Math"/>
                          <a:sym typeface="Symbol" pitchFamily="18" charset="2"/>
                        </a:rPr>
                        <m:t>𝑦</m:t>
                      </m:r>
                      <m:r>
                        <a:rPr lang="hu-HU" altLang="hu-HU" sz="2800" i="1" dirty="0">
                          <a:latin typeface="Cambria Math"/>
                        </a:rPr>
                        <m:t> </m:t>
                      </m:r>
                      <m:r>
                        <a:rPr lang="hu-HU" altLang="hu-HU" sz="2800" i="1" dirty="0">
                          <a:latin typeface="Cambria Math"/>
                          <a:sym typeface="Symbol" pitchFamily="18" charset="2"/>
                        </a:rPr>
                        <m:t>𝑡</m:t>
                      </m:r>
                    </m:oMath>
                  </m:oMathPara>
                </a14:m>
                <a:endParaRPr lang="en-GB" altLang="hu-HU" sz="2800" i="1" dirty="0">
                  <a:sym typeface="Symbol" pitchFamily="18" charset="2"/>
                </a:endParaRPr>
              </a:p>
              <a:p>
                <a:pPr algn="l"/>
                <a14:m>
                  <m:oMathPara xmlns:m="http://schemas.openxmlformats.org/officeDocument/2006/math">
                    <m:oMathParaPr>
                      <m:jc m:val="centerGroup"/>
                    </m:oMathParaPr>
                    <m:oMath xmlns:m="http://schemas.openxmlformats.org/officeDocument/2006/math">
                      <m:r>
                        <a:rPr lang="en-GB" altLang="hu-HU" sz="2800" i="1" dirty="0" smtClean="0">
                          <a:latin typeface="Cambria Math"/>
                          <a:sym typeface="Symbol" pitchFamily="18" charset="2"/>
                        </a:rPr>
                        <m:t>𝑧</m:t>
                      </m:r>
                      <m:r>
                        <a:rPr lang="hu-HU" altLang="hu-HU" sz="2800" i="1" dirty="0">
                          <a:latin typeface="Cambria Math"/>
                          <a:sym typeface="Symbol" pitchFamily="18" charset="2"/>
                        </a:rPr>
                        <m:t>(</m:t>
                      </m:r>
                      <m:r>
                        <a:rPr lang="hu-HU" altLang="hu-HU" sz="2800" i="1" dirty="0">
                          <a:latin typeface="Cambria Math"/>
                          <a:sym typeface="Symbol" pitchFamily="18" charset="2"/>
                        </a:rPr>
                        <m:t>𝑡</m:t>
                      </m:r>
                      <m:r>
                        <a:rPr lang="hu-HU" altLang="hu-HU" sz="2800" i="1" dirty="0">
                          <a:latin typeface="Cambria Math"/>
                          <a:sym typeface="Symbol" pitchFamily="18" charset="2"/>
                        </a:rPr>
                        <m:t>)=</m:t>
                      </m:r>
                      <m:r>
                        <a:rPr lang="en-GB" altLang="hu-HU" sz="2800" i="1" dirty="0">
                          <a:latin typeface="Cambria Math"/>
                          <a:sym typeface="Symbol" pitchFamily="18" charset="2"/>
                        </a:rPr>
                        <m:t>𝑧</m:t>
                      </m:r>
                      <m:r>
                        <a:rPr lang="en-GB" altLang="hu-HU" sz="2800" i="1" baseline="-25000" dirty="0">
                          <a:latin typeface="Cambria Math"/>
                          <a:sym typeface="Symbol" pitchFamily="18" charset="2"/>
                        </a:rPr>
                        <m:t>0</m:t>
                      </m:r>
                      <m:r>
                        <a:rPr lang="hu-HU" altLang="hu-HU" sz="2800" i="1" dirty="0">
                          <a:latin typeface="Cambria Math"/>
                        </a:rPr>
                        <m:t>+</m:t>
                      </m:r>
                      <m:r>
                        <a:rPr lang="en-GB" altLang="hu-HU" sz="2800" i="1" dirty="0" err="1">
                          <a:latin typeface="Cambria Math"/>
                        </a:rPr>
                        <m:t>𝑣</m:t>
                      </m:r>
                      <m:r>
                        <a:rPr lang="en-GB" altLang="hu-HU" sz="2800" i="1" baseline="-25000" dirty="0" err="1">
                          <a:latin typeface="Cambria Math"/>
                          <a:sym typeface="Symbol" pitchFamily="18" charset="2"/>
                        </a:rPr>
                        <m:t>𝑧</m:t>
                      </m:r>
                      <m:r>
                        <a:rPr lang="hu-HU" altLang="hu-HU" sz="2800" i="1" dirty="0">
                          <a:latin typeface="Cambria Math"/>
                        </a:rPr>
                        <m:t> </m:t>
                      </m:r>
                      <m:r>
                        <a:rPr lang="hu-HU" altLang="hu-HU" sz="2800" i="1" dirty="0">
                          <a:latin typeface="Cambria Math"/>
                          <a:sym typeface="Symbol" pitchFamily="18" charset="2"/>
                        </a:rPr>
                        <m:t>𝑡</m:t>
                      </m:r>
                    </m:oMath>
                  </m:oMathPara>
                </a14:m>
                <a:endParaRPr lang="en-GB" altLang="hu-HU" sz="2800" i="1" dirty="0">
                  <a:sym typeface="Symbol" pitchFamily="18" charset="2"/>
                </a:endParaRPr>
              </a:p>
            </p:txBody>
          </p:sp>
        </mc:Choice>
        <mc:Fallback xmlns="">
          <p:sp>
            <p:nvSpPr>
              <p:cNvPr id="8" name="Téglalap 7"/>
              <p:cNvSpPr>
                <a:spLocks noRot="1" noChangeAspect="1" noMove="1" noResize="1" noEditPoints="1" noAdjustHandles="1" noChangeArrowheads="1" noChangeShapeType="1" noTextEdit="1"/>
              </p:cNvSpPr>
              <p:nvPr/>
            </p:nvSpPr>
            <p:spPr bwMode="auto">
              <a:xfrm>
                <a:off x="971599" y="3154347"/>
                <a:ext cx="2790865" cy="1384995"/>
              </a:xfrm>
              <a:prstGeom prst="rect">
                <a:avLst/>
              </a:prstGeom>
              <a:blipFill rotWithShape="1">
                <a:blip r:embed="rId4"/>
                <a:stretch>
                  <a:fillRect/>
                </a:stretch>
              </a:blip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4993501" y="3154347"/>
                <a:ext cx="3682955" cy="954107"/>
              </a:xfrm>
              <a:prstGeom prst="rect">
                <a:avLst/>
              </a:prstGeom>
              <a:ln>
                <a:solidFill>
                  <a:schemeClr val="tx1"/>
                </a:solidFill>
              </a:ln>
            </p:spPr>
            <p:txBody>
              <a:bodyPr wrap="square">
                <a:spAutoFit/>
              </a:bodyPr>
              <a:lstStyle/>
              <a:p>
                <a:pPr marL="0" lvl="2" algn="l">
                  <a:buFont typeface="Monotype Sorts" pitchFamily="2" charset="2"/>
                  <a:buNone/>
                </a:pPr>
                <a14:m>
                  <m:oMathPara xmlns:m="http://schemas.openxmlformats.org/officeDocument/2006/math">
                    <m:oMathParaPr>
                      <m:jc m:val="left"/>
                    </m:oMathParaPr>
                    <m:oMath xmlns:m="http://schemas.openxmlformats.org/officeDocument/2006/math">
                      <m:r>
                        <a:rPr lang="hu-HU" altLang="hu-HU" sz="2800" i="1" dirty="0" smtClean="0">
                          <a:latin typeface="Cambria Math"/>
                          <a:cs typeface="Times New Roman" panose="02020603050405020304" pitchFamily="18" charset="0"/>
                        </a:rPr>
                        <m:t>𝑥</m:t>
                      </m:r>
                      <m:r>
                        <a:rPr lang="hu-HU" altLang="hu-HU" sz="2800" i="1" dirty="0" smtClean="0">
                          <a:latin typeface="Cambria Math"/>
                          <a:cs typeface="Times New Roman" panose="02020603050405020304" pitchFamily="18" charset="0"/>
                        </a:rPr>
                        <m:t>(</m:t>
                      </m:r>
                      <m:r>
                        <a:rPr lang="hu-HU" altLang="hu-HU" sz="2800" i="1" dirty="0" smtClean="0">
                          <a:latin typeface="Cambria Math"/>
                          <a:cs typeface="Times New Roman" panose="02020603050405020304" pitchFamily="18" charset="0"/>
                        </a:rPr>
                        <m:t>𝑡</m:t>
                      </m:r>
                      <m:r>
                        <a:rPr lang="hu-HU" altLang="hu-HU" sz="2800" i="1" dirty="0" smtClean="0">
                          <a:latin typeface="Cambria Math"/>
                          <a:cs typeface="Times New Roman" panose="02020603050405020304" pitchFamily="18" charset="0"/>
                        </a:rPr>
                        <m:t>)=</m:t>
                      </m:r>
                      <m:r>
                        <a:rPr lang="hu-HU" altLang="hu-HU" sz="2800" i="1" dirty="0" smtClean="0">
                          <a:latin typeface="Cambria Math"/>
                          <a:cs typeface="Times New Roman" panose="02020603050405020304" pitchFamily="18" charset="0"/>
                        </a:rPr>
                        <m:t>𝑥</m:t>
                      </m:r>
                      <m:r>
                        <a:rPr lang="en-GB" altLang="hu-HU" sz="2800" i="1" baseline="-25000" dirty="0">
                          <a:latin typeface="Cambria Math"/>
                          <a:cs typeface="Times New Roman" panose="02020603050405020304" pitchFamily="18" charset="0"/>
                          <a:sym typeface="Symbol" pitchFamily="18" charset="2"/>
                        </a:rPr>
                        <m:t>0</m:t>
                      </m:r>
                      <m:r>
                        <a:rPr lang="hu-HU" altLang="hu-HU" sz="2800" i="1" dirty="0">
                          <a:latin typeface="Cambria Math"/>
                          <a:cs typeface="Times New Roman" panose="02020603050405020304" pitchFamily="18" charset="0"/>
                        </a:rPr>
                        <m:t>+</m:t>
                      </m:r>
                      <m:r>
                        <a:rPr lang="en-US" altLang="hu-HU" sz="2800" i="1" dirty="0">
                          <a:latin typeface="Cambria Math"/>
                          <a:cs typeface="Times New Roman" panose="02020603050405020304" pitchFamily="18" charset="0"/>
                        </a:rPr>
                        <m:t>𝑅</m:t>
                      </m:r>
                      <m:r>
                        <m:rPr>
                          <m:sty m:val="p"/>
                        </m:rPr>
                        <a:rPr lang="hu-HU" altLang="hu-HU" sz="2800" i="1" dirty="0" smtClean="0">
                          <a:latin typeface="Cambria Math"/>
                          <a:cs typeface="Times New Roman" panose="02020603050405020304" pitchFamily="18" charset="0"/>
                        </a:rPr>
                        <m:t>cos</m:t>
                      </m:r>
                      <m:r>
                        <a:rPr lang="hu-HU" altLang="hu-HU" sz="2800" i="1" dirty="0" smtClean="0">
                          <a:latin typeface="Cambria Math"/>
                          <a:cs typeface="Times New Roman" panose="02020603050405020304" pitchFamily="18" charset="0"/>
                        </a:rPr>
                        <m:t>⁡(2</m:t>
                      </m:r>
                      <m:r>
                        <a:rPr lang="hu-HU" altLang="hu-HU" sz="2800" i="1" dirty="0" smtClean="0">
                          <a:latin typeface="Cambria Math"/>
                          <a:cs typeface="Times New Roman" panose="02020603050405020304" pitchFamily="18" charset="0"/>
                          <a:sym typeface="Symbol" pitchFamily="18" charset="2"/>
                        </a:rPr>
                        <m:t>𝑡</m:t>
                      </m:r>
                      <m:r>
                        <a:rPr lang="hu-HU" altLang="hu-HU" sz="2800" i="1" dirty="0" smtClean="0">
                          <a:latin typeface="Cambria Math"/>
                          <a:cs typeface="Times New Roman" panose="02020603050405020304" pitchFamily="18" charset="0"/>
                          <a:sym typeface="Symbol" pitchFamily="18" charset="2"/>
                        </a:rPr>
                        <m:t>)</m:t>
                      </m:r>
                    </m:oMath>
                  </m:oMathPara>
                </a14:m>
                <a:endParaRPr lang="hu-HU" altLang="hu-HU" sz="2800" dirty="0" smtClean="0">
                  <a:cs typeface="Times New Roman" panose="02020603050405020304" pitchFamily="18" charset="0"/>
                  <a:sym typeface="Symbol" pitchFamily="18" charset="2"/>
                </a:endParaRPr>
              </a:p>
              <a:p>
                <a:pPr marL="0" lvl="2" algn="l">
                  <a:buFont typeface="Monotype Sorts" pitchFamily="2" charset="2"/>
                  <a:buNone/>
                </a:pPr>
                <a14:m>
                  <m:oMathPara xmlns:m="http://schemas.openxmlformats.org/officeDocument/2006/math">
                    <m:oMathParaPr>
                      <m:jc m:val="left"/>
                    </m:oMathParaPr>
                    <m:oMath xmlns:m="http://schemas.openxmlformats.org/officeDocument/2006/math">
                      <m:r>
                        <a:rPr lang="hu-HU" altLang="hu-HU" sz="2800" i="1" dirty="0" smtClean="0">
                          <a:latin typeface="Cambria Math"/>
                          <a:cs typeface="Times New Roman" panose="02020603050405020304" pitchFamily="18" charset="0"/>
                          <a:sym typeface="Symbol" pitchFamily="18" charset="2"/>
                        </a:rPr>
                        <m:t>𝑦</m:t>
                      </m:r>
                      <m:r>
                        <a:rPr lang="hu-HU" altLang="hu-HU" sz="2800" i="1" dirty="0" smtClean="0">
                          <a:latin typeface="Cambria Math"/>
                          <a:cs typeface="Times New Roman" panose="02020603050405020304" pitchFamily="18" charset="0"/>
                          <a:sym typeface="Symbol" pitchFamily="18" charset="2"/>
                        </a:rPr>
                        <m:t>(</m:t>
                      </m:r>
                      <m:r>
                        <a:rPr lang="hu-HU" altLang="hu-HU" sz="2800" i="1" dirty="0" smtClean="0">
                          <a:latin typeface="Cambria Math"/>
                          <a:cs typeface="Times New Roman" panose="02020603050405020304" pitchFamily="18" charset="0"/>
                          <a:sym typeface="Symbol" pitchFamily="18" charset="2"/>
                        </a:rPr>
                        <m:t>𝑡</m:t>
                      </m:r>
                      <m:r>
                        <a:rPr lang="hu-HU" altLang="hu-HU" sz="2800" i="1" dirty="0">
                          <a:latin typeface="Cambria Math"/>
                          <a:cs typeface="Times New Roman" panose="02020603050405020304" pitchFamily="18" charset="0"/>
                          <a:sym typeface="Symbol" pitchFamily="18" charset="2"/>
                        </a:rPr>
                        <m:t>)=</m:t>
                      </m:r>
                      <m:r>
                        <a:rPr lang="hu-HU" altLang="hu-HU" sz="2800" i="1" dirty="0">
                          <a:latin typeface="Cambria Math"/>
                          <a:cs typeface="Times New Roman" panose="02020603050405020304" pitchFamily="18" charset="0"/>
                          <a:sym typeface="Symbol" pitchFamily="18" charset="2"/>
                        </a:rPr>
                        <m:t>𝑦</m:t>
                      </m:r>
                      <m:r>
                        <a:rPr lang="en-GB" altLang="hu-HU" sz="2800" i="1" baseline="-25000" dirty="0">
                          <a:latin typeface="Cambria Math"/>
                          <a:cs typeface="Times New Roman" panose="02020603050405020304" pitchFamily="18" charset="0"/>
                          <a:sym typeface="Symbol" pitchFamily="18" charset="2"/>
                        </a:rPr>
                        <m:t>0</m:t>
                      </m:r>
                      <m:r>
                        <a:rPr lang="hu-HU" altLang="hu-HU" sz="2800" i="1" dirty="0">
                          <a:latin typeface="Cambria Math"/>
                          <a:cs typeface="Times New Roman" panose="02020603050405020304" pitchFamily="18" charset="0"/>
                          <a:sym typeface="Symbol" pitchFamily="18" charset="2"/>
                        </a:rPr>
                        <m:t>+</m:t>
                      </m:r>
                      <m:r>
                        <a:rPr lang="en-US" altLang="hu-HU" sz="2800" i="1" dirty="0">
                          <a:latin typeface="Cambria Math"/>
                          <a:cs typeface="Times New Roman" panose="02020603050405020304" pitchFamily="18" charset="0"/>
                        </a:rPr>
                        <m:t>𝑅</m:t>
                      </m:r>
                      <m:r>
                        <m:rPr>
                          <m:sty m:val="p"/>
                        </m:rPr>
                        <a:rPr lang="hu-HU" altLang="hu-HU" sz="2800" i="1" dirty="0" smtClean="0">
                          <a:latin typeface="Cambria Math"/>
                          <a:cs typeface="Times New Roman" panose="02020603050405020304" pitchFamily="18" charset="0"/>
                          <a:sym typeface="Symbol" pitchFamily="18" charset="2"/>
                        </a:rPr>
                        <m:t>sin</m:t>
                      </m:r>
                      <m:r>
                        <a:rPr lang="hu-HU" altLang="hu-HU" sz="2800" i="1" dirty="0">
                          <a:latin typeface="Cambria Math"/>
                          <a:cs typeface="Times New Roman" panose="02020603050405020304" pitchFamily="18" charset="0"/>
                          <a:sym typeface="Symbol" pitchFamily="18" charset="2"/>
                        </a:rPr>
                        <m:t>⁡</m:t>
                      </m:r>
                      <m:r>
                        <a:rPr lang="hu-HU" altLang="hu-HU" sz="2800" i="1" dirty="0">
                          <a:latin typeface="Cambria Math"/>
                          <a:cs typeface="Times New Roman" panose="02020603050405020304" pitchFamily="18" charset="0"/>
                        </a:rPr>
                        <m:t>(2</m:t>
                      </m:r>
                      <m:r>
                        <a:rPr lang="hu-HU" altLang="hu-HU" sz="2800" i="1" dirty="0">
                          <a:latin typeface="Cambria Math"/>
                          <a:cs typeface="Times New Roman" panose="02020603050405020304" pitchFamily="18" charset="0"/>
                          <a:sym typeface="Symbol" pitchFamily="18" charset="2"/>
                        </a:rPr>
                        <m:t></m:t>
                      </m:r>
                      <m:r>
                        <a:rPr lang="hu-HU" altLang="hu-HU" sz="2800" i="1" dirty="0">
                          <a:latin typeface="Cambria Math"/>
                          <a:cs typeface="Times New Roman" panose="02020603050405020304" pitchFamily="18" charset="0"/>
                          <a:sym typeface="Symbol" pitchFamily="18" charset="2"/>
                        </a:rPr>
                        <m:t>𝑡</m:t>
                      </m:r>
                      <m:r>
                        <a:rPr lang="hu-HU" altLang="hu-HU" sz="2800" i="1" dirty="0">
                          <a:latin typeface="Cambria Math"/>
                          <a:cs typeface="Times New Roman" panose="02020603050405020304" pitchFamily="18" charset="0"/>
                          <a:sym typeface="Symbol" pitchFamily="18" charset="2"/>
                        </a:rPr>
                        <m:t>)</m:t>
                      </m:r>
                    </m:oMath>
                  </m:oMathPara>
                </a14:m>
                <a:endParaRPr lang="hu-HU" altLang="hu-HU" sz="2800" i="1" dirty="0">
                  <a:cs typeface="Times New Roman" panose="02020603050405020304" pitchFamily="18" charset="0"/>
                  <a:sym typeface="Symbol" pitchFamily="18" charset="2"/>
                </a:endParaRPr>
              </a:p>
            </p:txBody>
          </p:sp>
        </mc:Choice>
        <mc:Fallback xmlns="">
          <p:sp>
            <p:nvSpPr>
              <p:cNvPr id="9" name="Téglalap 8"/>
              <p:cNvSpPr>
                <a:spLocks noRot="1" noChangeAspect="1" noMove="1" noResize="1" noEditPoints="1" noAdjustHandles="1" noChangeArrowheads="1" noChangeShapeType="1" noTextEdit="1"/>
              </p:cNvSpPr>
              <p:nvPr/>
            </p:nvSpPr>
            <p:spPr>
              <a:xfrm>
                <a:off x="4993501" y="3154347"/>
                <a:ext cx="3682955" cy="954107"/>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
        <p:nvSpPr>
          <p:cNvPr id="10" name="Téglalap 9"/>
          <p:cNvSpPr/>
          <p:nvPr/>
        </p:nvSpPr>
        <p:spPr>
          <a:xfrm>
            <a:off x="5014911" y="2571750"/>
            <a:ext cx="1217385" cy="584775"/>
          </a:xfrm>
          <a:prstGeom prst="rect">
            <a:avLst/>
          </a:prstGeom>
        </p:spPr>
        <p:txBody>
          <a:bodyPr wrap="none">
            <a:spAutoFit/>
          </a:bodyPr>
          <a:lstStyle/>
          <a:p>
            <a:pPr marL="0" lvl="2"/>
            <a:r>
              <a:rPr lang="hu-HU" altLang="hu-HU" sz="3200" u="sng" dirty="0" err="1" smtClean="0">
                <a:latin typeface="+mn-lt"/>
              </a:rPr>
              <a:t>Circle</a:t>
            </a:r>
            <a:r>
              <a:rPr lang="hu-HU" altLang="hu-HU" sz="3200" u="sng" dirty="0" smtClean="0">
                <a:latin typeface="+mn-lt"/>
              </a:rPr>
              <a:t>:</a:t>
            </a:r>
            <a:endParaRPr lang="hu-HU" altLang="hu-HU" sz="3200" u="sng" dirty="0">
              <a:latin typeface="+mn-lt"/>
            </a:endParaRPr>
          </a:p>
        </p:txBody>
      </p:sp>
      <mc:AlternateContent xmlns:mc="http://schemas.openxmlformats.org/markup-compatibility/2006" xmlns:a14="http://schemas.microsoft.com/office/drawing/2010/main">
        <mc:Choice Requires="a14">
          <p:sp>
            <p:nvSpPr>
              <p:cNvPr id="11" name="Téglalap 10"/>
              <p:cNvSpPr/>
              <p:nvPr/>
            </p:nvSpPr>
            <p:spPr>
              <a:xfrm>
                <a:off x="1292944" y="4536454"/>
                <a:ext cx="2149626" cy="52322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altLang="hu-HU" sz="2800" i="1" dirty="0" smtClean="0">
                          <a:latin typeface="Cambria Math"/>
                          <a:sym typeface="Symbol" pitchFamily="18" charset="2"/>
                        </a:rPr>
                        <m:t>𝑡</m:t>
                      </m:r>
                      <m:r>
                        <a:rPr lang="en-GB" altLang="hu-HU" sz="2800" i="1" dirty="0" smtClean="0">
                          <a:latin typeface="Cambria Math"/>
                          <a:sym typeface="Symbol" pitchFamily="18" charset="2"/>
                        </a:rPr>
                        <m:t>  (−∞,∞)</m:t>
                      </m:r>
                    </m:oMath>
                  </m:oMathPara>
                </a14:m>
                <a:endParaRPr lang="en-GB" altLang="hu-HU" sz="2800" dirty="0">
                  <a:sym typeface="Symbol" pitchFamily="18" charset="2"/>
                </a:endParaRPr>
              </a:p>
            </p:txBody>
          </p:sp>
        </mc:Choice>
        <mc:Fallback xmlns="">
          <p:sp>
            <p:nvSpPr>
              <p:cNvPr id="11" name="Téglalap 10"/>
              <p:cNvSpPr>
                <a:spLocks noRot="1" noChangeAspect="1" noMove="1" noResize="1" noEditPoints="1" noAdjustHandles="1" noChangeArrowheads="1" noChangeShapeType="1" noTextEdit="1"/>
              </p:cNvSpPr>
              <p:nvPr/>
            </p:nvSpPr>
            <p:spPr>
              <a:xfrm>
                <a:off x="1292944" y="4536454"/>
                <a:ext cx="2149626"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p:cNvSpPr/>
              <p:nvPr/>
            </p:nvSpPr>
            <p:spPr>
              <a:xfrm>
                <a:off x="5933154" y="4136924"/>
                <a:ext cx="1417376" cy="523220"/>
              </a:xfrm>
              <a:prstGeom prst="rect">
                <a:avLst/>
              </a:prstGeom>
            </p:spPr>
            <p:txBody>
              <a:bodyPr wrap="none">
                <a:spAutoFit/>
              </a:bodyPr>
              <a:lstStyle/>
              <a:p>
                <a:pPr algn="l"/>
                <a14:m>
                  <m:oMathPara xmlns:m="http://schemas.openxmlformats.org/officeDocument/2006/math">
                    <m:oMathParaPr>
                      <m:jc m:val="centerGroup"/>
                    </m:oMathParaPr>
                    <m:oMath xmlns:m="http://schemas.openxmlformats.org/officeDocument/2006/math">
                      <m:r>
                        <a:rPr lang="en-GB" altLang="hu-HU" sz="2800" i="1" dirty="0" smtClean="0">
                          <a:latin typeface="Cambria Math"/>
                          <a:sym typeface="Symbol" pitchFamily="18" charset="2"/>
                        </a:rPr>
                        <m:t>𝑡</m:t>
                      </m:r>
                      <m:r>
                        <a:rPr lang="en-GB" altLang="hu-HU" sz="2800" i="1" dirty="0" smtClean="0">
                          <a:latin typeface="Cambria Math"/>
                          <a:sym typeface="Symbol" pitchFamily="18" charset="2"/>
                        </a:rPr>
                        <m:t>[0,1)</m:t>
                      </m:r>
                    </m:oMath>
                  </m:oMathPara>
                </a14:m>
                <a:endParaRPr lang="en-GB" altLang="hu-HU" sz="2800" dirty="0">
                  <a:sym typeface="Symbol" pitchFamily="18" charset="2"/>
                </a:endParaRPr>
              </a:p>
            </p:txBody>
          </p:sp>
        </mc:Choice>
        <mc:Fallback xmlns="">
          <p:sp>
            <p:nvSpPr>
              <p:cNvPr id="12" name="Téglalap 11"/>
              <p:cNvSpPr>
                <a:spLocks noRot="1" noChangeAspect="1" noMove="1" noResize="1" noEditPoints="1" noAdjustHandles="1" noChangeArrowheads="1" noChangeShapeType="1" noTextEdit="1"/>
              </p:cNvSpPr>
              <p:nvPr/>
            </p:nvSpPr>
            <p:spPr>
              <a:xfrm>
                <a:off x="5933154" y="4136924"/>
                <a:ext cx="1417376" cy="523220"/>
              </a:xfrm>
              <a:prstGeom prst="rect">
                <a:avLst/>
              </a:prstGeom>
              <a:blipFill rotWithShape="1">
                <a:blip r:embed="rId7"/>
                <a:stretch>
                  <a:fillRect/>
                </a:stretch>
              </a:blipFill>
            </p:spPr>
            <p:txBody>
              <a:bodyPr/>
              <a:lstStyle/>
              <a:p>
                <a:r>
                  <a:rPr lang="en-US">
                    <a:noFill/>
                  </a:rPr>
                  <a:t> </a:t>
                </a:r>
              </a:p>
            </p:txBody>
          </p:sp>
        </mc:Fallback>
      </mc:AlternateContent>
      <p:sp>
        <p:nvSpPr>
          <p:cNvPr id="13" name="Szövegdoboz 12"/>
          <p:cNvSpPr txBox="1"/>
          <p:nvPr/>
        </p:nvSpPr>
        <p:spPr>
          <a:xfrm>
            <a:off x="584257" y="945282"/>
            <a:ext cx="1217144" cy="1569660"/>
          </a:xfrm>
          <a:prstGeom prst="rect">
            <a:avLst/>
          </a:prstGeom>
          <a:noFill/>
        </p:spPr>
        <p:txBody>
          <a:bodyPr wrap="square" rtlCol="0">
            <a:spAutoFit/>
          </a:bodyPr>
          <a:lstStyle/>
          <a:p>
            <a:r>
              <a:rPr lang="en-US" sz="9600" dirty="0" smtClean="0">
                <a:sym typeface="Wingdings"/>
              </a:rPr>
              <a:t></a:t>
            </a:r>
            <a:endParaRPr lang="en-US" sz="9600" dirty="0"/>
          </a:p>
        </p:txBody>
      </p:sp>
      <mc:AlternateContent xmlns:mc="http://schemas.openxmlformats.org/markup-compatibility/2006" xmlns:a14="http://schemas.microsoft.com/office/drawing/2010/main">
        <mc:Choice Requires="a14">
          <p:sp>
            <p:nvSpPr>
              <p:cNvPr id="14" name="Téglalap 13"/>
              <p:cNvSpPr/>
              <p:nvPr/>
            </p:nvSpPr>
            <p:spPr>
              <a:xfrm>
                <a:off x="1469392" y="1730112"/>
                <a:ext cx="494110"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600" i="1" dirty="0" smtClean="0">
                          <a:latin typeface="Cambria Math"/>
                          <a:cs typeface="Times New Roman" panose="02020603050405020304" pitchFamily="18" charset="0"/>
                        </a:rPr>
                        <m:t>𝑡</m:t>
                      </m:r>
                    </m:oMath>
                  </m:oMathPara>
                </a14:m>
                <a:endParaRPr lang="en-US" sz="3600" dirty="0"/>
              </a:p>
            </p:txBody>
          </p:sp>
        </mc:Choice>
        <mc:Fallback xmlns="">
          <p:sp>
            <p:nvSpPr>
              <p:cNvPr id="14" name="Téglalap 13"/>
              <p:cNvSpPr>
                <a:spLocks noRot="1" noChangeAspect="1" noMove="1" noResize="1" noEditPoints="1" noAdjustHandles="1" noChangeArrowheads="1" noChangeShapeType="1" noTextEdit="1"/>
              </p:cNvSpPr>
              <p:nvPr/>
            </p:nvSpPr>
            <p:spPr>
              <a:xfrm>
                <a:off x="1469392" y="1730112"/>
                <a:ext cx="494110" cy="646331"/>
              </a:xfrm>
              <a:prstGeom prst="rect">
                <a:avLst/>
              </a:prstGeom>
              <a:blipFill rotWithShape="1">
                <a:blip r:embed="rId8"/>
                <a:stretch>
                  <a:fillRect/>
                </a:stretch>
              </a:blipFill>
            </p:spPr>
            <p:txBody>
              <a:bodyPr/>
              <a:lstStyle/>
              <a:p>
                <a:r>
                  <a:rPr lang="en-US">
                    <a:noFill/>
                  </a:rPr>
                  <a:t> </a:t>
                </a:r>
              </a:p>
            </p:txBody>
          </p:sp>
        </mc:Fallback>
      </mc:AlternateContent>
      <p:sp>
        <p:nvSpPr>
          <p:cNvPr id="15" name="Ellipszis 14"/>
          <p:cNvSpPr/>
          <p:nvPr/>
        </p:nvSpPr>
        <p:spPr>
          <a:xfrm>
            <a:off x="2987824" y="2789840"/>
            <a:ext cx="144016"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4287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2.77778E-7 4.93827E-6 L -0.05712 -0.06945 C -0.0717 -0.08797 -0.0875 -0.13612 -0.0875 -0.16544 C -0.0875 -0.19877 -0.07986 -0.22531 -0.06528 -0.24414 L -0.00017 -0.33334 " pathEditMode="relative" rAng="0" ptsTypes="FffFF">
                                      <p:cBhvr>
                                        <p:cTn id="6" dur="2000" fill="hold"/>
                                        <p:tgtEl>
                                          <p:spTgt spid="15"/>
                                        </p:tgtEl>
                                        <p:attrNameLst>
                                          <p:attrName>ppt_x</p:attrName>
                                          <p:attrName>ppt_y</p:attrName>
                                        </p:attrNameLst>
                                      </p:cBhvr>
                                      <p:rCtr x="-4375" y="-16667"/>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0653" y="0"/>
            <a:ext cx="8229600" cy="857250"/>
          </a:xfrm>
        </p:spPr>
        <p:txBody>
          <a:bodyPr/>
          <a:lstStyle/>
          <a:p>
            <a:r>
              <a:rPr lang="en-US" dirty="0" smtClean="0">
                <a:solidFill>
                  <a:srgbClr val="FF0000"/>
                </a:solidFill>
              </a:rPr>
              <a:t>Zoo of Classical Curves</a:t>
            </a:r>
            <a:endParaRPr lang="en-US" dirty="0">
              <a:solidFill>
                <a:srgbClr val="FF0000"/>
              </a:solidFill>
            </a:endParaRPr>
          </a:p>
        </p:txBody>
      </p:sp>
      <p:pic>
        <p:nvPicPr>
          <p:cNvPr id="4098" name="Picture 2" descr="https://upload.wikimedia.org/wikipedia/commons/6/69/Cycloid_f.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51670"/>
            <a:ext cx="2038528" cy="9727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Szövegdoboz 3"/>
              <p:cNvSpPr txBox="1"/>
              <p:nvPr/>
            </p:nvSpPr>
            <p:spPr>
              <a:xfrm>
                <a:off x="2123729" y="1974505"/>
                <a:ext cx="2372765" cy="830997"/>
              </a:xfrm>
              <a:prstGeom prst="rect">
                <a:avLst/>
              </a:prstGeom>
              <a:noFill/>
            </p:spPr>
            <p:txBody>
              <a:bodyPr wrap="none" rtlCol="0">
                <a:spAutoFit/>
              </a:bodyPr>
              <a:lstStyle/>
              <a:p>
                <a:pPr algn="l"/>
                <a14:m>
                  <m:oMathPara xmlns:m="http://schemas.openxmlformats.org/officeDocument/2006/math">
                    <m:oMathParaPr>
                      <m:jc m:val="left"/>
                    </m:oMathParaPr>
                    <m:oMath xmlns:m="http://schemas.openxmlformats.org/officeDocument/2006/math">
                      <m:r>
                        <a:rPr lang="hu-HU" b="0" i="1" smtClean="0">
                          <a:solidFill>
                            <a:srgbClr val="FF0000"/>
                          </a:solidFill>
                          <a:latin typeface="Cambria Math"/>
                        </a:rPr>
                        <m:t>𝑥</m:t>
                      </m:r>
                      <m:d>
                        <m:dPr>
                          <m:ctrlPr>
                            <a:rPr lang="hu-HU" b="0" i="1" smtClean="0">
                              <a:latin typeface="Cambria Math"/>
                            </a:rPr>
                          </m:ctrlPr>
                        </m:dPr>
                        <m:e>
                          <m:r>
                            <a:rPr lang="hu-HU" b="0" i="1" smtClean="0">
                              <a:latin typeface="Cambria Math"/>
                            </a:rPr>
                            <m:t>𝑡</m:t>
                          </m:r>
                        </m:e>
                      </m:d>
                      <m:r>
                        <a:rPr lang="en-US" b="0" i="1" smtClean="0">
                          <a:latin typeface="Cambria Math"/>
                        </a:rPr>
                        <m:t>=</m:t>
                      </m:r>
                      <m:r>
                        <a:rPr lang="en-US" i="1">
                          <a:latin typeface="Cambria Math"/>
                        </a:rPr>
                        <m:t>𝑡</m:t>
                      </m:r>
                      <m:r>
                        <a:rPr lang="en-US" i="1">
                          <a:latin typeface="Cambria Math"/>
                        </a:rPr>
                        <m:t>−</m:t>
                      </m:r>
                      <m:func>
                        <m:funcPr>
                          <m:ctrlPr>
                            <a:rPr lang="en-US" i="1">
                              <a:latin typeface="Cambria Math"/>
                            </a:rPr>
                          </m:ctrlPr>
                        </m:funcPr>
                        <m:fName>
                          <m:r>
                            <m:rPr>
                              <m:sty m:val="p"/>
                            </m:rPr>
                            <a:rPr lang="en-US">
                              <a:latin typeface="Cambria Math"/>
                            </a:rPr>
                            <m:t>sin</m:t>
                          </m:r>
                        </m:fName>
                        <m:e>
                          <m:r>
                            <a:rPr lang="en-US" i="1">
                              <a:latin typeface="Cambria Math"/>
                            </a:rPr>
                            <m:t>𝑡</m:t>
                          </m:r>
                        </m:e>
                      </m:func>
                    </m:oMath>
                  </m:oMathPara>
                </a14:m>
                <a:endParaRPr lang="en-US" b="0" dirty="0" smtClean="0">
                  <a:latin typeface="+mn-lt"/>
                </a:endParaRPr>
              </a:p>
              <a:p>
                <a:pPr algn="l"/>
                <a14:m>
                  <m:oMathPara xmlns:m="http://schemas.openxmlformats.org/officeDocument/2006/math">
                    <m:oMathParaPr>
                      <m:jc m:val="left"/>
                    </m:oMathParaPr>
                    <m:oMath xmlns:m="http://schemas.openxmlformats.org/officeDocument/2006/math">
                      <m:r>
                        <a:rPr lang="en-US" b="0" i="1" smtClean="0">
                          <a:solidFill>
                            <a:srgbClr val="FF0000"/>
                          </a:solidFill>
                          <a:latin typeface="Cambria Math"/>
                        </a:rPr>
                        <m:t>𝑦</m:t>
                      </m:r>
                      <m:d>
                        <m:dPr>
                          <m:ctrlPr>
                            <a:rPr lang="hu-HU" i="1">
                              <a:latin typeface="Cambria Math"/>
                            </a:rPr>
                          </m:ctrlPr>
                        </m:dPr>
                        <m:e>
                          <m:r>
                            <a:rPr lang="hu-HU" i="1">
                              <a:latin typeface="Cambria Math"/>
                            </a:rPr>
                            <m:t>𝑡</m:t>
                          </m:r>
                        </m:e>
                      </m:d>
                      <m:r>
                        <a:rPr lang="en-US" i="1">
                          <a:latin typeface="Cambria Math"/>
                        </a:rPr>
                        <m:t>=1−</m:t>
                      </m:r>
                      <m:func>
                        <m:funcPr>
                          <m:ctrlPr>
                            <a:rPr lang="en-US" i="1">
                              <a:latin typeface="Cambria Math"/>
                            </a:rPr>
                          </m:ctrlPr>
                        </m:funcPr>
                        <m:fName>
                          <m:r>
                            <m:rPr>
                              <m:sty m:val="p"/>
                            </m:rPr>
                            <a:rPr lang="en-US">
                              <a:latin typeface="Cambria Math"/>
                            </a:rPr>
                            <m:t>cos</m:t>
                          </m:r>
                        </m:fName>
                        <m:e>
                          <m:r>
                            <a:rPr lang="en-US" i="1">
                              <a:latin typeface="Cambria Math"/>
                            </a:rPr>
                            <m:t>𝑡</m:t>
                          </m:r>
                        </m:e>
                      </m:func>
                    </m:oMath>
                  </m:oMathPara>
                </a14:m>
                <a:endParaRPr lang="en-US" b="0" dirty="0" smtClean="0">
                  <a:latin typeface="+mn-lt"/>
                </a:endParaRPr>
              </a:p>
            </p:txBody>
          </p:sp>
        </mc:Choice>
        <mc:Fallback xmlns="">
          <p:sp>
            <p:nvSpPr>
              <p:cNvPr id="4" name="Szövegdoboz 3"/>
              <p:cNvSpPr txBox="1">
                <a:spLocks noRot="1" noChangeAspect="1" noMove="1" noResize="1" noEditPoints="1" noAdjustHandles="1" noChangeArrowheads="1" noChangeShapeType="1" noTextEdit="1"/>
              </p:cNvSpPr>
              <p:nvPr/>
            </p:nvSpPr>
            <p:spPr>
              <a:xfrm>
                <a:off x="2123729" y="1974505"/>
                <a:ext cx="2372765" cy="830997"/>
              </a:xfrm>
              <a:prstGeom prst="rect">
                <a:avLst/>
              </a:prstGeom>
              <a:blipFill rotWithShape="1">
                <a:blip r:embed="rId4"/>
                <a:stretch>
                  <a:fillRect l="-513" b="-5147"/>
                </a:stretch>
              </a:blipFill>
            </p:spPr>
            <p:txBody>
              <a:bodyPr/>
              <a:lstStyle/>
              <a:p>
                <a:r>
                  <a:rPr lang="en-US">
                    <a:noFill/>
                  </a:rPr>
                  <a:t> </a:t>
                </a:r>
              </a:p>
            </p:txBody>
          </p:sp>
        </mc:Fallback>
      </mc:AlternateContent>
      <p:sp>
        <p:nvSpPr>
          <p:cNvPr id="5" name="Szövegdoboz 4"/>
          <p:cNvSpPr txBox="1"/>
          <p:nvPr/>
        </p:nvSpPr>
        <p:spPr>
          <a:xfrm>
            <a:off x="676757" y="2019845"/>
            <a:ext cx="1160189" cy="461665"/>
          </a:xfrm>
          <a:prstGeom prst="rect">
            <a:avLst/>
          </a:prstGeom>
          <a:noFill/>
        </p:spPr>
        <p:txBody>
          <a:bodyPr wrap="none" rtlCol="0">
            <a:spAutoFit/>
          </a:bodyPr>
          <a:lstStyle/>
          <a:p>
            <a:r>
              <a:rPr lang="en-US" dirty="0" smtClean="0">
                <a:latin typeface="+mn-lt"/>
              </a:rPr>
              <a:t>Cycloid:</a:t>
            </a:r>
            <a:endParaRPr lang="en-US" dirty="0">
              <a:latin typeface="+mn-lt"/>
            </a:endParaRPr>
          </a:p>
        </p:txBody>
      </p:sp>
      <p:pic>
        <p:nvPicPr>
          <p:cNvPr id="4100" name="Picture 4" descr="https://upload.wikimedia.org/wikipedia/commons/thumb/d/d0/Cardiod_animation.gif/220px-Cardiod_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2345376"/>
            <a:ext cx="1512169" cy="1285220"/>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p:cNvSpPr txBox="1"/>
          <p:nvPr/>
        </p:nvSpPr>
        <p:spPr>
          <a:xfrm>
            <a:off x="472082" y="2919923"/>
            <a:ext cx="1345240" cy="461665"/>
          </a:xfrm>
          <a:prstGeom prst="rect">
            <a:avLst/>
          </a:prstGeom>
          <a:noFill/>
        </p:spPr>
        <p:txBody>
          <a:bodyPr wrap="none" rtlCol="0">
            <a:spAutoFit/>
          </a:bodyPr>
          <a:lstStyle/>
          <a:p>
            <a:r>
              <a:rPr lang="en-US" dirty="0" smtClean="0">
                <a:latin typeface="+mn-lt"/>
              </a:rPr>
              <a:t>Cardioid:</a:t>
            </a:r>
            <a:endParaRPr lang="en-US" dirty="0">
              <a:latin typeface="+mn-lt"/>
            </a:endParaRPr>
          </a:p>
        </p:txBody>
      </p:sp>
      <mc:AlternateContent xmlns:mc="http://schemas.openxmlformats.org/markup-compatibility/2006" xmlns:a14="http://schemas.microsoft.com/office/drawing/2010/main">
        <mc:Choice Requires="a14">
          <p:sp>
            <p:nvSpPr>
              <p:cNvPr id="9" name="Szövegdoboz 8"/>
              <p:cNvSpPr txBox="1"/>
              <p:nvPr/>
            </p:nvSpPr>
            <p:spPr>
              <a:xfrm>
                <a:off x="333802" y="671588"/>
                <a:ext cx="5164684" cy="1377365"/>
              </a:xfrm>
              <a:prstGeom prst="rect">
                <a:avLst/>
              </a:prstGeom>
              <a:noFill/>
            </p:spPr>
            <p:txBody>
              <a:bodyPr wrap="none" rtlCol="0">
                <a:spAutoFit/>
              </a:bodyPr>
              <a:lstStyle/>
              <a:p>
                <a:pPr algn="l"/>
                <a:r>
                  <a:rPr lang="en-US" dirty="0" smtClean="0">
                    <a:latin typeface="+mn-lt"/>
                  </a:rPr>
                  <a:t>   </a:t>
                </a:r>
                <a:r>
                  <a:rPr lang="hu-HU" dirty="0" smtClean="0">
                    <a:latin typeface="+mn-lt"/>
                  </a:rPr>
                  <a:t>Parabola</a:t>
                </a:r>
                <a:r>
                  <a:rPr lang="en-US" dirty="0" smtClean="0">
                    <a:latin typeface="+mn-lt"/>
                  </a:rPr>
                  <a:t>:</a:t>
                </a:r>
                <a:r>
                  <a:rPr lang="en-US" dirty="0">
                    <a:latin typeface="+mn-lt"/>
                  </a:rPr>
                  <a:t>	</a:t>
                </a:r>
                <a14:m>
                  <m:oMath xmlns:m="http://schemas.openxmlformats.org/officeDocument/2006/math">
                    <m:d>
                      <m:dPr>
                        <m:begChr m:val="|"/>
                        <m:endChr m:val="|"/>
                        <m:ctrlPr>
                          <a:rPr lang="en-US" i="1">
                            <a:latin typeface="Cambria Math"/>
                          </a:rPr>
                        </m:ctrlPr>
                      </m:dPr>
                      <m:e>
                        <m:r>
                          <a:rPr lang="en-US" b="1" i="1" smtClean="0">
                            <a:solidFill>
                              <a:srgbClr val="FF0000"/>
                            </a:solidFill>
                            <a:latin typeface="Cambria Math"/>
                          </a:rPr>
                          <m:t>𝒓</m:t>
                        </m:r>
                        <m:r>
                          <a:rPr lang="en-US">
                            <a:latin typeface="Cambria Math"/>
                          </a:rPr>
                          <m:t>−</m:t>
                        </m:r>
                        <m:r>
                          <a:rPr lang="en-US" b="1" i="1">
                            <a:latin typeface="Cambria Math"/>
                          </a:rPr>
                          <m:t>𝒇</m:t>
                        </m:r>
                      </m:e>
                    </m:d>
                    <m:r>
                      <a:rPr lang="en-US" b="0" i="1" smtClean="0">
                        <a:latin typeface="Cambria Math"/>
                      </a:rPr>
                      <m:t>=</m:t>
                    </m:r>
                    <m:d>
                      <m:dPr>
                        <m:begChr m:val="|"/>
                        <m:endChr m:val="|"/>
                        <m:ctrlPr>
                          <a:rPr lang="en-US" i="1">
                            <a:latin typeface="Cambria Math"/>
                          </a:rPr>
                        </m:ctrlPr>
                      </m:dPr>
                      <m:e>
                        <m:sSup>
                          <m:sSupPr>
                            <m:ctrlPr>
                              <a:rPr lang="en-US" i="1" smtClean="0">
                                <a:latin typeface="Cambria Math"/>
                              </a:rPr>
                            </m:ctrlPr>
                          </m:sSupPr>
                          <m:e>
                            <m:r>
                              <a:rPr lang="en-US" b="1" i="1">
                                <a:latin typeface="Cambria Math"/>
                              </a:rPr>
                              <m:t>𝒏</m:t>
                            </m:r>
                          </m:e>
                          <m:sup>
                            <m:r>
                              <a:rPr lang="en-US" b="0" i="1" smtClean="0">
                                <a:latin typeface="Cambria Math"/>
                              </a:rPr>
                              <m:t>0</m:t>
                            </m:r>
                          </m:sup>
                        </m:sSup>
                        <m:r>
                          <a:rPr lang="en-US" b="1" i="1" smtClean="0">
                            <a:latin typeface="Cambria Math"/>
                            <a:ea typeface="Cambria Math"/>
                          </a:rPr>
                          <m:t>∙(</m:t>
                        </m:r>
                        <m:r>
                          <a:rPr lang="en-US" b="1" i="1" smtClean="0">
                            <a:solidFill>
                              <a:srgbClr val="FF0000"/>
                            </a:solidFill>
                            <a:latin typeface="Cambria Math"/>
                          </a:rPr>
                          <m:t>𝒓</m:t>
                        </m:r>
                        <m:r>
                          <a:rPr lang="en-US">
                            <a:latin typeface="Cambria Math"/>
                          </a:rPr>
                          <m:t>−</m:t>
                        </m:r>
                        <m:sSub>
                          <m:sSubPr>
                            <m:ctrlPr>
                              <a:rPr lang="en-US" i="1">
                                <a:latin typeface="Cambria Math"/>
                              </a:rPr>
                            </m:ctrlPr>
                          </m:sSubPr>
                          <m:e>
                            <m:r>
                              <a:rPr lang="en-US" b="1" i="1" smtClean="0">
                                <a:latin typeface="Cambria Math"/>
                              </a:rPr>
                              <m:t>𝒓</m:t>
                            </m:r>
                          </m:e>
                          <m:sub>
                            <m:r>
                              <a:rPr lang="en-US" b="0" i="1" smtClean="0">
                                <a:latin typeface="Cambria Math"/>
                              </a:rPr>
                              <m:t>0</m:t>
                            </m:r>
                          </m:sub>
                        </m:sSub>
                        <m:r>
                          <a:rPr lang="en-US" b="0" i="1" smtClean="0">
                            <a:latin typeface="Cambria Math"/>
                          </a:rPr>
                          <m:t>)</m:t>
                        </m:r>
                      </m:e>
                    </m:d>
                  </m:oMath>
                </a14:m>
                <a:endParaRPr lang="en-US" dirty="0" smtClean="0">
                  <a:latin typeface="+mn-lt"/>
                </a:endParaRPr>
              </a:p>
              <a:p>
                <a:pPr algn="l"/>
                <a:r>
                  <a:rPr lang="en-US" dirty="0" smtClean="0">
                    <a:latin typeface="+mn-lt"/>
                  </a:rPr>
                  <a:t>      Ellipse:	</a:t>
                </a:r>
                <a14:m>
                  <m:oMath xmlns:m="http://schemas.openxmlformats.org/officeDocument/2006/math">
                    <m:d>
                      <m:dPr>
                        <m:begChr m:val="|"/>
                        <m:endChr m:val="|"/>
                        <m:ctrlPr>
                          <a:rPr lang="en-US" b="0" i="1" smtClean="0">
                            <a:latin typeface="Cambria Math"/>
                          </a:rPr>
                        </m:ctrlPr>
                      </m:dPr>
                      <m:e>
                        <m:r>
                          <a:rPr lang="en-US" b="1" i="1" smtClean="0">
                            <a:solidFill>
                              <a:srgbClr val="FF0000"/>
                            </a:solidFill>
                            <a:latin typeface="Cambria Math"/>
                          </a:rPr>
                          <m:t>𝒓</m:t>
                        </m:r>
                        <m:r>
                          <a:rPr lang="en-US" b="0" i="0" smtClean="0">
                            <a:latin typeface="Cambria Math"/>
                          </a:rPr>
                          <m:t>−</m:t>
                        </m:r>
                        <m:sSub>
                          <m:sSubPr>
                            <m:ctrlPr>
                              <a:rPr lang="en-US" b="0" i="1" smtClean="0">
                                <a:latin typeface="Cambria Math"/>
                              </a:rPr>
                            </m:ctrlPr>
                          </m:sSubPr>
                          <m:e>
                            <m:r>
                              <a:rPr lang="en-US" b="1" i="1" smtClean="0">
                                <a:latin typeface="Cambria Math"/>
                              </a:rPr>
                              <m:t>𝒇</m:t>
                            </m:r>
                          </m:e>
                          <m:sub>
                            <m:r>
                              <a:rPr lang="en-US" b="0" i="1" smtClean="0">
                                <a:latin typeface="Cambria Math"/>
                              </a:rPr>
                              <m:t>1</m:t>
                            </m:r>
                          </m:sub>
                        </m:sSub>
                      </m:e>
                    </m:d>
                    <m:r>
                      <a:rPr lang="en-US" b="0" i="1" smtClean="0">
                        <a:latin typeface="Cambria Math"/>
                      </a:rPr>
                      <m:t>+</m:t>
                    </m:r>
                    <m:d>
                      <m:dPr>
                        <m:begChr m:val="|"/>
                        <m:endChr m:val="|"/>
                        <m:ctrlPr>
                          <a:rPr lang="en-US" i="1">
                            <a:latin typeface="Cambria Math"/>
                          </a:rPr>
                        </m:ctrlPr>
                      </m:dPr>
                      <m:e>
                        <m:r>
                          <a:rPr lang="en-US" b="1" i="1" smtClean="0">
                            <a:solidFill>
                              <a:srgbClr val="FF0000"/>
                            </a:solidFill>
                            <a:latin typeface="Cambria Math"/>
                          </a:rPr>
                          <m:t>𝒓</m:t>
                        </m:r>
                        <m:r>
                          <a:rPr lang="en-US">
                            <a:latin typeface="Cambria Math"/>
                          </a:rPr>
                          <m:t>−</m:t>
                        </m:r>
                        <m:sSub>
                          <m:sSubPr>
                            <m:ctrlPr>
                              <a:rPr lang="en-US" i="1">
                                <a:latin typeface="Cambria Math"/>
                              </a:rPr>
                            </m:ctrlPr>
                          </m:sSubPr>
                          <m:e>
                            <m:r>
                              <a:rPr lang="en-US" b="1" i="1">
                                <a:latin typeface="Cambria Math"/>
                              </a:rPr>
                              <m:t>𝒇</m:t>
                            </m:r>
                          </m:e>
                          <m:sub>
                            <m:r>
                              <a:rPr lang="en-US" b="0" i="1" smtClean="0">
                                <a:latin typeface="Cambria Math"/>
                              </a:rPr>
                              <m:t>2</m:t>
                            </m:r>
                          </m:sub>
                        </m:sSub>
                      </m:e>
                    </m:d>
                    <m:r>
                      <a:rPr lang="en-US" b="0" i="1" smtClean="0">
                        <a:latin typeface="Cambria Math"/>
                      </a:rPr>
                      <m:t>=</m:t>
                    </m:r>
                    <m:r>
                      <a:rPr lang="en-US" b="0" i="1" smtClean="0">
                        <a:latin typeface="Cambria Math"/>
                      </a:rPr>
                      <m:t>𝐶</m:t>
                    </m:r>
                  </m:oMath>
                </a14:m>
                <a:r>
                  <a:rPr lang="hu-HU" dirty="0" smtClean="0">
                    <a:latin typeface="+mn-lt"/>
                  </a:rPr>
                  <a:t> </a:t>
                </a:r>
                <a:endParaRPr lang="en-US" dirty="0" smtClean="0">
                  <a:latin typeface="+mn-lt"/>
                </a:endParaRPr>
              </a:p>
              <a:p>
                <a:pPr algn="l"/>
                <a:r>
                  <a:rPr lang="en-US" dirty="0" smtClean="0">
                    <a:latin typeface="+mn-lt"/>
                  </a:rPr>
                  <a:t>Hyperbola:</a:t>
                </a:r>
                <a:r>
                  <a:rPr lang="en-US" dirty="0">
                    <a:latin typeface="+mn-lt"/>
                  </a:rPr>
                  <a:t>	</a:t>
                </a:r>
                <a14:m>
                  <m:oMath xmlns:m="http://schemas.openxmlformats.org/officeDocument/2006/math">
                    <m:d>
                      <m:dPr>
                        <m:begChr m:val="|"/>
                        <m:endChr m:val="|"/>
                        <m:ctrlPr>
                          <a:rPr lang="en-US" i="1">
                            <a:latin typeface="Cambria Math"/>
                          </a:rPr>
                        </m:ctrlPr>
                      </m:dPr>
                      <m:e>
                        <m:r>
                          <a:rPr lang="en-US" b="1" i="1" smtClean="0">
                            <a:solidFill>
                              <a:srgbClr val="FF0000"/>
                            </a:solidFill>
                            <a:latin typeface="Cambria Math"/>
                          </a:rPr>
                          <m:t>𝒓</m:t>
                        </m:r>
                        <m:r>
                          <a:rPr lang="en-US">
                            <a:latin typeface="Cambria Math"/>
                          </a:rPr>
                          <m:t>−</m:t>
                        </m:r>
                        <m:sSub>
                          <m:sSubPr>
                            <m:ctrlPr>
                              <a:rPr lang="en-US" i="1">
                                <a:latin typeface="Cambria Math"/>
                              </a:rPr>
                            </m:ctrlPr>
                          </m:sSubPr>
                          <m:e>
                            <m:r>
                              <a:rPr lang="en-US" b="1" i="1">
                                <a:latin typeface="Cambria Math"/>
                              </a:rPr>
                              <m:t>𝒇</m:t>
                            </m:r>
                          </m:e>
                          <m:sub>
                            <m:r>
                              <a:rPr lang="en-US" i="1">
                                <a:latin typeface="Cambria Math"/>
                              </a:rPr>
                              <m:t>1</m:t>
                            </m:r>
                          </m:sub>
                        </m:sSub>
                      </m:e>
                    </m:d>
                    <m:r>
                      <a:rPr lang="en-US" b="0" i="1" smtClean="0">
                        <a:latin typeface="Cambria Math"/>
                      </a:rPr>
                      <m:t>−</m:t>
                    </m:r>
                    <m:d>
                      <m:dPr>
                        <m:begChr m:val="|"/>
                        <m:endChr m:val="|"/>
                        <m:ctrlPr>
                          <a:rPr lang="en-US" i="1">
                            <a:latin typeface="Cambria Math"/>
                          </a:rPr>
                        </m:ctrlPr>
                      </m:dPr>
                      <m:e>
                        <m:r>
                          <a:rPr lang="en-US" b="1" i="1" smtClean="0">
                            <a:solidFill>
                              <a:srgbClr val="FF0000"/>
                            </a:solidFill>
                            <a:latin typeface="Cambria Math"/>
                          </a:rPr>
                          <m:t>𝒓</m:t>
                        </m:r>
                        <m:r>
                          <a:rPr lang="en-US">
                            <a:latin typeface="Cambria Math"/>
                          </a:rPr>
                          <m:t>−</m:t>
                        </m:r>
                        <m:sSub>
                          <m:sSubPr>
                            <m:ctrlPr>
                              <a:rPr lang="en-US" i="1">
                                <a:latin typeface="Cambria Math"/>
                              </a:rPr>
                            </m:ctrlPr>
                          </m:sSubPr>
                          <m:e>
                            <m:r>
                              <a:rPr lang="en-US" b="1" i="1">
                                <a:latin typeface="Cambria Math"/>
                              </a:rPr>
                              <m:t>𝒇</m:t>
                            </m:r>
                          </m:e>
                          <m:sub>
                            <m:r>
                              <a:rPr lang="en-US" i="1">
                                <a:latin typeface="Cambria Math"/>
                              </a:rPr>
                              <m:t>2</m:t>
                            </m:r>
                          </m:sub>
                        </m:sSub>
                      </m:e>
                    </m:d>
                    <m:r>
                      <a:rPr lang="en-US" i="1">
                        <a:latin typeface="Cambria Math"/>
                      </a:rPr>
                      <m:t>=</m:t>
                    </m:r>
                    <m:r>
                      <a:rPr lang="en-US" i="1">
                        <a:latin typeface="Cambria Math"/>
                      </a:rPr>
                      <m:t>𝐶</m:t>
                    </m:r>
                  </m:oMath>
                </a14:m>
                <a:endParaRPr lang="hu-HU" dirty="0" smtClean="0">
                  <a:latin typeface="+mn-lt"/>
                </a:endParaRPr>
              </a:p>
            </p:txBody>
          </p:sp>
        </mc:Choice>
        <mc:Fallback xmlns="">
          <p:sp>
            <p:nvSpPr>
              <p:cNvPr id="9" name="Szövegdoboz 8"/>
              <p:cNvSpPr txBox="1">
                <a:spLocks noRot="1" noChangeAspect="1" noMove="1" noResize="1" noEditPoints="1" noAdjustHandles="1" noChangeArrowheads="1" noChangeShapeType="1" noTextEdit="1"/>
              </p:cNvSpPr>
              <p:nvPr/>
            </p:nvSpPr>
            <p:spPr>
              <a:xfrm>
                <a:off x="333802" y="671588"/>
                <a:ext cx="5164684" cy="1377365"/>
              </a:xfrm>
              <a:prstGeom prst="rect">
                <a:avLst/>
              </a:prstGeom>
              <a:blipFill rotWithShape="1">
                <a:blip r:embed="rId6"/>
                <a:stretch>
                  <a:fillRect l="-1889" t="-1327" b="-6637"/>
                </a:stretch>
              </a:blipFill>
            </p:spPr>
            <p:txBody>
              <a:bodyPr/>
              <a:lstStyle/>
              <a:p>
                <a:r>
                  <a:rPr lang="en-US">
                    <a:noFill/>
                  </a:rPr>
                  <a:t> </a:t>
                </a:r>
              </a:p>
            </p:txBody>
          </p:sp>
        </mc:Fallback>
      </mc:AlternateContent>
      <p:pic>
        <p:nvPicPr>
          <p:cNvPr id="4102" name="Picture 6" descr="https://upload.wikimedia.org/wikipedia/commons/thumb/7/73/Lemniscate_Building.gif/200px-Lemniscate_Building.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6049" y="3976844"/>
            <a:ext cx="1774946" cy="1331210"/>
          </a:xfrm>
          <a:prstGeom prst="rect">
            <a:avLst/>
          </a:prstGeom>
          <a:noFill/>
          <a:extLst>
            <a:ext uri="{909E8E84-426E-40DD-AFC4-6F175D3DCCD1}">
              <a14:hiddenFill xmlns:a14="http://schemas.microsoft.com/office/drawing/2010/main">
                <a:solidFill>
                  <a:srgbClr val="FFFFFF"/>
                </a:solidFill>
              </a14:hiddenFill>
            </a:ext>
          </a:extLst>
        </p:spPr>
      </p:pic>
      <p:sp>
        <p:nvSpPr>
          <p:cNvPr id="11" name="Szövegdoboz 10"/>
          <p:cNvSpPr txBox="1"/>
          <p:nvPr/>
        </p:nvSpPr>
        <p:spPr>
          <a:xfrm>
            <a:off x="73451" y="4402250"/>
            <a:ext cx="1685077" cy="461665"/>
          </a:xfrm>
          <a:prstGeom prst="rect">
            <a:avLst/>
          </a:prstGeom>
          <a:noFill/>
        </p:spPr>
        <p:txBody>
          <a:bodyPr wrap="none" rtlCol="0">
            <a:spAutoFit/>
          </a:bodyPr>
          <a:lstStyle/>
          <a:p>
            <a:r>
              <a:rPr lang="en-US" dirty="0" err="1" smtClean="0">
                <a:latin typeface="+mn-lt"/>
              </a:rPr>
              <a:t>Lemniscate</a:t>
            </a:r>
            <a:r>
              <a:rPr lang="en-US" dirty="0" smtClean="0">
                <a:latin typeface="+mn-lt"/>
              </a:rPr>
              <a:t>:</a:t>
            </a:r>
            <a:endParaRPr lang="en-US" dirty="0">
              <a:latin typeface="+mn-lt"/>
            </a:endParaRPr>
          </a:p>
        </p:txBody>
      </p:sp>
      <mc:AlternateContent xmlns:mc="http://schemas.openxmlformats.org/markup-compatibility/2006" xmlns:a14="http://schemas.microsoft.com/office/drawing/2010/main">
        <mc:Choice Requires="a14">
          <p:sp>
            <p:nvSpPr>
              <p:cNvPr id="12" name="Szövegdoboz 11"/>
              <p:cNvSpPr txBox="1"/>
              <p:nvPr/>
            </p:nvSpPr>
            <p:spPr>
              <a:xfrm>
                <a:off x="2018867" y="4365399"/>
                <a:ext cx="3966214" cy="614848"/>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hu-HU" b="0" i="1" smtClean="0">
                              <a:latin typeface="Cambria Math"/>
                            </a:rPr>
                          </m:ctrlPr>
                        </m:sSupPr>
                        <m:e>
                          <m:d>
                            <m:dPr>
                              <m:ctrlPr>
                                <a:rPr lang="hu-HU" b="0" i="1" smtClean="0">
                                  <a:latin typeface="Cambria Math"/>
                                </a:rPr>
                              </m:ctrlPr>
                            </m:dPr>
                            <m:e>
                              <m:sSup>
                                <m:sSupPr>
                                  <m:ctrlPr>
                                    <a:rPr lang="hu-HU" b="0" i="1" smtClean="0">
                                      <a:latin typeface="Cambria Math"/>
                                    </a:rPr>
                                  </m:ctrlPr>
                                </m:sSupPr>
                                <m:e>
                                  <m:r>
                                    <a:rPr lang="hu-HU" b="0" i="1" smtClean="0">
                                      <a:solidFill>
                                        <a:srgbClr val="FF0000"/>
                                      </a:solidFill>
                                      <a:latin typeface="Cambria Math"/>
                                    </a:rPr>
                                    <m:t>𝑥</m:t>
                                  </m:r>
                                </m:e>
                                <m:sup>
                                  <m:r>
                                    <a:rPr lang="hu-HU" b="0" i="1" smtClean="0">
                                      <a:latin typeface="Cambria Math"/>
                                    </a:rPr>
                                    <m:t>2</m:t>
                                  </m:r>
                                </m:sup>
                              </m:sSup>
                              <m:r>
                                <a:rPr lang="hu-HU" b="0" i="1" smtClean="0">
                                  <a:latin typeface="Cambria Math"/>
                                </a:rPr>
                                <m:t>+</m:t>
                              </m:r>
                              <m:sSup>
                                <m:sSupPr>
                                  <m:ctrlPr>
                                    <a:rPr lang="hu-HU" i="1">
                                      <a:latin typeface="Cambria Math"/>
                                    </a:rPr>
                                  </m:ctrlPr>
                                </m:sSupPr>
                                <m:e>
                                  <m:r>
                                    <a:rPr lang="hu-HU" b="0" i="1" smtClean="0">
                                      <a:solidFill>
                                        <a:srgbClr val="FF0000"/>
                                      </a:solidFill>
                                      <a:latin typeface="Cambria Math"/>
                                    </a:rPr>
                                    <m:t>𝑦</m:t>
                                  </m:r>
                                </m:e>
                                <m:sup>
                                  <m:r>
                                    <a:rPr lang="hu-HU" i="1">
                                      <a:latin typeface="Cambria Math"/>
                                    </a:rPr>
                                    <m:t>2</m:t>
                                  </m:r>
                                </m:sup>
                              </m:sSup>
                            </m:e>
                          </m:d>
                        </m:e>
                        <m:sup>
                          <m:r>
                            <a:rPr lang="hu-HU" b="0" i="1" smtClean="0">
                              <a:latin typeface="Cambria Math"/>
                            </a:rPr>
                            <m:t>2</m:t>
                          </m:r>
                        </m:sup>
                      </m:sSup>
                      <m:r>
                        <a:rPr lang="en-US" b="0" i="1" smtClean="0">
                          <a:latin typeface="Cambria Math"/>
                        </a:rPr>
                        <m:t>=</m:t>
                      </m:r>
                      <m:sSup>
                        <m:sSupPr>
                          <m:ctrlPr>
                            <a:rPr lang="hu-HU" i="1">
                              <a:latin typeface="Cambria Math"/>
                            </a:rPr>
                          </m:ctrlPr>
                        </m:sSupPr>
                        <m:e>
                          <m:r>
                            <a:rPr lang="hu-HU" b="0" i="1" smtClean="0">
                              <a:latin typeface="Cambria Math"/>
                            </a:rPr>
                            <m:t>2</m:t>
                          </m:r>
                          <m:sSup>
                            <m:sSupPr>
                              <m:ctrlPr>
                                <a:rPr lang="hu-HU" b="0" i="1" smtClean="0">
                                  <a:latin typeface="Cambria Math"/>
                                </a:rPr>
                              </m:ctrlPr>
                            </m:sSupPr>
                            <m:e>
                              <m:r>
                                <a:rPr lang="hu-HU" b="0" i="1" smtClean="0">
                                  <a:latin typeface="Cambria Math"/>
                                </a:rPr>
                                <m:t>𝑐</m:t>
                              </m:r>
                            </m:e>
                            <m:sup>
                              <m:r>
                                <a:rPr lang="hu-HU" b="0" i="1" smtClean="0">
                                  <a:latin typeface="Cambria Math"/>
                                </a:rPr>
                                <m:t>2</m:t>
                              </m:r>
                            </m:sup>
                          </m:sSup>
                          <m:d>
                            <m:dPr>
                              <m:ctrlPr>
                                <a:rPr lang="hu-HU" i="1">
                                  <a:latin typeface="Cambria Math"/>
                                </a:rPr>
                              </m:ctrlPr>
                            </m:dPr>
                            <m:e>
                              <m:sSup>
                                <m:sSupPr>
                                  <m:ctrlPr>
                                    <a:rPr lang="hu-HU" i="1">
                                      <a:latin typeface="Cambria Math"/>
                                    </a:rPr>
                                  </m:ctrlPr>
                                </m:sSupPr>
                                <m:e>
                                  <m:r>
                                    <a:rPr lang="hu-HU" i="1" smtClean="0">
                                      <a:solidFill>
                                        <a:srgbClr val="FF0000"/>
                                      </a:solidFill>
                                      <a:latin typeface="Cambria Math"/>
                                    </a:rPr>
                                    <m:t>𝑥</m:t>
                                  </m:r>
                                </m:e>
                                <m:sup>
                                  <m:r>
                                    <a:rPr lang="hu-HU" i="1">
                                      <a:latin typeface="Cambria Math"/>
                                    </a:rPr>
                                    <m:t>2</m:t>
                                  </m:r>
                                </m:sup>
                              </m:sSup>
                              <m:r>
                                <a:rPr lang="en-US" b="0" i="1" smtClean="0">
                                  <a:latin typeface="Cambria Math"/>
                                </a:rPr>
                                <m:t>−</m:t>
                              </m:r>
                              <m:sSup>
                                <m:sSupPr>
                                  <m:ctrlPr>
                                    <a:rPr lang="hu-HU" i="1">
                                      <a:latin typeface="Cambria Math"/>
                                    </a:rPr>
                                  </m:ctrlPr>
                                </m:sSupPr>
                                <m:e>
                                  <m:r>
                                    <a:rPr lang="hu-HU" i="1" smtClean="0">
                                      <a:solidFill>
                                        <a:srgbClr val="FF0000"/>
                                      </a:solidFill>
                                      <a:latin typeface="Cambria Math"/>
                                    </a:rPr>
                                    <m:t>𝑦</m:t>
                                  </m:r>
                                </m:e>
                                <m:sup>
                                  <m:r>
                                    <a:rPr lang="hu-HU" i="1">
                                      <a:latin typeface="Cambria Math"/>
                                    </a:rPr>
                                    <m:t>2</m:t>
                                  </m:r>
                                </m:sup>
                              </m:sSup>
                            </m:e>
                          </m:d>
                        </m:e>
                        <m:sup/>
                      </m:sSup>
                    </m:oMath>
                  </m:oMathPara>
                </a14:m>
                <a:endParaRPr lang="en-US" b="0" dirty="0" smtClean="0">
                  <a:latin typeface="+mn-lt"/>
                </a:endParaRPr>
              </a:p>
            </p:txBody>
          </p:sp>
        </mc:Choice>
        <mc:Fallback xmlns="">
          <p:sp>
            <p:nvSpPr>
              <p:cNvPr id="12" name="Szövegdoboz 11"/>
              <p:cNvSpPr txBox="1">
                <a:spLocks noRot="1" noChangeAspect="1" noMove="1" noResize="1" noEditPoints="1" noAdjustHandles="1" noChangeArrowheads="1" noChangeShapeType="1" noTextEdit="1"/>
              </p:cNvSpPr>
              <p:nvPr/>
            </p:nvSpPr>
            <p:spPr>
              <a:xfrm>
                <a:off x="2018867" y="4365399"/>
                <a:ext cx="3966214" cy="614848"/>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doboz 12"/>
              <p:cNvSpPr txBox="1"/>
              <p:nvPr/>
            </p:nvSpPr>
            <p:spPr>
              <a:xfrm>
                <a:off x="1994542" y="2775644"/>
                <a:ext cx="5007076" cy="60529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p>
                        <m:sSupPr>
                          <m:ctrlPr>
                            <a:rPr lang="hu-HU" b="0" i="1" smtClean="0">
                              <a:latin typeface="Cambria Math"/>
                            </a:rPr>
                          </m:ctrlPr>
                        </m:sSupPr>
                        <m:e>
                          <m:d>
                            <m:dPr>
                              <m:ctrlPr>
                                <a:rPr lang="hu-HU" b="0" i="1" smtClean="0">
                                  <a:latin typeface="Cambria Math"/>
                                </a:rPr>
                              </m:ctrlPr>
                            </m:dPr>
                            <m:e>
                              <m:sSup>
                                <m:sSupPr>
                                  <m:ctrlPr>
                                    <a:rPr lang="hu-HU" b="0" i="1" smtClean="0">
                                      <a:latin typeface="Cambria Math"/>
                                    </a:rPr>
                                  </m:ctrlPr>
                                </m:sSupPr>
                                <m:e>
                                  <m:r>
                                    <a:rPr lang="hu-HU" b="0" i="1" smtClean="0">
                                      <a:solidFill>
                                        <a:srgbClr val="FF0000"/>
                                      </a:solidFill>
                                      <a:latin typeface="Cambria Math"/>
                                    </a:rPr>
                                    <m:t>𝑥</m:t>
                                  </m:r>
                                </m:e>
                                <m:sup>
                                  <m:r>
                                    <a:rPr lang="hu-HU" b="0" i="1" smtClean="0">
                                      <a:latin typeface="Cambria Math"/>
                                    </a:rPr>
                                    <m:t>2</m:t>
                                  </m:r>
                                </m:sup>
                              </m:sSup>
                              <m:r>
                                <a:rPr lang="hu-HU" b="0" i="1" smtClean="0">
                                  <a:latin typeface="Cambria Math"/>
                                </a:rPr>
                                <m:t>+</m:t>
                              </m:r>
                              <m:sSup>
                                <m:sSupPr>
                                  <m:ctrlPr>
                                    <a:rPr lang="hu-HU" i="1">
                                      <a:latin typeface="Cambria Math"/>
                                    </a:rPr>
                                  </m:ctrlPr>
                                </m:sSupPr>
                                <m:e>
                                  <m:r>
                                    <a:rPr lang="hu-HU" b="0" i="1" smtClean="0">
                                      <a:solidFill>
                                        <a:srgbClr val="FF0000"/>
                                      </a:solidFill>
                                      <a:latin typeface="Cambria Math"/>
                                    </a:rPr>
                                    <m:t>𝑦</m:t>
                                  </m:r>
                                </m:e>
                                <m:sup>
                                  <m:r>
                                    <a:rPr lang="hu-HU" i="1">
                                      <a:latin typeface="Cambria Math"/>
                                    </a:rPr>
                                    <m:t>2</m:t>
                                  </m:r>
                                </m:sup>
                              </m:sSup>
                            </m:e>
                          </m:d>
                        </m:e>
                        <m:sup>
                          <m:r>
                            <a:rPr lang="hu-HU" b="0" i="1" smtClean="0">
                              <a:latin typeface="Cambria Math"/>
                            </a:rPr>
                            <m:t>2</m:t>
                          </m:r>
                        </m:sup>
                      </m:sSup>
                      <m:r>
                        <a:rPr lang="en-US" b="0" i="1" smtClean="0">
                          <a:latin typeface="Cambria Math"/>
                        </a:rPr>
                        <m:t>−2</m:t>
                      </m:r>
                      <m:r>
                        <a:rPr lang="en-US" b="0" i="1" smtClean="0">
                          <a:latin typeface="Cambria Math"/>
                        </a:rPr>
                        <m:t>𝑎𝑥</m:t>
                      </m:r>
                      <m:d>
                        <m:dPr>
                          <m:ctrlPr>
                            <a:rPr lang="hu-HU" i="1">
                              <a:latin typeface="Cambria Math"/>
                            </a:rPr>
                          </m:ctrlPr>
                        </m:dPr>
                        <m:e>
                          <m:sSup>
                            <m:sSupPr>
                              <m:ctrlPr>
                                <a:rPr lang="hu-HU" i="1">
                                  <a:latin typeface="Cambria Math"/>
                                </a:rPr>
                              </m:ctrlPr>
                            </m:sSupPr>
                            <m:e>
                              <m:r>
                                <a:rPr lang="hu-HU" i="1" smtClean="0">
                                  <a:solidFill>
                                    <a:srgbClr val="FF0000"/>
                                  </a:solidFill>
                                  <a:latin typeface="Cambria Math"/>
                                </a:rPr>
                                <m:t>𝑥</m:t>
                              </m:r>
                            </m:e>
                            <m:sup>
                              <m:r>
                                <a:rPr lang="hu-HU" i="1">
                                  <a:latin typeface="Cambria Math"/>
                                </a:rPr>
                                <m:t>2</m:t>
                              </m:r>
                            </m:sup>
                          </m:sSup>
                          <m:r>
                            <a:rPr lang="hu-HU" i="1">
                              <a:latin typeface="Cambria Math"/>
                            </a:rPr>
                            <m:t>+</m:t>
                          </m:r>
                          <m:sSup>
                            <m:sSupPr>
                              <m:ctrlPr>
                                <a:rPr lang="hu-HU" i="1">
                                  <a:latin typeface="Cambria Math"/>
                                </a:rPr>
                              </m:ctrlPr>
                            </m:sSupPr>
                            <m:e>
                              <m:r>
                                <a:rPr lang="hu-HU" i="1" smtClean="0">
                                  <a:solidFill>
                                    <a:srgbClr val="FF0000"/>
                                  </a:solidFill>
                                  <a:latin typeface="Cambria Math"/>
                                </a:rPr>
                                <m:t>𝑦</m:t>
                              </m:r>
                            </m:e>
                            <m:sup>
                              <m:r>
                                <a:rPr lang="hu-HU" i="1">
                                  <a:latin typeface="Cambria Math"/>
                                </a:rPr>
                                <m:t>2</m:t>
                              </m:r>
                            </m:sup>
                          </m:sSup>
                        </m:e>
                      </m:d>
                      <m:r>
                        <a:rPr lang="en-US" b="0" i="1" smtClean="0">
                          <a:latin typeface="Cambria Math"/>
                        </a:rPr>
                        <m:t>=</m:t>
                      </m:r>
                      <m:sSup>
                        <m:sSupPr>
                          <m:ctrlPr>
                            <a:rPr lang="hu-HU" i="1">
                              <a:latin typeface="Cambria Math"/>
                            </a:rPr>
                          </m:ctrlPr>
                        </m:sSupPr>
                        <m:e>
                          <m:sSup>
                            <m:sSupPr>
                              <m:ctrlPr>
                                <a:rPr lang="hu-HU" b="0" i="1" smtClean="0">
                                  <a:latin typeface="Cambria Math"/>
                                </a:rPr>
                              </m:ctrlPr>
                            </m:sSupPr>
                            <m:e>
                              <m:r>
                                <a:rPr lang="en-US" b="0" i="1" smtClean="0">
                                  <a:latin typeface="Cambria Math"/>
                                </a:rPr>
                                <m:t>𝑎</m:t>
                              </m:r>
                            </m:e>
                            <m:sup>
                              <m:r>
                                <a:rPr lang="hu-HU" b="0" i="1" smtClean="0">
                                  <a:latin typeface="Cambria Math"/>
                                </a:rPr>
                                <m:t>2</m:t>
                              </m:r>
                            </m:sup>
                          </m:sSup>
                          <m:sSup>
                            <m:sSupPr>
                              <m:ctrlPr>
                                <a:rPr lang="hu-HU" i="1" smtClean="0">
                                  <a:solidFill>
                                    <a:srgbClr val="FF0000"/>
                                  </a:solidFill>
                                  <a:latin typeface="Cambria Math"/>
                                </a:rPr>
                              </m:ctrlPr>
                            </m:sSupPr>
                            <m:e>
                              <m:r>
                                <a:rPr lang="hu-HU" i="1">
                                  <a:solidFill>
                                    <a:srgbClr val="FF0000"/>
                                  </a:solidFill>
                                  <a:latin typeface="Cambria Math"/>
                                </a:rPr>
                                <m:t>𝑦</m:t>
                              </m:r>
                            </m:e>
                            <m:sup>
                              <m:r>
                                <a:rPr lang="hu-HU" i="1">
                                  <a:solidFill>
                                    <a:srgbClr val="FF0000"/>
                                  </a:solidFill>
                                  <a:latin typeface="Cambria Math"/>
                                </a:rPr>
                                <m:t>2</m:t>
                              </m:r>
                            </m:sup>
                          </m:sSup>
                        </m:e>
                        <m:sup/>
                      </m:sSup>
                    </m:oMath>
                  </m:oMathPara>
                </a14:m>
                <a:endParaRPr lang="en-US" b="0" dirty="0" smtClean="0">
                  <a:latin typeface="+mn-lt"/>
                </a:endParaRPr>
              </a:p>
            </p:txBody>
          </p:sp>
        </mc:Choice>
        <mc:Fallback xmlns="">
          <p:sp>
            <p:nvSpPr>
              <p:cNvPr id="13" name="Szövegdoboz 12"/>
              <p:cNvSpPr txBox="1">
                <a:spLocks noRot="1" noChangeAspect="1" noMove="1" noResize="1" noEditPoints="1" noAdjustHandles="1" noChangeArrowheads="1" noChangeShapeType="1" noTextEdit="1"/>
              </p:cNvSpPr>
              <p:nvPr/>
            </p:nvSpPr>
            <p:spPr>
              <a:xfrm>
                <a:off x="1994542" y="2775644"/>
                <a:ext cx="5007076" cy="605294"/>
              </a:xfrm>
              <a:prstGeom prst="rect">
                <a:avLst/>
              </a:prstGeom>
              <a:blipFill rotWithShape="1">
                <a:blip r:embed="rId9"/>
                <a:stretch>
                  <a:fillRect/>
                </a:stretch>
              </a:blipFill>
            </p:spPr>
            <p:txBody>
              <a:bodyPr/>
              <a:lstStyle/>
              <a:p>
                <a:r>
                  <a:rPr lang="en-US">
                    <a:noFill/>
                  </a:rPr>
                  <a:t> </a:t>
                </a:r>
              </a:p>
            </p:txBody>
          </p:sp>
        </mc:Fallback>
      </mc:AlternateContent>
      <p:pic>
        <p:nvPicPr>
          <p:cNvPr id="3" name="Picture 2" descr="https://upload.wikimedia.org/wikipedia/commons/2/27/Tractrixtry.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4157" y="3442584"/>
            <a:ext cx="2562891" cy="672759"/>
          </a:xfrm>
          <a:prstGeom prst="rect">
            <a:avLst/>
          </a:prstGeom>
          <a:noFill/>
          <a:extLst>
            <a:ext uri="{909E8E84-426E-40DD-AFC4-6F175D3DCCD1}">
              <a14:hiddenFill xmlns:a14="http://schemas.microsoft.com/office/drawing/2010/main">
                <a:solidFill>
                  <a:srgbClr val="FFFFFF"/>
                </a:solidFill>
              </a14:hiddenFill>
            </a:ext>
          </a:extLst>
        </p:spPr>
      </p:pic>
      <p:sp>
        <p:nvSpPr>
          <p:cNvPr id="15" name="Szövegdoboz 14"/>
          <p:cNvSpPr txBox="1"/>
          <p:nvPr/>
        </p:nvSpPr>
        <p:spPr>
          <a:xfrm>
            <a:off x="445751" y="3630596"/>
            <a:ext cx="1258934" cy="461665"/>
          </a:xfrm>
          <a:prstGeom prst="rect">
            <a:avLst/>
          </a:prstGeom>
          <a:noFill/>
        </p:spPr>
        <p:txBody>
          <a:bodyPr wrap="none" rtlCol="0">
            <a:spAutoFit/>
          </a:bodyPr>
          <a:lstStyle/>
          <a:p>
            <a:r>
              <a:rPr lang="en-US" dirty="0" smtClean="0">
                <a:latin typeface="+mn-lt"/>
              </a:rPr>
              <a:t> </a:t>
            </a:r>
            <a:r>
              <a:rPr lang="hu-HU" dirty="0" err="1" smtClean="0">
                <a:latin typeface="+mn-lt"/>
              </a:rPr>
              <a:t>Tractrix</a:t>
            </a:r>
            <a:r>
              <a:rPr lang="en-US" dirty="0" smtClean="0">
                <a:latin typeface="+mn-lt"/>
              </a:rPr>
              <a:t>:</a:t>
            </a:r>
            <a:endParaRPr lang="en-US" dirty="0">
              <a:latin typeface="+mn-lt"/>
            </a:endParaRPr>
          </a:p>
        </p:txBody>
      </p:sp>
      <mc:AlternateContent xmlns:mc="http://schemas.openxmlformats.org/markup-compatibility/2006" xmlns:a14="http://schemas.microsoft.com/office/drawing/2010/main">
        <mc:Choice Requires="a14">
          <p:sp>
            <p:nvSpPr>
              <p:cNvPr id="17" name="Szövegdoboz 16"/>
              <p:cNvSpPr txBox="1"/>
              <p:nvPr/>
            </p:nvSpPr>
            <p:spPr>
              <a:xfrm>
                <a:off x="2148475" y="3492095"/>
                <a:ext cx="2495683" cy="830997"/>
              </a:xfrm>
              <a:prstGeom prst="rect">
                <a:avLst/>
              </a:prstGeom>
              <a:noFill/>
            </p:spPr>
            <p:txBody>
              <a:bodyPr wrap="none" rtlCol="0">
                <a:spAutoFit/>
              </a:bodyPr>
              <a:lstStyle/>
              <a:p>
                <a:pPr algn="l"/>
                <a14:m>
                  <m:oMathPara xmlns:m="http://schemas.openxmlformats.org/officeDocument/2006/math">
                    <m:oMathParaPr>
                      <m:jc m:val="left"/>
                    </m:oMathParaPr>
                    <m:oMath xmlns:m="http://schemas.openxmlformats.org/officeDocument/2006/math">
                      <m:r>
                        <a:rPr lang="hu-HU" b="0" i="1" smtClean="0">
                          <a:solidFill>
                            <a:srgbClr val="FF0000"/>
                          </a:solidFill>
                          <a:latin typeface="Cambria Math"/>
                        </a:rPr>
                        <m:t>𝑥</m:t>
                      </m:r>
                      <m:d>
                        <m:dPr>
                          <m:ctrlPr>
                            <a:rPr lang="hu-HU" b="0" i="1" smtClean="0">
                              <a:latin typeface="Cambria Math"/>
                            </a:rPr>
                          </m:ctrlPr>
                        </m:dPr>
                        <m:e>
                          <m:r>
                            <a:rPr lang="hu-HU" b="0" i="1" smtClean="0">
                              <a:latin typeface="Cambria Math"/>
                            </a:rPr>
                            <m:t>𝑡</m:t>
                          </m:r>
                        </m:e>
                      </m:d>
                      <m:r>
                        <a:rPr lang="en-US" b="0" i="1" smtClean="0">
                          <a:latin typeface="Cambria Math"/>
                        </a:rPr>
                        <m:t>=</m:t>
                      </m:r>
                      <m:func>
                        <m:funcPr>
                          <m:ctrlPr>
                            <a:rPr lang="hu-HU" b="0" i="1" smtClean="0">
                              <a:latin typeface="Cambria Math"/>
                            </a:rPr>
                          </m:ctrlPr>
                        </m:funcPr>
                        <m:fName>
                          <m:r>
                            <m:rPr>
                              <m:sty m:val="p"/>
                            </m:rPr>
                            <a:rPr lang="hu-HU" b="0" i="0" smtClean="0">
                              <a:latin typeface="Cambria Math"/>
                            </a:rPr>
                            <m:t>sech</m:t>
                          </m:r>
                        </m:fName>
                        <m:e>
                          <m:r>
                            <a:rPr lang="hu-HU" b="0" i="1" smtClean="0">
                              <a:latin typeface="Cambria Math"/>
                            </a:rPr>
                            <m:t>𝑡</m:t>
                          </m:r>
                        </m:e>
                      </m:func>
                    </m:oMath>
                  </m:oMathPara>
                </a14:m>
                <a:endParaRPr lang="hu-HU" b="0" i="1" dirty="0" smtClean="0">
                  <a:latin typeface="+mn-lt"/>
                </a:endParaRPr>
              </a:p>
              <a:p>
                <a:pPr algn="l"/>
                <a14:m>
                  <m:oMathPara xmlns:m="http://schemas.openxmlformats.org/officeDocument/2006/math">
                    <m:oMathParaPr>
                      <m:jc m:val="left"/>
                    </m:oMathParaPr>
                    <m:oMath xmlns:m="http://schemas.openxmlformats.org/officeDocument/2006/math">
                      <m:r>
                        <a:rPr lang="en-US" b="0" i="1" smtClean="0">
                          <a:solidFill>
                            <a:srgbClr val="FF0000"/>
                          </a:solidFill>
                          <a:latin typeface="Cambria Math"/>
                        </a:rPr>
                        <m:t>𝑦</m:t>
                      </m:r>
                      <m:d>
                        <m:dPr>
                          <m:ctrlPr>
                            <a:rPr lang="hu-HU" i="1">
                              <a:latin typeface="Cambria Math"/>
                            </a:rPr>
                          </m:ctrlPr>
                        </m:dPr>
                        <m:e>
                          <m:r>
                            <a:rPr lang="hu-HU" i="1">
                              <a:latin typeface="Cambria Math"/>
                            </a:rPr>
                            <m:t>𝑡</m:t>
                          </m:r>
                        </m:e>
                      </m:d>
                      <m:r>
                        <a:rPr lang="en-US" i="1">
                          <a:latin typeface="Cambria Math"/>
                        </a:rPr>
                        <m:t>=</m:t>
                      </m:r>
                      <m:r>
                        <a:rPr lang="hu-HU" b="0" i="1" smtClean="0">
                          <a:latin typeface="Cambria Math"/>
                        </a:rPr>
                        <m:t>𝑡</m:t>
                      </m:r>
                      <m:r>
                        <a:rPr lang="hu-HU" b="0" i="1" smtClean="0">
                          <a:latin typeface="Cambria Math"/>
                        </a:rPr>
                        <m:t>−</m:t>
                      </m:r>
                      <m:func>
                        <m:funcPr>
                          <m:ctrlPr>
                            <a:rPr lang="hu-HU" b="0" i="1" smtClean="0">
                              <a:latin typeface="Cambria Math"/>
                            </a:rPr>
                          </m:ctrlPr>
                        </m:funcPr>
                        <m:fName>
                          <m:r>
                            <m:rPr>
                              <m:sty m:val="p"/>
                            </m:rPr>
                            <a:rPr lang="hu-HU" b="0" i="0" smtClean="0">
                              <a:latin typeface="Cambria Math"/>
                            </a:rPr>
                            <m:t>tanh</m:t>
                          </m:r>
                        </m:fName>
                        <m:e>
                          <m:r>
                            <a:rPr lang="hu-HU" b="0" i="1" smtClean="0">
                              <a:latin typeface="Cambria Math"/>
                            </a:rPr>
                            <m:t>𝑡</m:t>
                          </m:r>
                        </m:e>
                      </m:func>
                    </m:oMath>
                  </m:oMathPara>
                </a14:m>
                <a:endParaRPr lang="en-US" b="0" dirty="0" smtClean="0">
                  <a:latin typeface="+mn-lt"/>
                </a:endParaRPr>
              </a:p>
            </p:txBody>
          </p:sp>
        </mc:Choice>
        <mc:Fallback xmlns="">
          <p:sp>
            <p:nvSpPr>
              <p:cNvPr id="17" name="Szövegdoboz 16"/>
              <p:cNvSpPr txBox="1">
                <a:spLocks noRot="1" noChangeAspect="1" noMove="1" noResize="1" noEditPoints="1" noAdjustHandles="1" noChangeArrowheads="1" noChangeShapeType="1" noTextEdit="1"/>
              </p:cNvSpPr>
              <p:nvPr/>
            </p:nvSpPr>
            <p:spPr>
              <a:xfrm>
                <a:off x="2148475" y="3492095"/>
                <a:ext cx="2495683" cy="830997"/>
              </a:xfrm>
              <a:prstGeom prst="rect">
                <a:avLst/>
              </a:prstGeom>
              <a:blipFill rotWithShape="1">
                <a:blip r:embed="rId11"/>
                <a:stretch>
                  <a:fillRect l="-488" b="-5147"/>
                </a:stretch>
              </a:blipFill>
            </p:spPr>
            <p:txBody>
              <a:bodyPr/>
              <a:lstStyle/>
              <a:p>
                <a:r>
                  <a:rPr lang="en-US">
                    <a:noFill/>
                  </a:rPr>
                  <a:t> </a:t>
                </a:r>
              </a:p>
            </p:txBody>
          </p:sp>
        </mc:Fallback>
      </mc:AlternateContent>
      <p:sp>
        <p:nvSpPr>
          <p:cNvPr id="6" name="Akciógomb: Tovább vagy Következő 5">
            <a:hlinkClick r:id="rId12" action="ppaction://hlinkfile" highlightClick="1"/>
          </p:cNvPr>
          <p:cNvSpPr/>
          <p:nvPr/>
        </p:nvSpPr>
        <p:spPr>
          <a:xfrm>
            <a:off x="8460433" y="123478"/>
            <a:ext cx="576064" cy="6718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633014"/>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Kép 26"/>
          <p:cNvPicPr>
            <a:picLocks noChangeAspect="1"/>
          </p:cNvPicPr>
          <p:nvPr/>
        </p:nvPicPr>
        <p:blipFill rotWithShape="1">
          <a:blip r:embed="rId3" cstate="print">
            <a:extLst>
              <a:ext uri="{28A0092B-C50C-407E-A947-70E740481C1C}">
                <a14:useLocalDpi xmlns:a14="http://schemas.microsoft.com/office/drawing/2010/main" val="0"/>
              </a:ext>
            </a:extLst>
          </a:blip>
          <a:srcRect l="-11" t="2650" r="8815" b="10189"/>
          <a:stretch/>
        </p:blipFill>
        <p:spPr>
          <a:xfrm>
            <a:off x="6804000" y="0"/>
            <a:ext cx="2340000" cy="2376000"/>
          </a:xfrm>
          <a:prstGeom prst="rect">
            <a:avLst/>
          </a:prstGeom>
        </p:spPr>
      </p:pic>
      <p:sp>
        <p:nvSpPr>
          <p:cNvPr id="18" name="Rectangle 2"/>
          <p:cNvSpPr>
            <a:spLocks noGrp="1" noChangeArrowheads="1"/>
          </p:cNvSpPr>
          <p:nvPr>
            <p:ph type="title"/>
          </p:nvPr>
        </p:nvSpPr>
        <p:spPr>
          <a:xfrm>
            <a:off x="186340" y="0"/>
            <a:ext cx="6336035" cy="1143000"/>
          </a:xfrm>
        </p:spPr>
        <p:txBody>
          <a:bodyPr/>
          <a:lstStyle/>
          <a:p>
            <a:pPr>
              <a:defRPr/>
            </a:pPr>
            <a:r>
              <a:rPr lang="en-US" dirty="0" smtClean="0">
                <a:solidFill>
                  <a:srgbClr val="FF0000"/>
                </a:solidFill>
              </a:rPr>
              <a:t>Free form curves</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19" name="Rectangle 3"/>
              <p:cNvSpPr>
                <a:spLocks noGrp="1" noChangeArrowheads="1"/>
              </p:cNvSpPr>
              <p:nvPr>
                <p:ph idx="1"/>
              </p:nvPr>
            </p:nvSpPr>
            <p:spPr>
              <a:xfrm>
                <a:off x="251520" y="843558"/>
                <a:ext cx="8740080" cy="4114800"/>
              </a:xfrm>
              <a:noFill/>
            </p:spPr>
            <p:txBody>
              <a:bodyPr>
                <a:noAutofit/>
              </a:bodyPr>
              <a:lstStyle/>
              <a:p>
                <a:pPr>
                  <a:spcBef>
                    <a:spcPts val="0"/>
                  </a:spcBef>
                </a:pPr>
                <a:r>
                  <a:rPr lang="en-US" altLang="hu-HU" dirty="0" smtClean="0"/>
                  <a:t>Definition with control points</a:t>
                </a:r>
              </a:p>
              <a:p>
                <a:pPr>
                  <a:spcBef>
                    <a:spcPts val="0"/>
                  </a:spcBef>
                </a:pPr>
                <a:endParaRPr lang="en-US" altLang="hu-HU" dirty="0" smtClean="0"/>
              </a:p>
              <a:p>
                <a:pPr>
                  <a:spcBef>
                    <a:spcPts val="0"/>
                  </a:spcBef>
                </a:pPr>
                <a:endParaRPr lang="en-US" altLang="hu-HU" sz="2400" dirty="0" smtClean="0"/>
              </a:p>
              <a:p>
                <a:pPr>
                  <a:spcBef>
                    <a:spcPts val="0"/>
                  </a:spcBef>
                </a:pPr>
                <a:endParaRPr lang="en-US" altLang="hu-HU" sz="1200" dirty="0" smtClean="0"/>
              </a:p>
              <a:p>
                <a:pPr>
                  <a:spcBef>
                    <a:spcPts val="0"/>
                  </a:spcBef>
                </a:pPr>
                <a:r>
                  <a:rPr lang="en-US" altLang="hu-HU" dirty="0" smtClean="0"/>
                  <a:t>Polynomial:   </a:t>
                </a:r>
                <a14:m>
                  <m:oMath xmlns:m="http://schemas.openxmlformats.org/officeDocument/2006/math">
                    <m:r>
                      <a:rPr lang="en-US" altLang="hu-HU" sz="2800" i="1">
                        <a:latin typeface="Cambria Math"/>
                        <a:cs typeface="Times New Roman" panose="02020603050405020304" pitchFamily="18" charset="0"/>
                        <a:sym typeface="Symbol" pitchFamily="18" charset="2"/>
                      </a:rPr>
                      <m:t>𝑥</m:t>
                    </m:r>
                    <m:d>
                      <m:dPr>
                        <m:ctrlPr>
                          <a:rPr lang="en-US" altLang="hu-HU" sz="2800" b="0" i="1" smtClean="0">
                            <a:latin typeface="Cambria Math"/>
                            <a:cs typeface="Times New Roman" panose="02020603050405020304" pitchFamily="18" charset="0"/>
                            <a:sym typeface="Symbol" pitchFamily="18" charset="2"/>
                          </a:rPr>
                        </m:ctrlPr>
                      </m:dPr>
                      <m:e>
                        <m:r>
                          <a:rPr lang="en-US" altLang="hu-HU" sz="2800" b="0" i="1" smtClean="0">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nary>
                      <m:naryPr>
                        <m:chr m:val="∑"/>
                        <m:supHide m:val="on"/>
                        <m:ctrlPr>
                          <a:rPr lang="en-US" altLang="hu-HU" sz="2800" i="1" smtClean="0">
                            <a:latin typeface="Cambria Math"/>
                            <a:cs typeface="Times New Roman" panose="02020603050405020304" pitchFamily="18" charset="0"/>
                            <a:sym typeface="Symbol" pitchFamily="18" charset="2"/>
                          </a:rPr>
                        </m:ctrlPr>
                      </m:naryPr>
                      <m:sub>
                        <m:r>
                          <m:rPr>
                            <m:brk m:alnAt="7"/>
                          </m:rPr>
                          <a:rPr lang="en-US" altLang="hu-HU" sz="2800" b="0" i="1" smtClean="0">
                            <a:latin typeface="Cambria Math"/>
                            <a:cs typeface="Times New Roman" panose="02020603050405020304" pitchFamily="18" charset="0"/>
                            <a:sym typeface="Symbol" pitchFamily="18" charset="2"/>
                          </a:rPr>
                          <m:t>𝑖</m:t>
                        </m:r>
                      </m:sub>
                      <m:sup/>
                      <m:e>
                        <m:sSub>
                          <m:sSubPr>
                            <m:ctrlPr>
                              <a:rPr lang="en-US" altLang="hu-HU" sz="2800" i="1" smtClean="0">
                                <a:latin typeface="Cambria Math"/>
                                <a:cs typeface="Times New Roman" panose="02020603050405020304" pitchFamily="18" charset="0"/>
                                <a:sym typeface="Symbol" pitchFamily="18" charset="2"/>
                              </a:rPr>
                            </m:ctrlPr>
                          </m:sSubPr>
                          <m:e>
                            <m:r>
                              <a:rPr lang="en-US" altLang="hu-HU" sz="2800" b="0" i="1" smtClean="0">
                                <a:latin typeface="Cambria Math"/>
                                <a:cs typeface="Times New Roman" panose="02020603050405020304" pitchFamily="18" charset="0"/>
                                <a:sym typeface="Symbol" pitchFamily="18" charset="2"/>
                              </a:rPr>
                              <m:t>𝑎</m:t>
                            </m:r>
                          </m:e>
                          <m:sub>
                            <m:r>
                              <a:rPr lang="en-US" altLang="hu-HU" sz="2800" b="0" i="1" smtClean="0">
                                <a:latin typeface="Cambria Math"/>
                                <a:cs typeface="Times New Roman" panose="02020603050405020304" pitchFamily="18" charset="0"/>
                                <a:sym typeface="Symbol" pitchFamily="18" charset="2"/>
                              </a:rPr>
                              <m:t>𝑖</m:t>
                            </m:r>
                          </m:sub>
                        </m:sSub>
                        <m:sSup>
                          <m:sSupPr>
                            <m:ctrlPr>
                              <a:rPr lang="en-US" altLang="hu-HU" sz="2800" i="1" smtClean="0">
                                <a:latin typeface="Cambria Math"/>
                                <a:cs typeface="Times New Roman" panose="02020603050405020304" pitchFamily="18" charset="0"/>
                                <a:sym typeface="Symbol" pitchFamily="18" charset="2"/>
                              </a:rPr>
                            </m:ctrlPr>
                          </m:sSupPr>
                          <m:e>
                            <m:r>
                              <a:rPr lang="en-US" altLang="hu-HU" sz="2800" b="0" i="1" smtClean="0">
                                <a:latin typeface="Cambria Math"/>
                                <a:cs typeface="Times New Roman" panose="02020603050405020304" pitchFamily="18" charset="0"/>
                                <a:sym typeface="Symbol" pitchFamily="18" charset="2"/>
                              </a:rPr>
                              <m:t>𝑡</m:t>
                            </m:r>
                          </m:e>
                          <m:sup>
                            <m:r>
                              <a:rPr lang="en-US" altLang="hu-HU" sz="2800" b="0" i="1" smtClean="0">
                                <a:latin typeface="Cambria Math"/>
                                <a:cs typeface="Times New Roman" panose="02020603050405020304" pitchFamily="18" charset="0"/>
                                <a:sym typeface="Symbol" pitchFamily="18" charset="2"/>
                              </a:rPr>
                              <m:t>𝑖</m:t>
                            </m:r>
                          </m:sup>
                        </m:sSup>
                      </m:e>
                    </m:nary>
                  </m:oMath>
                </a14:m>
                <a:r>
                  <a:rPr lang="en-US" altLang="hu-HU" sz="2800" dirty="0" smtClean="0">
                    <a:latin typeface="Cambria Math"/>
                    <a:cs typeface="Times New Roman" panose="02020603050405020304" pitchFamily="18" charset="0"/>
                    <a:sym typeface="Symbol" pitchFamily="18" charset="2"/>
                  </a:rPr>
                  <a:t>,</a:t>
                </a:r>
                <a:r>
                  <a:rPr lang="en-US" altLang="hu-HU" sz="2800" i="1" dirty="0" smtClean="0">
                    <a:latin typeface="Cambria Math"/>
                    <a:cs typeface="Times New Roman" panose="02020603050405020304" pitchFamily="18" charset="0"/>
                    <a:sym typeface="Symbol" pitchFamily="18" charset="2"/>
                  </a:rPr>
                  <a:t> </a:t>
                </a:r>
                <a14:m>
                  <m:oMath xmlns:m="http://schemas.openxmlformats.org/officeDocument/2006/math">
                    <m:r>
                      <a:rPr lang="en-US" altLang="hu-HU" sz="2800" b="0" i="1" smtClean="0">
                        <a:latin typeface="Cambria Math"/>
                        <a:cs typeface="Times New Roman" panose="02020603050405020304" pitchFamily="18" charset="0"/>
                        <a:sym typeface="Symbol" pitchFamily="18" charset="2"/>
                      </a:rPr>
                      <m:t>𝑦</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b="0" i="1" smtClean="0">
                                <a:latin typeface="Cambria Math"/>
                                <a:cs typeface="Times New Roman" panose="02020603050405020304" pitchFamily="18" charset="0"/>
                                <a:sym typeface="Symbol" pitchFamily="18" charset="2"/>
                              </a:rPr>
                              <m:t>𝑏</m:t>
                            </m:r>
                          </m:e>
                          <m:sub>
                            <m:r>
                              <a:rPr lang="en-US" altLang="hu-HU" sz="2800" i="1">
                                <a:latin typeface="Cambria Math"/>
                                <a:cs typeface="Times New Roman" panose="02020603050405020304" pitchFamily="18" charset="0"/>
                                <a:sym typeface="Symbol" pitchFamily="18" charset="2"/>
                              </a:rPr>
                              <m:t>𝑖</m:t>
                            </m:r>
                          </m:sub>
                        </m:sSub>
                        <m:sSup>
                          <m:sSupPr>
                            <m:ctrlPr>
                              <a:rPr lang="en-US" altLang="hu-HU" sz="2800" i="1">
                                <a:latin typeface="Cambria Math"/>
                                <a:cs typeface="Times New Roman" panose="02020603050405020304" pitchFamily="18" charset="0"/>
                                <a:sym typeface="Symbol" pitchFamily="18" charset="2"/>
                              </a:rPr>
                            </m:ctrlPr>
                          </m:sSupPr>
                          <m:e>
                            <m:r>
                              <a:rPr lang="en-US" altLang="hu-HU" sz="2800" i="1">
                                <a:latin typeface="Cambria Math"/>
                                <a:cs typeface="Times New Roman" panose="02020603050405020304" pitchFamily="18" charset="0"/>
                                <a:sym typeface="Symbol" pitchFamily="18" charset="2"/>
                              </a:rPr>
                              <m:t>𝑡</m:t>
                            </m:r>
                          </m:e>
                          <m:sup>
                            <m:r>
                              <a:rPr lang="en-US" altLang="hu-HU" sz="2800" i="1">
                                <a:latin typeface="Cambria Math"/>
                                <a:cs typeface="Times New Roman" panose="02020603050405020304" pitchFamily="18" charset="0"/>
                                <a:sym typeface="Symbol" pitchFamily="18" charset="2"/>
                              </a:rPr>
                              <m:t>𝑖</m:t>
                            </m:r>
                          </m:sup>
                        </m:sSup>
                      </m:e>
                    </m:nary>
                  </m:oMath>
                </a14:m>
                <a:r>
                  <a:rPr lang="en-US" altLang="hu-HU" sz="2800" dirty="0" smtClean="0">
                    <a:latin typeface="Cambria Math"/>
                    <a:cs typeface="Times New Roman" panose="02020603050405020304" pitchFamily="18" charset="0"/>
                    <a:sym typeface="Symbol" pitchFamily="18" charset="2"/>
                  </a:rPr>
                  <a:t>,</a:t>
                </a:r>
                <a:r>
                  <a:rPr lang="en-US" altLang="hu-HU" sz="2800" i="1" dirty="0" smtClean="0">
                    <a:latin typeface="Cambria Math"/>
                    <a:cs typeface="Times New Roman" panose="02020603050405020304" pitchFamily="18" charset="0"/>
                    <a:sym typeface="Symbol" pitchFamily="18" charset="2"/>
                  </a:rPr>
                  <a:t> z</a:t>
                </a:r>
                <a14:m>
                  <m:oMath xmlns:m="http://schemas.openxmlformats.org/officeDocument/2006/math">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b="0" i="1" smtClean="0">
                        <a:latin typeface="Cambria Math"/>
                        <a:cs typeface="Times New Roman" panose="02020603050405020304" pitchFamily="18" charset="0"/>
                        <a:sym typeface="Symbol" pitchFamily="18" charset="2"/>
                      </a:rPr>
                      <m:t>=…</m:t>
                    </m:r>
                  </m:oMath>
                </a14:m>
                <a:endParaRPr lang="en-US" altLang="hu-HU" sz="2800" b="0" i="1" dirty="0" smtClean="0">
                  <a:latin typeface="Cambria Math"/>
                  <a:cs typeface="Times New Roman" panose="02020603050405020304" pitchFamily="18" charset="0"/>
                  <a:sym typeface="Symbol" pitchFamily="18" charset="2"/>
                </a:endParaRPr>
              </a:p>
              <a:p>
                <a:pPr>
                  <a:spcBef>
                    <a:spcPts val="0"/>
                  </a:spcBef>
                </a:pPr>
                <a:r>
                  <a:rPr lang="en-US" altLang="hu-HU" dirty="0" smtClean="0"/>
                  <a:t>Polynomial coefficients</a:t>
                </a:r>
                <a:r>
                  <a:rPr lang="hu-HU" altLang="hu-HU" dirty="0" smtClean="0"/>
                  <a:t>:</a:t>
                </a:r>
                <a:r>
                  <a:rPr lang="en-US" altLang="hu-HU" dirty="0" smtClean="0"/>
                  <a:t> A curve should be</a:t>
                </a:r>
                <a:endParaRPr lang="hu-HU" altLang="hu-HU" dirty="0" smtClean="0"/>
              </a:p>
              <a:p>
                <a:pPr lvl="1">
                  <a:spcBef>
                    <a:spcPts val="0"/>
                  </a:spcBef>
                </a:pPr>
                <a:r>
                  <a:rPr lang="en-US" altLang="hu-HU" sz="2200" dirty="0" smtClean="0"/>
                  <a:t>close to the control points</a:t>
                </a:r>
                <a:r>
                  <a:rPr lang="hu-HU" altLang="hu-HU" sz="2200" dirty="0" smtClean="0"/>
                  <a:t>: </a:t>
                </a:r>
                <a:r>
                  <a:rPr lang="hu-HU" altLang="hu-HU" sz="2200" b="1" dirty="0" smtClean="0"/>
                  <a:t>Interpol</a:t>
                </a:r>
                <a:r>
                  <a:rPr lang="en-US" altLang="hu-HU" sz="2200" b="1" dirty="0" err="1" smtClean="0"/>
                  <a:t>ation</a:t>
                </a:r>
                <a:r>
                  <a:rPr lang="hu-HU" altLang="hu-HU" sz="2200" b="1" dirty="0" smtClean="0"/>
                  <a:t>/</a:t>
                </a:r>
                <a:r>
                  <a:rPr lang="en-US" altLang="hu-HU" sz="2200" b="1" dirty="0" err="1" smtClean="0"/>
                  <a:t>Approxi</a:t>
                </a:r>
                <a:r>
                  <a:rPr lang="hu-HU" altLang="hu-HU" sz="2200" b="1" dirty="0" smtClean="0"/>
                  <a:t>m</a:t>
                </a:r>
                <a:r>
                  <a:rPr lang="en-US" altLang="hu-HU" sz="2200" b="1" dirty="0" err="1" smtClean="0"/>
                  <a:t>ation</a:t>
                </a:r>
                <a:endParaRPr lang="en-US" altLang="hu-HU" sz="2200" b="1" dirty="0" smtClean="0"/>
              </a:p>
              <a:p>
                <a:pPr lvl="1">
                  <a:spcBef>
                    <a:spcPts val="0"/>
                  </a:spcBef>
                </a:pPr>
                <a:r>
                  <a:rPr lang="en-US" altLang="hu-HU" sz="2200" b="1" dirty="0" smtClean="0"/>
                  <a:t>natural</a:t>
                </a:r>
                <a:r>
                  <a:rPr lang="hu-HU" altLang="hu-HU" sz="2200" b="1" dirty="0" smtClean="0"/>
                  <a:t>: </a:t>
                </a:r>
                <a:r>
                  <a:rPr lang="hu-HU" sz="2200" i="1" dirty="0"/>
                  <a:t>C</a:t>
                </a:r>
                <a:r>
                  <a:rPr lang="hu-HU" sz="2200" i="1" baseline="30000" dirty="0"/>
                  <a:t>2</a:t>
                </a:r>
                <a:r>
                  <a:rPr lang="hu-HU" sz="2200" dirty="0"/>
                  <a:t> </a:t>
                </a:r>
                <a:r>
                  <a:rPr lang="en-US" sz="2200" dirty="0" smtClean="0"/>
                  <a:t>continuity</a:t>
                </a:r>
                <a:endParaRPr lang="hu-HU" altLang="hu-HU" sz="2200" b="1" dirty="0"/>
              </a:p>
              <a:p>
                <a:pPr lvl="1">
                  <a:spcBef>
                    <a:spcPts val="0"/>
                  </a:spcBef>
                </a:pPr>
                <a:r>
                  <a:rPr lang="en-US" sz="2200" b="1" dirty="0" smtClean="0"/>
                  <a:t>beautiful</a:t>
                </a:r>
                <a:r>
                  <a:rPr lang="hu-HU" sz="2200" dirty="0" smtClean="0"/>
                  <a:t>: </a:t>
                </a:r>
                <a:r>
                  <a:rPr lang="en-US" sz="2200" dirty="0" smtClean="0"/>
                  <a:t>close to constant curvature without waves</a:t>
                </a:r>
                <a:endParaRPr lang="hu-HU" sz="2200" dirty="0" smtClean="0"/>
              </a:p>
              <a:p>
                <a:pPr lvl="1">
                  <a:spcBef>
                    <a:spcPts val="0"/>
                  </a:spcBef>
                </a:pPr>
                <a:r>
                  <a:rPr lang="en-US" sz="2200" dirty="0" smtClean="0"/>
                  <a:t>independent of the coordinate system (center of mass)</a:t>
                </a:r>
                <a:endParaRPr lang="hu-HU" sz="2200" dirty="0" smtClean="0"/>
              </a:p>
              <a:p>
                <a:pPr lvl="1">
                  <a:spcBef>
                    <a:spcPts val="0"/>
                  </a:spcBef>
                </a:pPr>
                <a:r>
                  <a:rPr lang="en-US" sz="2200" dirty="0"/>
                  <a:t>l</a:t>
                </a:r>
                <a:r>
                  <a:rPr lang="en-US" sz="2200" dirty="0" smtClean="0"/>
                  <a:t>ocally controllable</a:t>
                </a:r>
                <a:endParaRPr lang="en-US" sz="2200" dirty="0"/>
              </a:p>
              <a:p>
                <a:pPr marL="457200" lvl="1" indent="0">
                  <a:spcBef>
                    <a:spcPts val="0"/>
                  </a:spcBef>
                  <a:buSzPct val="75000"/>
                  <a:buNone/>
                </a:pPr>
                <a:endParaRPr lang="en-US" altLang="hu-HU" sz="2400" dirty="0" smtClean="0"/>
              </a:p>
            </p:txBody>
          </p:sp>
        </mc:Choice>
        <mc:Fallback xmlns="">
          <p:sp>
            <p:nvSpPr>
              <p:cNvPr id="19" name="Rectangle 3"/>
              <p:cNvSpPr>
                <a:spLocks noGrp="1" noRot="1" noChangeAspect="1" noMove="1" noResize="1" noEditPoints="1" noAdjustHandles="1" noChangeArrowheads="1" noChangeShapeType="1" noTextEdit="1"/>
              </p:cNvSpPr>
              <p:nvPr>
                <p:ph idx="1"/>
              </p:nvPr>
            </p:nvSpPr>
            <p:spPr>
              <a:xfrm>
                <a:off x="251520" y="843558"/>
                <a:ext cx="8740080" cy="4114800"/>
              </a:xfrm>
              <a:blipFill rotWithShape="1">
                <a:blip r:embed="rId4"/>
                <a:stretch>
                  <a:fillRect l="-1534" t="-1926" b="-6667"/>
                </a:stretch>
              </a:blipFill>
            </p:spPr>
            <p:txBody>
              <a:bodyPr/>
              <a:lstStyle/>
              <a:p>
                <a:r>
                  <a:rPr lang="en-US">
                    <a:noFill/>
                  </a:rPr>
                  <a:t> </a:t>
                </a:r>
              </a:p>
            </p:txBody>
          </p:sp>
        </mc:Fallback>
      </mc:AlternateContent>
      <p:sp>
        <p:nvSpPr>
          <p:cNvPr id="20" name="Oval 4"/>
          <p:cNvSpPr>
            <a:spLocks noChangeArrowheads="1"/>
          </p:cNvSpPr>
          <p:nvPr/>
        </p:nvSpPr>
        <p:spPr bwMode="auto">
          <a:xfrm>
            <a:off x="1040904" y="2192784"/>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1" name="Oval 5"/>
          <p:cNvSpPr>
            <a:spLocks noChangeArrowheads="1"/>
          </p:cNvSpPr>
          <p:nvPr/>
        </p:nvSpPr>
        <p:spPr bwMode="auto">
          <a:xfrm>
            <a:off x="1879104" y="1430784"/>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2" name="Oval 6"/>
          <p:cNvSpPr>
            <a:spLocks noChangeArrowheads="1"/>
          </p:cNvSpPr>
          <p:nvPr/>
        </p:nvSpPr>
        <p:spPr bwMode="auto">
          <a:xfrm>
            <a:off x="3326904" y="1430784"/>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3" name="Oval 7"/>
          <p:cNvSpPr>
            <a:spLocks noChangeArrowheads="1"/>
          </p:cNvSpPr>
          <p:nvPr/>
        </p:nvSpPr>
        <p:spPr bwMode="auto">
          <a:xfrm>
            <a:off x="4622304" y="2192784"/>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24" name="Freeform 8"/>
          <p:cNvSpPr>
            <a:spLocks/>
          </p:cNvSpPr>
          <p:nvPr/>
        </p:nvSpPr>
        <p:spPr bwMode="auto">
          <a:xfrm>
            <a:off x="964704" y="1570484"/>
            <a:ext cx="3886200" cy="673100"/>
          </a:xfrm>
          <a:custGeom>
            <a:avLst/>
            <a:gdLst>
              <a:gd name="T0" fmla="*/ 0 w 2448"/>
              <a:gd name="T1" fmla="*/ 2147483647 h 424"/>
              <a:gd name="T2" fmla="*/ 2147483647 w 2448"/>
              <a:gd name="T3" fmla="*/ 2147483647 h 424"/>
              <a:gd name="T4" fmla="*/ 2147483647 w 2448"/>
              <a:gd name="T5" fmla="*/ 2147483647 h 424"/>
              <a:gd name="T6" fmla="*/ 2147483647 w 2448"/>
              <a:gd name="T7" fmla="*/ 2147483647 h 424"/>
              <a:gd name="T8" fmla="*/ 2147483647 w 2448"/>
              <a:gd name="T9" fmla="*/ 2147483647 h 424"/>
              <a:gd name="T10" fmla="*/ 2147483647 w 2448"/>
              <a:gd name="T11" fmla="*/ 2147483647 h 424"/>
              <a:gd name="T12" fmla="*/ 0 60000 65536"/>
              <a:gd name="T13" fmla="*/ 0 60000 65536"/>
              <a:gd name="T14" fmla="*/ 0 60000 65536"/>
              <a:gd name="T15" fmla="*/ 0 60000 65536"/>
              <a:gd name="T16" fmla="*/ 0 60000 65536"/>
              <a:gd name="T17" fmla="*/ 0 60000 65536"/>
              <a:gd name="T18" fmla="*/ 0 w 2448"/>
              <a:gd name="T19" fmla="*/ 0 h 424"/>
              <a:gd name="T20" fmla="*/ 2448 w 2448"/>
              <a:gd name="T21" fmla="*/ 424 h 424"/>
            </a:gdLst>
            <a:ahLst/>
            <a:cxnLst>
              <a:cxn ang="T12">
                <a:pos x="T0" y="T1"/>
              </a:cxn>
              <a:cxn ang="T13">
                <a:pos x="T2" y="T3"/>
              </a:cxn>
              <a:cxn ang="T14">
                <a:pos x="T4" y="T5"/>
              </a:cxn>
              <a:cxn ang="T15">
                <a:pos x="T6" y="T7"/>
              </a:cxn>
              <a:cxn ang="T16">
                <a:pos x="T8" y="T9"/>
              </a:cxn>
              <a:cxn ang="T17">
                <a:pos x="T10" y="T11"/>
              </a:cxn>
            </a:cxnLst>
            <a:rect l="T18" t="T19" r="T20" b="T21"/>
            <a:pathLst>
              <a:path w="2448" h="424">
                <a:moveTo>
                  <a:pt x="0" y="344"/>
                </a:moveTo>
                <a:cubicBezTo>
                  <a:pt x="148" y="276"/>
                  <a:pt x="296" y="208"/>
                  <a:pt x="480" y="152"/>
                </a:cubicBezTo>
                <a:cubicBezTo>
                  <a:pt x="664" y="96"/>
                  <a:pt x="912" y="16"/>
                  <a:pt x="1104" y="8"/>
                </a:cubicBezTo>
                <a:cubicBezTo>
                  <a:pt x="1296" y="0"/>
                  <a:pt x="1480" y="40"/>
                  <a:pt x="1632" y="104"/>
                </a:cubicBezTo>
                <a:cubicBezTo>
                  <a:pt x="1784" y="168"/>
                  <a:pt x="1880" y="360"/>
                  <a:pt x="2016" y="392"/>
                </a:cubicBezTo>
                <a:cubicBezTo>
                  <a:pt x="2152" y="424"/>
                  <a:pt x="2376" y="312"/>
                  <a:pt x="2448" y="296"/>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25" name="Téglalap 24"/>
          <p:cNvSpPr/>
          <p:nvPr/>
        </p:nvSpPr>
        <p:spPr>
          <a:xfrm>
            <a:off x="2755818" y="2438078"/>
            <a:ext cx="6280257"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26" name="Téglalap 25"/>
              <p:cNvSpPr/>
              <p:nvPr/>
            </p:nvSpPr>
            <p:spPr>
              <a:xfrm>
                <a:off x="3902224" y="1290796"/>
                <a:ext cx="914674" cy="523220"/>
              </a:xfrm>
              <a:prstGeom prst="rect">
                <a:avLst/>
              </a:prstGeom>
            </p:spPr>
            <p:txBody>
              <a:bodyPr wrap="none">
                <a:spAutoFit/>
              </a:bodyPr>
              <a:lstStyle/>
              <a:p>
                <a:pPr marL="0" lvl="1" algn="l"/>
                <a14:m>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oMath>
                </a14:m>
                <a:r>
                  <a:rPr lang="hu-HU" altLang="hu-HU" sz="2800" dirty="0">
                    <a:cs typeface="Times New Roman" panose="02020603050405020304" pitchFamily="18" charset="0"/>
                  </a:rPr>
                  <a:t> </a:t>
                </a:r>
                <a:endParaRPr lang="en-GB" altLang="hu-HU" sz="2800" dirty="0">
                  <a:cs typeface="Times New Roman" panose="02020603050405020304" pitchFamily="18" charset="0"/>
                </a:endParaRPr>
              </a:p>
            </p:txBody>
          </p:sp>
        </mc:Choice>
        <mc:Fallback xmlns="">
          <p:sp>
            <p:nvSpPr>
              <p:cNvPr id="26" name="Téglalap 25"/>
              <p:cNvSpPr>
                <a:spLocks noRot="1" noChangeAspect="1" noMove="1" noResize="1" noEditPoints="1" noAdjustHandles="1" noChangeArrowheads="1" noChangeShapeType="1" noTextEdit="1"/>
              </p:cNvSpPr>
              <p:nvPr/>
            </p:nvSpPr>
            <p:spPr>
              <a:xfrm>
                <a:off x="3902224" y="1290796"/>
                <a:ext cx="914674" cy="523220"/>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xEl>
                                              <p:pRg st="4" end="4"/>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xEl>
                                              <p:pRg st="7" end="7"/>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9">
                                            <p:txEl>
                                              <p:pRg st="8" end="8"/>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xEl>
                                              <p:pRg st="9" end="9"/>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animBg="1"/>
      <p:bldP spid="21" grpId="0" animBg="1"/>
      <p:bldP spid="22" grpId="0" animBg="1"/>
      <p:bldP spid="23" grpId="0" animBg="1"/>
      <p:bldP spid="24" grpId="0" animBg="1"/>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Freeform 22"/>
          <p:cNvSpPr>
            <a:spLocks/>
          </p:cNvSpPr>
          <p:nvPr/>
        </p:nvSpPr>
        <p:spPr bwMode="auto">
          <a:xfrm>
            <a:off x="419536" y="130648"/>
            <a:ext cx="3638550" cy="776287"/>
          </a:xfrm>
          <a:custGeom>
            <a:avLst/>
            <a:gdLst>
              <a:gd name="T0" fmla="*/ 0 w 2292"/>
              <a:gd name="T1" fmla="*/ 2147483647 h 489"/>
              <a:gd name="T2" fmla="*/ 2147483647 w 2292"/>
              <a:gd name="T3" fmla="*/ 2147483647 h 489"/>
              <a:gd name="T4" fmla="*/ 2147483647 w 2292"/>
              <a:gd name="T5" fmla="*/ 2147483647 h 489"/>
              <a:gd name="T6" fmla="*/ 2147483647 w 2292"/>
              <a:gd name="T7" fmla="*/ 2147483647 h 489"/>
              <a:gd name="T8" fmla="*/ 2147483647 w 2292"/>
              <a:gd name="T9" fmla="*/ 2147483647 h 489"/>
              <a:gd name="T10" fmla="*/ 2147483647 w 2292"/>
              <a:gd name="T11" fmla="*/ 2147483647 h 489"/>
              <a:gd name="T12" fmla="*/ 0 60000 65536"/>
              <a:gd name="T13" fmla="*/ 0 60000 65536"/>
              <a:gd name="T14" fmla="*/ 0 60000 65536"/>
              <a:gd name="T15" fmla="*/ 0 60000 65536"/>
              <a:gd name="T16" fmla="*/ 0 60000 65536"/>
              <a:gd name="T17" fmla="*/ 0 60000 65536"/>
              <a:gd name="T18" fmla="*/ 0 w 2292"/>
              <a:gd name="T19" fmla="*/ 0 h 489"/>
              <a:gd name="T20" fmla="*/ 2292 w 2292"/>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2292" h="489">
                <a:moveTo>
                  <a:pt x="0" y="476"/>
                </a:moveTo>
                <a:cubicBezTo>
                  <a:pt x="45" y="425"/>
                  <a:pt x="174" y="243"/>
                  <a:pt x="270" y="170"/>
                </a:cubicBezTo>
                <a:cubicBezTo>
                  <a:pt x="366" y="97"/>
                  <a:pt x="380" y="57"/>
                  <a:pt x="576" y="35"/>
                </a:cubicBezTo>
                <a:cubicBezTo>
                  <a:pt x="772" y="13"/>
                  <a:pt x="1215" y="0"/>
                  <a:pt x="1446" y="35"/>
                </a:cubicBezTo>
                <a:cubicBezTo>
                  <a:pt x="1677" y="70"/>
                  <a:pt x="1820" y="168"/>
                  <a:pt x="1961" y="244"/>
                </a:cubicBezTo>
                <a:cubicBezTo>
                  <a:pt x="2102" y="320"/>
                  <a:pt x="2223" y="438"/>
                  <a:pt x="2292" y="489"/>
                </a:cubicBezTo>
              </a:path>
            </a:pathLst>
          </a:cu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48" name="Rectangle 2"/>
          <p:cNvSpPr>
            <a:spLocks noGrp="1" noChangeArrowheads="1"/>
          </p:cNvSpPr>
          <p:nvPr>
            <p:ph type="title"/>
          </p:nvPr>
        </p:nvSpPr>
        <p:spPr>
          <a:xfrm>
            <a:off x="4681973" y="221979"/>
            <a:ext cx="3214144" cy="1143000"/>
          </a:xfrm>
        </p:spPr>
        <p:txBody>
          <a:bodyPr>
            <a:normAutofit fontScale="90000"/>
          </a:bodyPr>
          <a:lstStyle/>
          <a:p>
            <a:pPr>
              <a:defRPr/>
            </a:pPr>
            <a:r>
              <a:rPr lang="hu-HU" sz="4000" dirty="0" smtClean="0">
                <a:solidFill>
                  <a:srgbClr val="FF0000"/>
                </a:solidFill>
              </a:rPr>
              <a:t>Lagrange </a:t>
            </a:r>
            <a:br>
              <a:rPr lang="hu-HU" sz="4000" dirty="0" smtClean="0">
                <a:solidFill>
                  <a:srgbClr val="FF0000"/>
                </a:solidFill>
              </a:rPr>
            </a:br>
            <a:r>
              <a:rPr lang="en-US" sz="4000" dirty="0" smtClean="0">
                <a:solidFill>
                  <a:srgbClr val="FF0000"/>
                </a:solidFill>
              </a:rPr>
              <a:t>interpolation</a:t>
            </a:r>
            <a:endParaRPr lang="hu-HU" sz="4000" dirty="0" smtClean="0">
              <a:solidFill>
                <a:srgbClr val="FF0000"/>
              </a:solidFill>
            </a:endParaRPr>
          </a:p>
        </p:txBody>
      </p:sp>
      <mc:AlternateContent xmlns:mc="http://schemas.openxmlformats.org/markup-compatibility/2006" xmlns:a14="http://schemas.microsoft.com/office/drawing/2010/main">
        <mc:Choice Requires="a14">
          <p:sp>
            <p:nvSpPr>
              <p:cNvPr id="49" name="Rectangle 3"/>
              <p:cNvSpPr>
                <a:spLocks noGrp="1" noChangeArrowheads="1"/>
              </p:cNvSpPr>
              <p:nvPr>
                <p:ph idx="1"/>
              </p:nvPr>
            </p:nvSpPr>
            <p:spPr>
              <a:xfrm>
                <a:off x="85409" y="1573522"/>
                <a:ext cx="8229600" cy="1574291"/>
              </a:xfrm>
            </p:spPr>
            <p:txBody>
              <a:bodyPr>
                <a:normAutofit/>
              </a:bodyPr>
              <a:lstStyle/>
              <a:p>
                <a:pPr>
                  <a:spcBef>
                    <a:spcPts val="0"/>
                  </a:spcBef>
                </a:pPr>
                <a:r>
                  <a:rPr lang="en-US" altLang="hu-HU" sz="2800" dirty="0" smtClean="0"/>
                  <a:t>Find</a:t>
                </a:r>
                <a:r>
                  <a:rPr lang="hu-HU" altLang="hu-HU" sz="2800" dirty="0" smtClean="0"/>
                  <a:t>:</a:t>
                </a:r>
                <a:r>
                  <a:rPr lang="en-US" altLang="hu-HU" sz="2800" dirty="0" smtClean="0"/>
                  <a:t> </a:t>
                </a:r>
                <a14:m>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r>
                      <a:rPr lang="en-US" altLang="hu-HU" sz="2800" i="1">
                        <a:latin typeface="Cambria Math"/>
                        <a:cs typeface="Times New Roman" panose="02020603050405020304" pitchFamily="18" charset="0"/>
                        <a:sym typeface="Symbol" pitchFamily="18" charset="2"/>
                      </a:rPr>
                      <m:t>=</m:t>
                    </m:r>
                    <m:d>
                      <m:dPr>
                        <m:ctrlPr>
                          <a:rPr lang="en-US" altLang="hu-HU" sz="2800" i="1" smtClean="0">
                            <a:latin typeface="Cambria Math"/>
                            <a:cs typeface="Times New Roman" panose="02020603050405020304" pitchFamily="18" charset="0"/>
                            <a:sym typeface="Symbol" pitchFamily="18" charset="2"/>
                          </a:rPr>
                        </m:ctrlPr>
                      </m:dPr>
                      <m:e>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i="1">
                                    <a:latin typeface="Cambria Math"/>
                                    <a:cs typeface="Times New Roman" panose="02020603050405020304" pitchFamily="18" charset="0"/>
                                    <a:sym typeface="Symbol" pitchFamily="18" charset="2"/>
                                  </a:rPr>
                                  <m:t>𝑎</m:t>
                                </m:r>
                              </m:e>
                              <m:sub>
                                <m:r>
                                  <a:rPr lang="en-US" altLang="hu-HU" sz="2800" i="1">
                                    <a:latin typeface="Cambria Math"/>
                                    <a:cs typeface="Times New Roman" panose="02020603050405020304" pitchFamily="18" charset="0"/>
                                    <a:sym typeface="Symbol" pitchFamily="18" charset="2"/>
                                  </a:rPr>
                                  <m:t>𝑖</m:t>
                                </m:r>
                              </m:sub>
                            </m:sSub>
                            <m:sSup>
                              <m:sSupPr>
                                <m:ctrlPr>
                                  <a:rPr lang="en-US" altLang="hu-HU" sz="2800" i="1">
                                    <a:latin typeface="Cambria Math"/>
                                    <a:cs typeface="Times New Roman" panose="02020603050405020304" pitchFamily="18" charset="0"/>
                                    <a:sym typeface="Symbol" pitchFamily="18" charset="2"/>
                                  </a:rPr>
                                </m:ctrlPr>
                              </m:sSupPr>
                              <m:e>
                                <m:r>
                                  <a:rPr lang="en-US" altLang="hu-HU" sz="2800" i="1">
                                    <a:latin typeface="Cambria Math"/>
                                    <a:cs typeface="Times New Roman" panose="02020603050405020304" pitchFamily="18" charset="0"/>
                                    <a:sym typeface="Symbol" pitchFamily="18" charset="2"/>
                                  </a:rPr>
                                  <m:t>𝑡</m:t>
                                </m:r>
                              </m:e>
                              <m:sup>
                                <m:r>
                                  <a:rPr lang="en-US" altLang="hu-HU" sz="2800" i="1">
                                    <a:latin typeface="Cambria Math"/>
                                    <a:cs typeface="Times New Roman" panose="02020603050405020304" pitchFamily="18" charset="0"/>
                                    <a:sym typeface="Symbol" pitchFamily="18" charset="2"/>
                                  </a:rPr>
                                  <m:t>𝑖</m:t>
                                </m:r>
                              </m:sup>
                            </m:sSup>
                          </m:e>
                        </m:nary>
                        <m:r>
                          <a:rPr lang="en-US" altLang="hu-HU" sz="2800" b="0" i="1" smtClean="0">
                            <a:latin typeface="Cambria Math"/>
                            <a:cs typeface="Times New Roman" panose="02020603050405020304" pitchFamily="18" charset="0"/>
                            <a:sym typeface="Symbol" pitchFamily="18" charset="2"/>
                          </a:rPr>
                          <m:t>,  </m:t>
                        </m:r>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b="0" i="1" smtClean="0">
                                    <a:latin typeface="Cambria Math"/>
                                    <a:cs typeface="Times New Roman" panose="02020603050405020304" pitchFamily="18" charset="0"/>
                                    <a:sym typeface="Symbol" pitchFamily="18" charset="2"/>
                                  </a:rPr>
                                  <m:t>𝑏</m:t>
                                </m:r>
                              </m:e>
                              <m:sub>
                                <m:r>
                                  <a:rPr lang="en-US" altLang="hu-HU" sz="2800" i="1">
                                    <a:latin typeface="Cambria Math"/>
                                    <a:cs typeface="Times New Roman" panose="02020603050405020304" pitchFamily="18" charset="0"/>
                                    <a:sym typeface="Symbol" pitchFamily="18" charset="2"/>
                                  </a:rPr>
                                  <m:t>𝑖</m:t>
                                </m:r>
                              </m:sub>
                            </m:sSub>
                            <m:sSup>
                              <m:sSupPr>
                                <m:ctrlPr>
                                  <a:rPr lang="en-US" altLang="hu-HU" sz="2800" i="1">
                                    <a:latin typeface="Cambria Math"/>
                                    <a:cs typeface="Times New Roman" panose="02020603050405020304" pitchFamily="18" charset="0"/>
                                    <a:sym typeface="Symbol" pitchFamily="18" charset="2"/>
                                  </a:rPr>
                                </m:ctrlPr>
                              </m:sSupPr>
                              <m:e>
                                <m:r>
                                  <a:rPr lang="en-US" altLang="hu-HU" sz="2800" i="1">
                                    <a:latin typeface="Cambria Math"/>
                                    <a:cs typeface="Times New Roman" panose="02020603050405020304" pitchFamily="18" charset="0"/>
                                    <a:sym typeface="Symbol" pitchFamily="18" charset="2"/>
                                  </a:rPr>
                                  <m:t>𝑡</m:t>
                                </m:r>
                              </m:e>
                              <m:sup>
                                <m:r>
                                  <a:rPr lang="en-US" altLang="hu-HU" sz="2800" i="1">
                                    <a:latin typeface="Cambria Math"/>
                                    <a:cs typeface="Times New Roman" panose="02020603050405020304" pitchFamily="18" charset="0"/>
                                    <a:sym typeface="Symbol" pitchFamily="18" charset="2"/>
                                  </a:rPr>
                                  <m:t>𝑖</m:t>
                                </m:r>
                              </m:sup>
                            </m:sSup>
                            <m:r>
                              <a:rPr lang="en-US" altLang="hu-HU" sz="2800" b="0" i="1" smtClean="0">
                                <a:latin typeface="Cambria Math"/>
                                <a:cs typeface="Times New Roman" panose="02020603050405020304" pitchFamily="18" charset="0"/>
                                <a:sym typeface="Symbol" pitchFamily="18" charset="2"/>
                              </a:rPr>
                              <m:t>,  </m:t>
                            </m:r>
                            <m:nary>
                              <m:naryPr>
                                <m:chr m:val="∑"/>
                                <m:supHide m:val="on"/>
                                <m:ctrlPr>
                                  <a:rPr lang="en-US" altLang="hu-HU" sz="2800" i="1">
                                    <a:latin typeface="Cambria Math"/>
                                    <a:cs typeface="Times New Roman" panose="02020603050405020304" pitchFamily="18" charset="0"/>
                                    <a:sym typeface="Symbol" pitchFamily="18" charset="2"/>
                                  </a:rPr>
                                </m:ctrlPr>
                              </m:naryPr>
                              <m:sub>
                                <m:r>
                                  <m:rPr>
                                    <m:brk m:alnAt="7"/>
                                  </m:rPr>
                                  <a:rPr lang="en-US" altLang="hu-HU" sz="2800" i="1">
                                    <a:latin typeface="Cambria Math"/>
                                    <a:cs typeface="Times New Roman" panose="02020603050405020304" pitchFamily="18" charset="0"/>
                                    <a:sym typeface="Symbol" pitchFamily="18" charset="2"/>
                                  </a:rPr>
                                  <m:t>𝑖</m:t>
                                </m:r>
                              </m:sub>
                              <m:sup/>
                              <m:e>
                                <m:sSub>
                                  <m:sSubPr>
                                    <m:ctrlPr>
                                      <a:rPr lang="en-US" altLang="hu-HU" sz="2800" i="1">
                                        <a:latin typeface="Cambria Math"/>
                                        <a:cs typeface="Times New Roman" panose="02020603050405020304" pitchFamily="18" charset="0"/>
                                        <a:sym typeface="Symbol" pitchFamily="18" charset="2"/>
                                      </a:rPr>
                                    </m:ctrlPr>
                                  </m:sSubPr>
                                  <m:e>
                                    <m:r>
                                      <a:rPr lang="en-US" altLang="hu-HU" sz="2800" b="0" i="1" smtClean="0">
                                        <a:latin typeface="Cambria Math"/>
                                        <a:cs typeface="Times New Roman" panose="02020603050405020304" pitchFamily="18" charset="0"/>
                                        <a:sym typeface="Symbol" pitchFamily="18" charset="2"/>
                                      </a:rPr>
                                      <m:t>𝑐</m:t>
                                    </m:r>
                                  </m:e>
                                  <m:sub>
                                    <m:r>
                                      <a:rPr lang="en-US" altLang="hu-HU" sz="2800" i="1">
                                        <a:latin typeface="Cambria Math"/>
                                        <a:cs typeface="Times New Roman" panose="02020603050405020304" pitchFamily="18" charset="0"/>
                                        <a:sym typeface="Symbol" pitchFamily="18" charset="2"/>
                                      </a:rPr>
                                      <m:t>𝑖</m:t>
                                    </m:r>
                                  </m:sub>
                                </m:sSub>
                                <m:sSup>
                                  <m:sSupPr>
                                    <m:ctrlPr>
                                      <a:rPr lang="en-US" altLang="hu-HU" sz="2800" i="1">
                                        <a:latin typeface="Cambria Math"/>
                                        <a:cs typeface="Times New Roman" panose="02020603050405020304" pitchFamily="18" charset="0"/>
                                        <a:sym typeface="Symbol" pitchFamily="18" charset="2"/>
                                      </a:rPr>
                                    </m:ctrlPr>
                                  </m:sSupPr>
                                  <m:e>
                                    <m:r>
                                      <a:rPr lang="en-US" altLang="hu-HU" sz="2800" i="1">
                                        <a:latin typeface="Cambria Math"/>
                                        <a:cs typeface="Times New Roman" panose="02020603050405020304" pitchFamily="18" charset="0"/>
                                        <a:sym typeface="Symbol" pitchFamily="18" charset="2"/>
                                      </a:rPr>
                                      <m:t>𝑡</m:t>
                                    </m:r>
                                  </m:e>
                                  <m:sup>
                                    <m:r>
                                      <a:rPr lang="en-US" altLang="hu-HU" sz="2800" i="1">
                                        <a:latin typeface="Cambria Math"/>
                                        <a:cs typeface="Times New Roman" panose="02020603050405020304" pitchFamily="18" charset="0"/>
                                        <a:sym typeface="Symbol" pitchFamily="18" charset="2"/>
                                      </a:rPr>
                                      <m:t>𝑖</m:t>
                                    </m:r>
                                  </m:sup>
                                </m:sSup>
                              </m:e>
                            </m:nary>
                          </m:e>
                        </m:nary>
                      </m:e>
                    </m:d>
                  </m:oMath>
                </a14:m>
                <a:r>
                  <a:rPr lang="hu-HU" altLang="hu-HU" sz="2800" dirty="0"/>
                  <a:t>,</a:t>
                </a:r>
                <a:r>
                  <a:rPr lang="en-US" altLang="hu-HU" sz="2800" dirty="0"/>
                  <a:t> where</a:t>
                </a:r>
                <a:r>
                  <a:rPr lang="hu-HU" altLang="hu-HU" sz="2800" dirty="0"/>
                  <a:t> </a:t>
                </a:r>
                <a14:m>
                  <m:oMath xmlns:m="http://schemas.openxmlformats.org/officeDocument/2006/math">
                    <m:sSub>
                      <m:sSubPr>
                        <m:ctrlPr>
                          <a:rPr lang="en-US" altLang="hu-HU" sz="2800" b="1" i="1">
                            <a:latin typeface="Cambria Math"/>
                          </a:rPr>
                        </m:ctrlPr>
                      </m:sSubPr>
                      <m:e>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sSub>
                              <m:sSubPr>
                                <m:ctrlPr>
                                  <a:rPr lang="en-US" altLang="hu-HU" sz="2800" b="1" i="1">
                                    <a:latin typeface="Cambria Math"/>
                                  </a:rPr>
                                </m:ctrlPr>
                              </m:sSubPr>
                              <m:e>
                                <m:r>
                                  <a:rPr lang="en-US" altLang="hu-HU" sz="2800" i="1">
                                    <a:latin typeface="Cambria Math"/>
                                  </a:rPr>
                                  <m:t>𝑡</m:t>
                                </m:r>
                              </m:e>
                              <m:sub>
                                <m:r>
                                  <a:rPr lang="en-US" altLang="hu-HU" sz="2800" i="1">
                                    <a:latin typeface="Cambria Math"/>
                                  </a:rPr>
                                  <m:t>1</m:t>
                                </m:r>
                              </m:sub>
                            </m:sSub>
                          </m:e>
                        </m:d>
                        <m:r>
                          <a:rPr lang="en-US" altLang="hu-HU" sz="2800" b="1" i="1" smtClean="0">
                            <a:latin typeface="Cambria Math"/>
                            <a:cs typeface="Times New Roman" panose="02020603050405020304" pitchFamily="18" charset="0"/>
                            <a:sym typeface="Symbol" pitchFamily="18" charset="2"/>
                          </a:rPr>
                          <m:t>=</m:t>
                        </m:r>
                        <m:r>
                          <a:rPr lang="en-US" altLang="hu-HU" sz="2800" b="1" i="1">
                            <a:latin typeface="Cambria Math"/>
                          </a:rPr>
                          <m:t>𝒓</m:t>
                        </m:r>
                      </m:e>
                      <m:sub>
                        <m:r>
                          <a:rPr lang="en-US" altLang="hu-HU" sz="2800" i="1">
                            <a:latin typeface="Cambria Math"/>
                          </a:rPr>
                          <m:t>1</m:t>
                        </m:r>
                      </m:sub>
                    </m:sSub>
                    <m:r>
                      <a:rPr lang="en-US" altLang="hu-HU" sz="2800" b="1" i="1">
                        <a:latin typeface="Cambria Math"/>
                      </a:rPr>
                      <m:t>,</m:t>
                    </m:r>
                    <m:sSub>
                      <m:sSubPr>
                        <m:ctrlPr>
                          <a:rPr lang="en-US" altLang="hu-HU" sz="2800" b="1" i="1">
                            <a:latin typeface="Cambria Math"/>
                          </a:rPr>
                        </m:ctrlPr>
                      </m:sSubPr>
                      <m:e>
                        <m:r>
                          <a:rPr lang="en-US" altLang="hu-HU" sz="2800" b="1" i="1" smtClean="0">
                            <a:latin typeface="Cambria Math"/>
                          </a:rPr>
                          <m:t>  </m:t>
                        </m:r>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sSub>
                              <m:sSubPr>
                                <m:ctrlPr>
                                  <a:rPr lang="en-US" altLang="hu-HU" sz="2800" b="1" i="1">
                                    <a:latin typeface="Cambria Math"/>
                                  </a:rPr>
                                </m:ctrlPr>
                              </m:sSubPr>
                              <m:e>
                                <m:r>
                                  <a:rPr lang="en-US" altLang="hu-HU" sz="2800" i="1">
                                    <a:latin typeface="Cambria Math"/>
                                  </a:rPr>
                                  <m:t>𝑡</m:t>
                                </m:r>
                              </m:e>
                              <m:sub>
                                <m:r>
                                  <a:rPr lang="en-US" altLang="hu-HU" sz="2800" b="0" i="1" smtClean="0">
                                    <a:latin typeface="Cambria Math"/>
                                  </a:rPr>
                                  <m:t>2</m:t>
                                </m:r>
                              </m:sub>
                            </m:sSub>
                          </m:e>
                        </m:d>
                        <m:r>
                          <a:rPr lang="en-US" altLang="hu-HU" sz="2800" b="1" i="1" smtClean="0">
                            <a:latin typeface="Cambria Math"/>
                          </a:rPr>
                          <m:t>=</m:t>
                        </m:r>
                        <m:r>
                          <a:rPr lang="en-US" altLang="hu-HU" sz="2800" b="1" i="1">
                            <a:latin typeface="Cambria Math"/>
                          </a:rPr>
                          <m:t>𝒓</m:t>
                        </m:r>
                      </m:e>
                      <m:sub>
                        <m:r>
                          <a:rPr lang="en-US" altLang="hu-HU" sz="2800" i="1">
                            <a:latin typeface="Cambria Math"/>
                          </a:rPr>
                          <m:t>2</m:t>
                        </m:r>
                      </m:sub>
                    </m:sSub>
                    <m:r>
                      <a:rPr lang="en-US" altLang="hu-HU" sz="2800" b="1" i="1">
                        <a:latin typeface="Cambria Math"/>
                      </a:rPr>
                      <m:t>,</m:t>
                    </m:r>
                    <m:r>
                      <a:rPr lang="en-US" altLang="hu-HU" sz="2800" b="1" i="1" smtClean="0">
                        <a:latin typeface="Cambria Math"/>
                      </a:rPr>
                      <m:t>  </m:t>
                    </m:r>
                    <m:r>
                      <a:rPr lang="en-US" altLang="hu-HU" sz="2800" b="1" i="1">
                        <a:latin typeface="Cambria Math"/>
                      </a:rPr>
                      <m:t>…,</m:t>
                    </m:r>
                    <m:sSub>
                      <m:sSubPr>
                        <m:ctrlPr>
                          <a:rPr lang="en-US" altLang="hu-HU" sz="2800" b="1" i="1">
                            <a:latin typeface="Cambria Math"/>
                          </a:rPr>
                        </m:ctrlPr>
                      </m:sSubPr>
                      <m:e>
                        <m:r>
                          <a:rPr lang="en-US" altLang="hu-HU" sz="2800" b="1" i="1" smtClean="0">
                            <a:latin typeface="Cambria Math"/>
                          </a:rPr>
                          <m:t>  </m:t>
                        </m:r>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sSub>
                              <m:sSubPr>
                                <m:ctrlPr>
                                  <a:rPr lang="en-US" altLang="hu-HU" sz="2800" b="1" i="1">
                                    <a:latin typeface="Cambria Math"/>
                                  </a:rPr>
                                </m:ctrlPr>
                              </m:sSubPr>
                              <m:e>
                                <m:r>
                                  <a:rPr lang="en-US" altLang="hu-HU" sz="2800" i="1">
                                    <a:latin typeface="Cambria Math"/>
                                  </a:rPr>
                                  <m:t>𝑡</m:t>
                                </m:r>
                              </m:e>
                              <m:sub>
                                <m:r>
                                  <a:rPr lang="en-US" altLang="hu-HU" sz="2800" b="0" i="1" smtClean="0">
                                    <a:latin typeface="Cambria Math"/>
                                  </a:rPr>
                                  <m:t>𝑛</m:t>
                                </m:r>
                              </m:sub>
                            </m:sSub>
                          </m:e>
                        </m:d>
                        <m:r>
                          <a:rPr lang="en-US" altLang="hu-HU" sz="2800" b="1" i="1">
                            <a:latin typeface="Cambria Math"/>
                          </a:rPr>
                          <m:t>=</m:t>
                        </m:r>
                        <m:r>
                          <a:rPr lang="en-US" altLang="hu-HU" sz="2800" b="1" i="1">
                            <a:latin typeface="Cambria Math"/>
                          </a:rPr>
                          <m:t>𝒓</m:t>
                        </m:r>
                      </m:e>
                      <m:sub>
                        <m:r>
                          <a:rPr lang="en-US" altLang="hu-HU" sz="2800" b="0" i="1" smtClean="0">
                            <a:latin typeface="Cambria Math"/>
                          </a:rPr>
                          <m:t>𝑛</m:t>
                        </m:r>
                      </m:sub>
                    </m:sSub>
                  </m:oMath>
                </a14:m>
                <a:r>
                  <a:rPr lang="hu-HU" altLang="hu-HU" sz="2800" dirty="0" smtClean="0">
                    <a:latin typeface="Times New Roman" panose="02020603050405020304" pitchFamily="18" charset="0"/>
                    <a:cs typeface="Times New Roman" panose="02020603050405020304" pitchFamily="18" charset="0"/>
                  </a:rPr>
                  <a:t> </a:t>
                </a:r>
              </a:p>
              <a:p>
                <a:pPr>
                  <a:spcBef>
                    <a:spcPts val="0"/>
                  </a:spcBef>
                </a:pPr>
                <a:r>
                  <a:rPr lang="en-US" altLang="hu-HU" sz="2800" dirty="0" smtClean="0"/>
                  <a:t>Degree of the polynomial</a:t>
                </a:r>
                <a:r>
                  <a:rPr lang="hu-HU" altLang="hu-HU" sz="2800" dirty="0" smtClean="0"/>
                  <a:t>?  </a:t>
                </a:r>
                <a14:m>
                  <m:oMath xmlns:m="http://schemas.openxmlformats.org/officeDocument/2006/math">
                    <m:r>
                      <a:rPr lang="en-US" altLang="hu-HU" sz="2800" b="0" i="1" smtClean="0">
                        <a:latin typeface="Cambria Math"/>
                      </a:rPr>
                      <m:t>𝑛</m:t>
                    </m:r>
                    <m:r>
                      <a:rPr lang="en-US" altLang="hu-HU" sz="2800" b="0" i="1" smtClean="0">
                        <a:latin typeface="Cambria Math"/>
                      </a:rPr>
                      <m:t>−1</m:t>
                    </m:r>
                  </m:oMath>
                </a14:m>
                <a:endParaRPr lang="hu-HU" altLang="hu-HU" sz="3600" i="1" baseline="-25000" dirty="0" smtClean="0">
                  <a:latin typeface="Times New Roman" panose="02020603050405020304" pitchFamily="18" charset="0"/>
                  <a:cs typeface="Times New Roman" panose="02020603050405020304" pitchFamily="18" charset="0"/>
                </a:endParaRPr>
              </a:p>
              <a:p>
                <a:pPr lvl="1">
                  <a:spcBef>
                    <a:spcPts val="0"/>
                  </a:spcBef>
                </a:pPr>
                <a:endParaRPr lang="hu-HU" altLang="hu-HU" sz="2400" i="1" dirty="0" smtClean="0"/>
              </a:p>
            </p:txBody>
          </p:sp>
        </mc:Choice>
        <mc:Fallback xmlns="">
          <p:sp>
            <p:nvSpPr>
              <p:cNvPr id="49" name="Rectangle 3"/>
              <p:cNvSpPr>
                <a:spLocks noGrp="1" noRot="1" noChangeAspect="1" noMove="1" noResize="1" noEditPoints="1" noAdjustHandles="1" noChangeArrowheads="1" noChangeShapeType="1" noTextEdit="1"/>
              </p:cNvSpPr>
              <p:nvPr>
                <p:ph idx="1"/>
              </p:nvPr>
            </p:nvSpPr>
            <p:spPr>
              <a:xfrm>
                <a:off x="85409" y="1573522"/>
                <a:ext cx="8229600" cy="1574291"/>
              </a:xfrm>
              <a:blipFill rotWithShape="1">
                <a:blip r:embed="rId4"/>
                <a:stretch>
                  <a:fillRect l="-1259" t="-1550" b="-1938"/>
                </a:stretch>
              </a:blipFill>
            </p:spPr>
            <p:txBody>
              <a:bodyPr/>
              <a:lstStyle/>
              <a:p>
                <a:r>
                  <a:rPr lang="en-US">
                    <a:noFill/>
                  </a:rPr>
                  <a:t> </a:t>
                </a:r>
              </a:p>
            </p:txBody>
          </p:sp>
        </mc:Fallback>
      </mc:AlternateContent>
      <p:sp>
        <p:nvSpPr>
          <p:cNvPr id="50" name="Oval 18"/>
          <p:cNvSpPr>
            <a:spLocks noChangeArrowheads="1"/>
          </p:cNvSpPr>
          <p:nvPr/>
        </p:nvSpPr>
        <p:spPr bwMode="auto">
          <a:xfrm>
            <a:off x="365561" y="85137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1" name="Oval 19"/>
          <p:cNvSpPr>
            <a:spLocks noChangeArrowheads="1"/>
          </p:cNvSpPr>
          <p:nvPr/>
        </p:nvSpPr>
        <p:spPr bwMode="auto">
          <a:xfrm>
            <a:off x="1203761" y="8937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2" name="Oval 20"/>
          <p:cNvSpPr>
            <a:spLocks noChangeArrowheads="1"/>
          </p:cNvSpPr>
          <p:nvPr/>
        </p:nvSpPr>
        <p:spPr bwMode="auto">
          <a:xfrm>
            <a:off x="2651561" y="8937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53" name="Oval 21"/>
          <p:cNvSpPr>
            <a:spLocks noChangeArrowheads="1"/>
          </p:cNvSpPr>
          <p:nvPr/>
        </p:nvSpPr>
        <p:spPr bwMode="auto">
          <a:xfrm>
            <a:off x="3946961" y="851373"/>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54" name="Rectangle 25"/>
              <p:cNvSpPr>
                <a:spLocks noChangeArrowheads="1"/>
              </p:cNvSpPr>
              <p:nvPr/>
            </p:nvSpPr>
            <p:spPr bwMode="auto">
              <a:xfrm>
                <a:off x="85409" y="280897"/>
                <a:ext cx="59522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2800" b="1" i="1" smtClean="0">
                              <a:latin typeface="Cambria Math"/>
                            </a:rPr>
                          </m:ctrlPr>
                        </m:sSubPr>
                        <m:e>
                          <m:r>
                            <a:rPr lang="en-US" altLang="hu-HU" sz="2800" b="1" i="1" smtClean="0">
                              <a:latin typeface="Cambria Math"/>
                            </a:rPr>
                            <m:t>𝒓</m:t>
                          </m:r>
                        </m:e>
                        <m:sub>
                          <m:r>
                            <a:rPr lang="en-US" altLang="hu-HU" sz="2800" b="0" i="1" smtClean="0">
                              <a:latin typeface="Cambria Math"/>
                            </a:rPr>
                            <m:t>1</m:t>
                          </m:r>
                        </m:sub>
                      </m:sSub>
                    </m:oMath>
                  </m:oMathPara>
                </a14:m>
                <a:endParaRPr lang="hu-HU" altLang="hu-HU" sz="3200" baseline="-25000" dirty="0"/>
              </a:p>
            </p:txBody>
          </p:sp>
        </mc:Choice>
        <mc:Fallback xmlns="">
          <p:sp>
            <p:nvSpPr>
              <p:cNvPr id="54" name="Rectangle 25"/>
              <p:cNvSpPr>
                <a:spLocks noRot="1" noChangeAspect="1" noMove="1" noResize="1" noEditPoints="1" noAdjustHandles="1" noChangeArrowheads="1" noChangeShapeType="1" noTextEdit="1"/>
              </p:cNvSpPr>
              <p:nvPr/>
            </p:nvSpPr>
            <p:spPr bwMode="auto">
              <a:xfrm>
                <a:off x="85409" y="280897"/>
                <a:ext cx="595227" cy="513282"/>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36"/>
              <p:cNvSpPr>
                <a:spLocks noChangeArrowheads="1"/>
              </p:cNvSpPr>
              <p:nvPr/>
            </p:nvSpPr>
            <p:spPr bwMode="auto">
              <a:xfrm>
                <a:off x="2116124" y="471960"/>
                <a:ext cx="1007648"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lvl="1" indent="0"/>
                <a14:m>
                  <m:oMath xmlns:m="http://schemas.openxmlformats.org/officeDocument/2006/math">
                    <m:r>
                      <a:rPr lang="en-US" altLang="hu-HU" sz="2800" b="1" i="1">
                        <a:latin typeface="Cambria Math"/>
                        <a:cs typeface="Times New Roman" panose="02020603050405020304" pitchFamily="18" charset="0"/>
                        <a:sym typeface="Symbol" pitchFamily="18" charset="2"/>
                      </a:rPr>
                      <m:t>𝒓</m:t>
                    </m:r>
                    <m:d>
                      <m:dPr>
                        <m:ctrlPr>
                          <a:rPr lang="en-US" altLang="hu-HU" sz="2800" i="1">
                            <a:latin typeface="Cambria Math"/>
                            <a:cs typeface="Times New Roman" panose="02020603050405020304" pitchFamily="18" charset="0"/>
                            <a:sym typeface="Symbol" pitchFamily="18" charset="2"/>
                          </a:rPr>
                        </m:ctrlPr>
                      </m:dPr>
                      <m:e>
                        <m:r>
                          <a:rPr lang="en-US" altLang="hu-HU" sz="2800" i="1">
                            <a:latin typeface="Cambria Math"/>
                            <a:cs typeface="Times New Roman" panose="02020603050405020304" pitchFamily="18" charset="0"/>
                            <a:sym typeface="Symbol" pitchFamily="18" charset="2"/>
                          </a:rPr>
                          <m:t>𝑡</m:t>
                        </m:r>
                      </m:e>
                    </m:d>
                  </m:oMath>
                </a14:m>
                <a:r>
                  <a:rPr lang="hu-HU" altLang="hu-HU" sz="3200" dirty="0" smtClean="0"/>
                  <a:t>?</a:t>
                </a:r>
                <a:endParaRPr lang="hu-HU" altLang="hu-HU" sz="3200" dirty="0"/>
              </a:p>
            </p:txBody>
          </p:sp>
        </mc:Choice>
        <mc:Fallback xmlns="">
          <p:sp>
            <p:nvSpPr>
              <p:cNvPr id="55" name="Rectangle 36"/>
              <p:cNvSpPr>
                <a:spLocks noRot="1" noChangeAspect="1" noMove="1" noResize="1" noEditPoints="1" noAdjustHandles="1" noChangeArrowheads="1" noChangeShapeType="1" noTextEdit="1"/>
              </p:cNvSpPr>
              <p:nvPr/>
            </p:nvSpPr>
            <p:spPr bwMode="auto">
              <a:xfrm>
                <a:off x="2116124" y="471960"/>
                <a:ext cx="1007648" cy="584775"/>
              </a:xfrm>
              <a:prstGeom prst="rect">
                <a:avLst/>
              </a:prstGeom>
              <a:blipFill rotWithShape="1">
                <a:blip r:embed="rId6"/>
                <a:stretch>
                  <a:fillRect t="-14583" r="-15152" b="-32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6" name="Rectangle 37"/>
          <p:cNvSpPr>
            <a:spLocks noChangeArrowheads="1"/>
          </p:cNvSpPr>
          <p:nvPr/>
        </p:nvSpPr>
        <p:spPr bwMode="auto">
          <a:xfrm>
            <a:off x="73461" y="14883"/>
            <a:ext cx="4608512" cy="14767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mc:AlternateContent xmlns:mc="http://schemas.openxmlformats.org/markup-compatibility/2006" xmlns:a14="http://schemas.microsoft.com/office/drawing/2010/main">
        <mc:Choice Requires="a14">
          <p:sp>
            <p:nvSpPr>
              <p:cNvPr id="57" name="Rectangle 11"/>
              <p:cNvSpPr>
                <a:spLocks noChangeArrowheads="1"/>
              </p:cNvSpPr>
              <p:nvPr/>
            </p:nvSpPr>
            <p:spPr bwMode="auto">
              <a:xfrm>
                <a:off x="7532467" y="3868911"/>
                <a:ext cx="136665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hu-HU" altLang="hu-HU" dirty="0" smtClean="0"/>
                  <a:t>1 </a:t>
                </a:r>
                <a:r>
                  <a:rPr lang="en-US" altLang="hu-HU" dirty="0" smtClean="0">
                    <a:latin typeface="+mn-lt"/>
                  </a:rPr>
                  <a:t>if</a:t>
                </a:r>
                <a:r>
                  <a:rPr lang="hu-HU" altLang="hu-HU" i="1" dirty="0" smtClean="0"/>
                  <a:t> </a:t>
                </a:r>
                <a14:m>
                  <m:oMath xmlns:m="http://schemas.openxmlformats.org/officeDocument/2006/math">
                    <m:r>
                      <a:rPr lang="en-US" altLang="hu-HU" b="0" i="1" smtClean="0">
                        <a:latin typeface="Cambria Math"/>
                      </a:rPr>
                      <m:t>𝑖</m:t>
                    </m:r>
                    <m:r>
                      <a:rPr lang="en-US" altLang="hu-HU" b="0" i="1" smtClean="0">
                        <a:latin typeface="Cambria Math"/>
                      </a:rPr>
                      <m:t>=</m:t>
                    </m:r>
                    <m:r>
                      <a:rPr lang="en-US" altLang="hu-HU" b="0" i="1" smtClean="0">
                        <a:latin typeface="Cambria Math"/>
                      </a:rPr>
                      <m:t>𝑘</m:t>
                    </m:r>
                  </m:oMath>
                </a14:m>
                <a:endParaRPr lang="hu-HU" altLang="hu-HU" dirty="0"/>
              </a:p>
            </p:txBody>
          </p:sp>
        </mc:Choice>
        <mc:Fallback xmlns="">
          <p:sp>
            <p:nvSpPr>
              <p:cNvPr id="57" name="Rectangle 11"/>
              <p:cNvSpPr>
                <a:spLocks noRot="1" noChangeAspect="1" noMove="1" noResize="1" noEditPoints="1" noAdjustHandles="1" noChangeArrowheads="1" noChangeShapeType="1" noTextEdit="1"/>
              </p:cNvSpPr>
              <p:nvPr/>
            </p:nvSpPr>
            <p:spPr bwMode="auto">
              <a:xfrm>
                <a:off x="7532467" y="3868911"/>
                <a:ext cx="1366656" cy="461665"/>
              </a:xfrm>
              <a:prstGeom prst="rect">
                <a:avLst/>
              </a:prstGeom>
              <a:blipFill rotWithShape="1">
                <a:blip r:embed="rId7"/>
                <a:stretch>
                  <a:fillRect l="-6250" t="-12000"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12"/>
              <p:cNvSpPr>
                <a:spLocks noChangeArrowheads="1"/>
              </p:cNvSpPr>
              <p:nvPr/>
            </p:nvSpPr>
            <p:spPr bwMode="auto">
              <a:xfrm>
                <a:off x="7575737" y="4588048"/>
                <a:ext cx="144360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GB" altLang="hu-HU" dirty="0"/>
                  <a:t>0</a:t>
                </a:r>
                <a:r>
                  <a:rPr lang="hu-HU" altLang="hu-HU" dirty="0"/>
                  <a:t> </a:t>
                </a:r>
                <a:r>
                  <a:rPr lang="en-US" altLang="hu-HU" dirty="0" smtClean="0">
                    <a:latin typeface="+mn-lt"/>
                  </a:rPr>
                  <a:t>if</a:t>
                </a:r>
                <a:r>
                  <a:rPr lang="hu-HU" altLang="hu-HU" i="1" dirty="0" smtClean="0"/>
                  <a:t> </a:t>
                </a:r>
                <a14:m>
                  <m:oMath xmlns:m="http://schemas.openxmlformats.org/officeDocument/2006/math">
                    <m:r>
                      <a:rPr lang="en-US" altLang="hu-HU" i="1">
                        <a:latin typeface="Cambria Math"/>
                      </a:rPr>
                      <m:t>𝑖</m:t>
                    </m:r>
                    <m:r>
                      <a:rPr lang="en-US" altLang="hu-HU" i="1" smtClean="0">
                        <a:latin typeface="Cambria Math"/>
                        <a:ea typeface="Cambria Math"/>
                      </a:rPr>
                      <m:t>≠</m:t>
                    </m:r>
                    <m:r>
                      <a:rPr lang="en-US" altLang="hu-HU" i="1">
                        <a:latin typeface="Cambria Math"/>
                      </a:rPr>
                      <m:t>𝑘</m:t>
                    </m:r>
                  </m:oMath>
                </a14:m>
                <a:r>
                  <a:rPr lang="hu-HU" altLang="hu-HU" i="1" dirty="0"/>
                  <a:t> </a:t>
                </a:r>
                <a:endParaRPr lang="hu-HU" altLang="hu-HU" dirty="0"/>
              </a:p>
            </p:txBody>
          </p:sp>
        </mc:Choice>
        <mc:Fallback xmlns="">
          <p:sp>
            <p:nvSpPr>
              <p:cNvPr id="58" name="Rectangle 12"/>
              <p:cNvSpPr>
                <a:spLocks noRot="1" noChangeAspect="1" noMove="1" noResize="1" noEditPoints="1" noAdjustHandles="1" noChangeArrowheads="1" noChangeShapeType="1" noTextEdit="1"/>
              </p:cNvSpPr>
              <p:nvPr/>
            </p:nvSpPr>
            <p:spPr bwMode="auto">
              <a:xfrm>
                <a:off x="7575737" y="4588048"/>
                <a:ext cx="1443600" cy="461665"/>
              </a:xfrm>
              <a:prstGeom prst="rect">
                <a:avLst/>
              </a:prstGeom>
              <a:blipFill rotWithShape="1">
                <a:blip r:embed="rId8"/>
                <a:stretch>
                  <a:fillRect l="-5485" t="-12000"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9" name="AutoShape 13"/>
          <p:cNvSpPr>
            <a:spLocks/>
          </p:cNvSpPr>
          <p:nvPr/>
        </p:nvSpPr>
        <p:spPr bwMode="auto">
          <a:xfrm>
            <a:off x="7379532" y="3795886"/>
            <a:ext cx="288925" cy="1296987"/>
          </a:xfrm>
          <a:prstGeom prst="leftBrace">
            <a:avLst>
              <a:gd name="adj1" fmla="val 3740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hu-HU"/>
          </a:p>
        </p:txBody>
      </p:sp>
      <p:sp>
        <p:nvSpPr>
          <p:cNvPr id="60" name="Line 16"/>
          <p:cNvSpPr>
            <a:spLocks noChangeShapeType="1"/>
          </p:cNvSpPr>
          <p:nvPr/>
        </p:nvSpPr>
        <p:spPr bwMode="auto">
          <a:xfrm flipH="1" flipV="1">
            <a:off x="6477560" y="3560835"/>
            <a:ext cx="4762" cy="503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61" name="Line 17"/>
          <p:cNvSpPr>
            <a:spLocks noChangeShapeType="1"/>
          </p:cNvSpPr>
          <p:nvPr/>
        </p:nvSpPr>
        <p:spPr bwMode="auto">
          <a:xfrm flipV="1">
            <a:off x="3788350" y="3369194"/>
            <a:ext cx="720725"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pic>
        <p:nvPicPr>
          <p:cNvPr id="6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6117" y="-23019"/>
            <a:ext cx="1252025" cy="159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3" name="Rectangle 25"/>
              <p:cNvSpPr>
                <a:spLocks noChangeArrowheads="1"/>
              </p:cNvSpPr>
              <p:nvPr/>
            </p:nvSpPr>
            <p:spPr bwMode="auto">
              <a:xfrm>
                <a:off x="1003187" y="132385"/>
                <a:ext cx="603499"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2800" b="1" i="1" smtClean="0">
                              <a:latin typeface="Cambria Math"/>
                            </a:rPr>
                          </m:ctrlPr>
                        </m:sSubPr>
                        <m:e>
                          <m:r>
                            <a:rPr lang="en-US" altLang="hu-HU" sz="2800" b="1" i="1" smtClean="0">
                              <a:latin typeface="Cambria Math"/>
                            </a:rPr>
                            <m:t>𝒓</m:t>
                          </m:r>
                        </m:e>
                        <m:sub>
                          <m:r>
                            <a:rPr lang="en-US" altLang="hu-HU" sz="2800" b="0" i="1" smtClean="0">
                              <a:latin typeface="Cambria Math"/>
                            </a:rPr>
                            <m:t>2</m:t>
                          </m:r>
                        </m:sub>
                      </m:sSub>
                    </m:oMath>
                  </m:oMathPara>
                </a14:m>
                <a:endParaRPr lang="hu-HU" altLang="hu-HU" sz="3200" baseline="-25000" dirty="0"/>
              </a:p>
            </p:txBody>
          </p:sp>
        </mc:Choice>
        <mc:Fallback xmlns="">
          <p:sp>
            <p:nvSpPr>
              <p:cNvPr id="63" name="Rectangle 25"/>
              <p:cNvSpPr>
                <a:spLocks noRot="1" noChangeAspect="1" noMove="1" noResize="1" noEditPoints="1" noAdjustHandles="1" noChangeArrowheads="1" noChangeShapeType="1" noTextEdit="1"/>
              </p:cNvSpPr>
              <p:nvPr/>
            </p:nvSpPr>
            <p:spPr bwMode="auto">
              <a:xfrm>
                <a:off x="1003187" y="132385"/>
                <a:ext cx="603499" cy="513282"/>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25"/>
              <p:cNvSpPr>
                <a:spLocks noChangeArrowheads="1"/>
              </p:cNvSpPr>
              <p:nvPr/>
            </p:nvSpPr>
            <p:spPr bwMode="auto">
              <a:xfrm>
                <a:off x="3802353" y="336468"/>
                <a:ext cx="625620"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2800" b="1" i="1" smtClean="0">
                              <a:latin typeface="Cambria Math"/>
                            </a:rPr>
                          </m:ctrlPr>
                        </m:sSubPr>
                        <m:e>
                          <m:r>
                            <a:rPr lang="en-US" altLang="hu-HU" sz="2800" b="1" i="1" smtClean="0">
                              <a:latin typeface="Cambria Math"/>
                            </a:rPr>
                            <m:t>𝒓</m:t>
                          </m:r>
                        </m:e>
                        <m:sub>
                          <m:r>
                            <a:rPr lang="en-US" altLang="hu-HU" sz="2800" b="0" i="1" smtClean="0">
                              <a:latin typeface="Cambria Math"/>
                            </a:rPr>
                            <m:t>𝑛</m:t>
                          </m:r>
                        </m:sub>
                      </m:sSub>
                    </m:oMath>
                  </m:oMathPara>
                </a14:m>
                <a:endParaRPr lang="hu-HU" altLang="hu-HU" sz="3200" baseline="-25000" dirty="0"/>
              </a:p>
            </p:txBody>
          </p:sp>
        </mc:Choice>
        <mc:Fallback xmlns="">
          <p:sp>
            <p:nvSpPr>
              <p:cNvPr id="64" name="Rectangle 25"/>
              <p:cNvSpPr>
                <a:spLocks noRot="1" noChangeAspect="1" noMove="1" noResize="1" noEditPoints="1" noAdjustHandles="1" noChangeArrowheads="1" noChangeShapeType="1" noTextEdit="1"/>
              </p:cNvSpPr>
              <p:nvPr/>
            </p:nvSpPr>
            <p:spPr bwMode="auto">
              <a:xfrm>
                <a:off x="3802353" y="336468"/>
                <a:ext cx="625620" cy="513282"/>
              </a:xfrm>
              <a:prstGeom prst="rect">
                <a:avLst/>
              </a:prstGeom>
              <a:blipFill rotWithShape="1">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25"/>
              <p:cNvSpPr>
                <a:spLocks noChangeArrowheads="1"/>
              </p:cNvSpPr>
              <p:nvPr/>
            </p:nvSpPr>
            <p:spPr bwMode="auto">
              <a:xfrm>
                <a:off x="241187" y="938425"/>
                <a:ext cx="553548"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2800" b="1" i="1" smtClean="0">
                              <a:latin typeface="Cambria Math"/>
                            </a:rPr>
                          </m:ctrlPr>
                        </m:sSubPr>
                        <m:e>
                          <m:r>
                            <a:rPr lang="en-US" altLang="hu-HU" sz="2800" b="0" i="1" smtClean="0">
                              <a:latin typeface="Cambria Math"/>
                            </a:rPr>
                            <m:t>𝑡</m:t>
                          </m:r>
                        </m:e>
                        <m:sub>
                          <m:r>
                            <a:rPr lang="en-US" altLang="hu-HU" sz="2800" b="0" i="1" smtClean="0">
                              <a:latin typeface="Cambria Math"/>
                            </a:rPr>
                            <m:t>1</m:t>
                          </m:r>
                        </m:sub>
                      </m:sSub>
                    </m:oMath>
                  </m:oMathPara>
                </a14:m>
                <a:endParaRPr lang="hu-HU" altLang="hu-HU" sz="3200" baseline="-25000" dirty="0"/>
              </a:p>
            </p:txBody>
          </p:sp>
        </mc:Choice>
        <mc:Fallback xmlns="">
          <p:sp>
            <p:nvSpPr>
              <p:cNvPr id="65" name="Rectangle 25"/>
              <p:cNvSpPr>
                <a:spLocks noRot="1" noChangeAspect="1" noMove="1" noResize="1" noEditPoints="1" noAdjustHandles="1" noChangeArrowheads="1" noChangeShapeType="1" noTextEdit="1"/>
              </p:cNvSpPr>
              <p:nvPr/>
            </p:nvSpPr>
            <p:spPr bwMode="auto">
              <a:xfrm>
                <a:off x="241187" y="938425"/>
                <a:ext cx="553548" cy="513282"/>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25"/>
              <p:cNvSpPr>
                <a:spLocks noChangeArrowheads="1"/>
              </p:cNvSpPr>
              <p:nvPr/>
            </p:nvSpPr>
            <p:spPr bwMode="auto">
              <a:xfrm>
                <a:off x="1003187" y="956843"/>
                <a:ext cx="553548"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2800" b="1" i="1" smtClean="0">
                              <a:latin typeface="Cambria Math"/>
                            </a:rPr>
                          </m:ctrlPr>
                        </m:sSubPr>
                        <m:e>
                          <m:r>
                            <a:rPr lang="en-US" altLang="hu-HU" sz="2800" b="0" i="1" smtClean="0">
                              <a:latin typeface="Cambria Math"/>
                            </a:rPr>
                            <m:t>𝑡</m:t>
                          </m:r>
                        </m:e>
                        <m:sub>
                          <m:r>
                            <a:rPr lang="en-US" altLang="hu-HU" sz="2800" b="0" i="1" smtClean="0">
                              <a:latin typeface="Cambria Math"/>
                            </a:rPr>
                            <m:t>2</m:t>
                          </m:r>
                        </m:sub>
                      </m:sSub>
                    </m:oMath>
                  </m:oMathPara>
                </a14:m>
                <a:endParaRPr lang="hu-HU" altLang="hu-HU" sz="3200" baseline="-25000" dirty="0"/>
              </a:p>
            </p:txBody>
          </p:sp>
        </mc:Choice>
        <mc:Fallback xmlns="">
          <p:sp>
            <p:nvSpPr>
              <p:cNvPr id="66" name="Rectangle 25"/>
              <p:cNvSpPr>
                <a:spLocks noRot="1" noChangeAspect="1" noMove="1" noResize="1" noEditPoints="1" noAdjustHandles="1" noChangeArrowheads="1" noChangeShapeType="1" noTextEdit="1"/>
              </p:cNvSpPr>
              <p:nvPr/>
            </p:nvSpPr>
            <p:spPr bwMode="auto">
              <a:xfrm>
                <a:off x="1003187" y="956843"/>
                <a:ext cx="553548" cy="513282"/>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25"/>
              <p:cNvSpPr>
                <a:spLocks noChangeArrowheads="1"/>
              </p:cNvSpPr>
              <p:nvPr/>
            </p:nvSpPr>
            <p:spPr bwMode="auto">
              <a:xfrm>
                <a:off x="3773553" y="908721"/>
                <a:ext cx="569066"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hu-HU" sz="2800" b="1" i="1" smtClean="0">
                              <a:latin typeface="Cambria Math"/>
                            </a:rPr>
                          </m:ctrlPr>
                        </m:sSubPr>
                        <m:e>
                          <m:r>
                            <a:rPr lang="en-US" altLang="hu-HU" sz="2800" b="0" i="1" smtClean="0">
                              <a:latin typeface="Cambria Math"/>
                            </a:rPr>
                            <m:t>𝑡</m:t>
                          </m:r>
                        </m:e>
                        <m:sub>
                          <m:r>
                            <a:rPr lang="en-US" altLang="hu-HU" sz="2800" b="0" i="1" smtClean="0">
                              <a:latin typeface="Cambria Math"/>
                            </a:rPr>
                            <m:t>𝑛</m:t>
                          </m:r>
                        </m:sub>
                      </m:sSub>
                    </m:oMath>
                  </m:oMathPara>
                </a14:m>
                <a:endParaRPr lang="hu-HU" altLang="hu-HU" sz="3200" baseline="-25000" dirty="0"/>
              </a:p>
            </p:txBody>
          </p:sp>
        </mc:Choice>
        <mc:Fallback xmlns="">
          <p:sp>
            <p:nvSpPr>
              <p:cNvPr id="67" name="Rectangle 25"/>
              <p:cNvSpPr>
                <a:spLocks noRot="1" noChangeAspect="1" noMove="1" noResize="1" noEditPoints="1" noAdjustHandles="1" noChangeArrowheads="1" noChangeShapeType="1" noTextEdit="1"/>
              </p:cNvSpPr>
              <p:nvPr/>
            </p:nvSpPr>
            <p:spPr bwMode="auto">
              <a:xfrm>
                <a:off x="3773553" y="908721"/>
                <a:ext cx="569066" cy="513282"/>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églalap 67"/>
              <p:cNvSpPr/>
              <p:nvPr/>
            </p:nvSpPr>
            <p:spPr>
              <a:xfrm>
                <a:off x="625904" y="4083918"/>
                <a:ext cx="2977354" cy="95622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b="0" i="1" smtClean="0">
                          <a:latin typeface="Cambria Math"/>
                          <a:cs typeface="Times New Roman" panose="02020603050405020304" pitchFamily="18" charset="0"/>
                          <a:sym typeface="Symbol" pitchFamily="18" charset="2"/>
                        </a:rPr>
                        <m:t>=</m:t>
                      </m:r>
                      <m:f>
                        <m:fPr>
                          <m:ctrlPr>
                            <a:rPr lang="en-US" altLang="hu-HU" b="0" i="1" smtClean="0">
                              <a:latin typeface="Cambria Math"/>
                              <a:cs typeface="Times New Roman" panose="02020603050405020304" pitchFamily="18" charset="0"/>
                              <a:sym typeface="Symbol" pitchFamily="18" charset="2"/>
                            </a:rPr>
                          </m:ctrlPr>
                        </m:fPr>
                        <m:num>
                          <m:nary>
                            <m:naryPr>
                              <m:chr m:val="∏"/>
                              <m:supHide m:val="on"/>
                              <m:ctrlPr>
                                <a:rPr lang="en-US" altLang="hu-HU" b="0" i="1" smtClean="0">
                                  <a:latin typeface="Cambria Math"/>
                                  <a:cs typeface="Times New Roman" panose="02020603050405020304" pitchFamily="18" charset="0"/>
                                  <a:sym typeface="Symbol" pitchFamily="18" charset="2"/>
                                </a:rPr>
                              </m:ctrlPr>
                            </m:naryPr>
                            <m:sub>
                              <m:r>
                                <m:rPr>
                                  <m:brk m:alnAt="7"/>
                                </m:rPr>
                                <a:rPr lang="en-US" altLang="hu-HU" b="0" i="1" smtClean="0">
                                  <a:latin typeface="Cambria Math"/>
                                  <a:cs typeface="Times New Roman" panose="02020603050405020304" pitchFamily="18" charset="0"/>
                                  <a:sym typeface="Symbol" pitchFamily="18" charset="2"/>
                                </a:rPr>
                                <m:t>𝑗</m:t>
                              </m:r>
                              <m:r>
                                <a:rPr lang="en-US" altLang="hu-HU" b="0" i="1" smtClean="0">
                                  <a:latin typeface="Cambria Math"/>
                                  <a:ea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𝑖</m:t>
                              </m:r>
                            </m:sub>
                            <m:sup/>
                            <m:e>
                              <m:r>
                                <a:rPr lang="en-US" altLang="hu-HU" b="0" i="1" smtClean="0">
                                  <a:latin typeface="Cambria Math"/>
                                  <a:cs typeface="Times New Roman" panose="02020603050405020304" pitchFamily="18" charset="0"/>
                                  <a:sym typeface="Symbol" pitchFamily="18" charset="2"/>
                                </a:rPr>
                                <m:t>(</m:t>
                              </m:r>
                              <m:r>
                                <a:rPr lang="en-US" altLang="hu-HU" b="0" i="1" smtClean="0">
                                  <a:latin typeface="Cambria Math"/>
                                  <a:cs typeface="Times New Roman" panose="02020603050405020304" pitchFamily="18" charset="0"/>
                                  <a:sym typeface="Symbol" pitchFamily="18" charset="2"/>
                                </a:rPr>
                                <m:t>𝑡</m:t>
                              </m:r>
                              <m:r>
                                <a:rPr lang="en-US" altLang="hu-HU" b="0" i="1" smtClean="0">
                                  <a:latin typeface="Cambria Math"/>
                                  <a:cs typeface="Times New Roman" panose="02020603050405020304" pitchFamily="18" charset="0"/>
                                  <a:sym typeface="Symbol" pitchFamily="18" charset="2"/>
                                </a:rPr>
                                <m:t>−</m:t>
                              </m:r>
                              <m:sSub>
                                <m:sSubPr>
                                  <m:ctrlPr>
                                    <a:rPr lang="en-US" altLang="hu-HU" b="0" i="1" smtClean="0">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𝑗</m:t>
                                  </m:r>
                                </m:sub>
                              </m:sSub>
                              <m:r>
                                <a:rPr lang="en-US" altLang="hu-HU" b="0" i="1" smtClean="0">
                                  <a:latin typeface="Cambria Math"/>
                                  <a:cs typeface="Times New Roman" panose="02020603050405020304" pitchFamily="18" charset="0"/>
                                  <a:sym typeface="Symbol" pitchFamily="18" charset="2"/>
                                </a:rPr>
                                <m:t>)</m:t>
                              </m:r>
                            </m:e>
                          </m:nary>
                        </m:num>
                        <m:den>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𝑗</m:t>
                              </m:r>
                              <m:r>
                                <a:rPr lang="en-US" altLang="hu-HU" i="1">
                                  <a:latin typeface="Cambria Math"/>
                                  <a:ea typeface="Cambria Math"/>
                                  <a:cs typeface="Times New Roman" panose="02020603050405020304" pitchFamily="18" charset="0"/>
                                  <a:sym typeface="Symbol" pitchFamily="18" charset="2"/>
                                </a:rPr>
                                <m:t>≠</m:t>
                              </m:r>
                              <m:r>
                                <a:rPr lang="en-US" altLang="hu-HU" i="1">
                                  <a:latin typeface="Cambria Math"/>
                                  <a:ea typeface="Cambria Math"/>
                                  <a:cs typeface="Times New Roman" panose="02020603050405020304" pitchFamily="18" charset="0"/>
                                  <a:sym typeface="Symbol" pitchFamily="18" charset="2"/>
                                </a:rPr>
                                <m:t>𝑖</m:t>
                              </m:r>
                            </m:sub>
                            <m:sup/>
                            <m:e>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𝑗</m:t>
                                  </m:r>
                                </m:sub>
                              </m:sSub>
                              <m:r>
                                <a:rPr lang="en-US" altLang="hu-HU" i="1">
                                  <a:latin typeface="Cambria Math"/>
                                  <a:cs typeface="Times New Roman" panose="02020603050405020304" pitchFamily="18" charset="0"/>
                                  <a:sym typeface="Symbol" pitchFamily="18" charset="2"/>
                                </a:rPr>
                                <m:t>)</m:t>
                              </m:r>
                            </m:e>
                          </m:nary>
                        </m:den>
                      </m:f>
                    </m:oMath>
                  </m:oMathPara>
                </a14:m>
                <a:endParaRPr lang="en-US" dirty="0"/>
              </a:p>
            </p:txBody>
          </p:sp>
        </mc:Choice>
        <mc:Fallback xmlns="">
          <p:sp>
            <p:nvSpPr>
              <p:cNvPr id="68" name="Téglalap 67"/>
              <p:cNvSpPr>
                <a:spLocks noRot="1" noChangeAspect="1" noMove="1" noResize="1" noEditPoints="1" noAdjustHandles="1" noChangeArrowheads="1" noChangeShapeType="1" noTextEdit="1"/>
              </p:cNvSpPr>
              <p:nvPr/>
            </p:nvSpPr>
            <p:spPr>
              <a:xfrm>
                <a:off x="625904" y="4083918"/>
                <a:ext cx="2977354" cy="956224"/>
              </a:xfrm>
              <a:prstGeom prst="rect">
                <a:avLst/>
              </a:prstGeom>
              <a:blipFill rotWithShape="1">
                <a:blip r:embed="rId1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églalap 68"/>
              <p:cNvSpPr/>
              <p:nvPr/>
            </p:nvSpPr>
            <p:spPr>
              <a:xfrm>
                <a:off x="4128428" y="4100996"/>
                <a:ext cx="3177601" cy="95622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hu-HU" i="1" smtClean="0">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sSub>
                            <m:sSubPr>
                              <m:ctrlPr>
                                <a:rPr lang="en-US" altLang="hu-HU" i="1" smtClean="0">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b="0" i="1" smtClean="0">
                                  <a:solidFill>
                                    <a:srgbClr val="FF0000"/>
                                  </a:solidFill>
                                  <a:latin typeface="Cambria Math"/>
                                  <a:cs typeface="Times New Roman" panose="02020603050405020304" pitchFamily="18" charset="0"/>
                                  <a:sym typeface="Symbol" pitchFamily="18" charset="2"/>
                                </a:rPr>
                                <m:t>𝑘</m:t>
                              </m:r>
                            </m:sub>
                          </m:sSub>
                        </m:e>
                      </m:d>
                      <m:r>
                        <a:rPr lang="en-US" altLang="hu-HU" b="0" i="1" smtClean="0">
                          <a:latin typeface="Cambria Math"/>
                          <a:cs typeface="Times New Roman" panose="02020603050405020304" pitchFamily="18" charset="0"/>
                          <a:sym typeface="Symbol" pitchFamily="18" charset="2"/>
                        </a:rPr>
                        <m:t>=</m:t>
                      </m:r>
                      <m:f>
                        <m:fPr>
                          <m:ctrlPr>
                            <a:rPr lang="en-US" altLang="hu-HU" b="0" i="1" smtClean="0">
                              <a:latin typeface="Cambria Math"/>
                              <a:cs typeface="Times New Roman" panose="02020603050405020304" pitchFamily="18" charset="0"/>
                              <a:sym typeface="Symbol" pitchFamily="18" charset="2"/>
                            </a:rPr>
                          </m:ctrlPr>
                        </m:fPr>
                        <m:num>
                          <m:nary>
                            <m:naryPr>
                              <m:chr m:val="∏"/>
                              <m:supHide m:val="on"/>
                              <m:ctrlPr>
                                <a:rPr lang="en-US" altLang="hu-HU" b="0" i="1" smtClean="0">
                                  <a:latin typeface="Cambria Math"/>
                                  <a:cs typeface="Times New Roman" panose="02020603050405020304" pitchFamily="18" charset="0"/>
                                  <a:sym typeface="Symbol" pitchFamily="18" charset="2"/>
                                </a:rPr>
                              </m:ctrlPr>
                            </m:naryPr>
                            <m:sub>
                              <m:r>
                                <m:rPr>
                                  <m:brk m:alnAt="7"/>
                                </m:rPr>
                                <a:rPr lang="en-US" altLang="hu-HU" b="0" i="1" smtClean="0">
                                  <a:latin typeface="Cambria Math"/>
                                  <a:cs typeface="Times New Roman" panose="02020603050405020304" pitchFamily="18" charset="0"/>
                                  <a:sym typeface="Symbol" pitchFamily="18" charset="2"/>
                                </a:rPr>
                                <m:t>𝑗</m:t>
                              </m:r>
                              <m:r>
                                <a:rPr lang="en-US" altLang="hu-HU" b="0" i="1" smtClean="0">
                                  <a:latin typeface="Cambria Math"/>
                                  <a:ea typeface="Cambria Math"/>
                                  <a:cs typeface="Times New Roman" panose="02020603050405020304" pitchFamily="18" charset="0"/>
                                  <a:sym typeface="Symbol" pitchFamily="18" charset="2"/>
                                </a:rPr>
                                <m:t>≠</m:t>
                              </m:r>
                              <m:r>
                                <a:rPr lang="en-US" altLang="hu-HU" b="0" i="1" smtClean="0">
                                  <a:latin typeface="Cambria Math"/>
                                  <a:ea typeface="Cambria Math"/>
                                  <a:cs typeface="Times New Roman" panose="02020603050405020304" pitchFamily="18" charset="0"/>
                                  <a:sym typeface="Symbol" pitchFamily="18" charset="2"/>
                                </a:rPr>
                                <m:t>𝑖</m:t>
                              </m:r>
                            </m:sub>
                            <m:sup/>
                            <m:e>
                              <m:r>
                                <a:rPr lang="en-US" altLang="hu-HU" b="0" i="1" smtClean="0">
                                  <a:latin typeface="Cambria Math"/>
                                  <a:cs typeface="Times New Roman" panose="02020603050405020304" pitchFamily="18" charset="0"/>
                                  <a:sym typeface="Symbol" pitchFamily="18" charset="2"/>
                                </a:rPr>
                                <m:t>(</m:t>
                              </m:r>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i="1">
                                      <a:solidFill>
                                        <a:srgbClr val="FF0000"/>
                                      </a:solidFill>
                                      <a:latin typeface="Cambria Math"/>
                                      <a:cs typeface="Times New Roman" panose="02020603050405020304" pitchFamily="18" charset="0"/>
                                      <a:sym typeface="Symbol" pitchFamily="18" charset="2"/>
                                    </a:rPr>
                                    <m:t>𝑘</m:t>
                                  </m:r>
                                </m:sub>
                              </m:sSub>
                              <m:r>
                                <a:rPr lang="en-US" altLang="hu-HU" b="0" i="1" smtClean="0">
                                  <a:latin typeface="Cambria Math"/>
                                  <a:cs typeface="Times New Roman" panose="02020603050405020304" pitchFamily="18" charset="0"/>
                                  <a:sym typeface="Symbol" pitchFamily="18" charset="2"/>
                                </a:rPr>
                                <m:t>−</m:t>
                              </m:r>
                              <m:sSub>
                                <m:sSubPr>
                                  <m:ctrlPr>
                                    <a:rPr lang="en-US" altLang="hu-HU" b="0" i="1" smtClean="0">
                                      <a:latin typeface="Cambria Math"/>
                                      <a:cs typeface="Times New Roman" panose="02020603050405020304" pitchFamily="18" charset="0"/>
                                      <a:sym typeface="Symbol" pitchFamily="18" charset="2"/>
                                    </a:rPr>
                                  </m:ctrlPr>
                                </m:sSubPr>
                                <m:e>
                                  <m:r>
                                    <a:rPr lang="en-US" altLang="hu-HU" b="0" i="1" smtClean="0">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𝑗</m:t>
                                  </m:r>
                                </m:sub>
                              </m:sSub>
                              <m:r>
                                <a:rPr lang="en-US" altLang="hu-HU" b="0" i="1" smtClean="0">
                                  <a:latin typeface="Cambria Math"/>
                                  <a:cs typeface="Times New Roman" panose="02020603050405020304" pitchFamily="18" charset="0"/>
                                  <a:sym typeface="Symbol" pitchFamily="18" charset="2"/>
                                </a:rPr>
                                <m:t>)</m:t>
                              </m:r>
                            </m:e>
                          </m:nary>
                        </m:num>
                        <m:den>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𝑗</m:t>
                              </m:r>
                              <m:r>
                                <a:rPr lang="en-US" altLang="hu-HU" i="1">
                                  <a:latin typeface="Cambria Math"/>
                                  <a:ea typeface="Cambria Math"/>
                                  <a:cs typeface="Times New Roman" panose="02020603050405020304" pitchFamily="18" charset="0"/>
                                  <a:sym typeface="Symbol" pitchFamily="18" charset="2"/>
                                </a:rPr>
                                <m:t>≠</m:t>
                              </m:r>
                              <m:r>
                                <a:rPr lang="en-US" altLang="hu-HU" i="1">
                                  <a:latin typeface="Cambria Math"/>
                                  <a:ea typeface="Cambria Math"/>
                                  <a:cs typeface="Times New Roman" panose="02020603050405020304" pitchFamily="18" charset="0"/>
                                  <a:sym typeface="Symbol" pitchFamily="18" charset="2"/>
                                </a:rPr>
                                <m:t>𝑖</m:t>
                              </m:r>
                            </m:sub>
                            <m:sup/>
                            <m:e>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b="0" i="1" smtClean="0">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𝑡</m:t>
                                  </m:r>
                                </m:e>
                                <m:sub>
                                  <m:r>
                                    <a:rPr lang="en-US" altLang="hu-HU" i="1">
                                      <a:latin typeface="Cambria Math"/>
                                      <a:cs typeface="Times New Roman" panose="02020603050405020304" pitchFamily="18" charset="0"/>
                                      <a:sym typeface="Symbol" pitchFamily="18" charset="2"/>
                                    </a:rPr>
                                    <m:t>𝑗</m:t>
                                  </m:r>
                                </m:sub>
                              </m:sSub>
                              <m:r>
                                <a:rPr lang="en-US" altLang="hu-HU" i="1">
                                  <a:latin typeface="Cambria Math"/>
                                  <a:cs typeface="Times New Roman" panose="02020603050405020304" pitchFamily="18" charset="0"/>
                                  <a:sym typeface="Symbol" pitchFamily="18" charset="2"/>
                                </a:rPr>
                                <m:t>)</m:t>
                              </m:r>
                            </m:e>
                          </m:nary>
                        </m:den>
                      </m:f>
                    </m:oMath>
                  </m:oMathPara>
                </a14:m>
                <a:endParaRPr lang="en-US" dirty="0"/>
              </a:p>
            </p:txBody>
          </p:sp>
        </mc:Choice>
        <mc:Fallback xmlns="">
          <p:sp>
            <p:nvSpPr>
              <p:cNvPr id="69" name="Téglalap 68"/>
              <p:cNvSpPr>
                <a:spLocks noRot="1" noChangeAspect="1" noMove="1" noResize="1" noEditPoints="1" noAdjustHandles="1" noChangeArrowheads="1" noChangeShapeType="1" noTextEdit="1"/>
              </p:cNvSpPr>
              <p:nvPr/>
            </p:nvSpPr>
            <p:spPr>
              <a:xfrm>
                <a:off x="4128428" y="4100996"/>
                <a:ext cx="3177601" cy="956224"/>
              </a:xfrm>
              <a:prstGeom prst="rect">
                <a:avLst/>
              </a:prstGeom>
              <a:blipFill rotWithShape="1">
                <a:blip r:embed="rId1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églalap 69"/>
              <p:cNvSpPr/>
              <p:nvPr/>
            </p:nvSpPr>
            <p:spPr>
              <a:xfrm>
                <a:off x="4750360" y="2920449"/>
                <a:ext cx="3654462"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smtClean="0">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i="1">
                                  <a:solidFill>
                                    <a:srgbClr val="FF0000"/>
                                  </a:solidFill>
                                  <a:latin typeface="Cambria Math"/>
                                  <a:cs typeface="Times New Roman" panose="02020603050405020304" pitchFamily="18" charset="0"/>
                                  <a:sym typeface="Symbol" pitchFamily="18" charset="2"/>
                                </a:rPr>
                                <m:t>𝑘</m:t>
                              </m:r>
                            </m:sub>
                          </m:sSub>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d>
                            <m:dPr>
                              <m:ctrlPr>
                                <a:rPr lang="en-US" altLang="hu-HU" i="1">
                                  <a:latin typeface="Cambria Math"/>
                                  <a:cs typeface="Times New Roman" panose="02020603050405020304" pitchFamily="18" charset="0"/>
                                  <a:sym typeface="Symbol" pitchFamily="18" charset="2"/>
                                </a:rPr>
                              </m:ctrlPr>
                            </m:dPr>
                            <m:e>
                              <m:sSub>
                                <m:sSubPr>
                                  <m:ctrlPr>
                                    <a:rPr lang="en-US" altLang="hu-HU" i="1">
                                      <a:solidFill>
                                        <a:srgbClr val="FF0000"/>
                                      </a:solidFill>
                                      <a:latin typeface="Cambria Math"/>
                                      <a:cs typeface="Times New Roman" panose="02020603050405020304" pitchFamily="18" charset="0"/>
                                      <a:sym typeface="Symbol" pitchFamily="18" charset="2"/>
                                    </a:rPr>
                                  </m:ctrlPr>
                                </m:sSubPr>
                                <m:e>
                                  <m:r>
                                    <a:rPr lang="en-US" altLang="hu-HU" i="1">
                                      <a:solidFill>
                                        <a:srgbClr val="FF0000"/>
                                      </a:solidFill>
                                      <a:latin typeface="Cambria Math"/>
                                      <a:cs typeface="Times New Roman" panose="02020603050405020304" pitchFamily="18" charset="0"/>
                                      <a:sym typeface="Symbol" pitchFamily="18" charset="2"/>
                                    </a:rPr>
                                    <m:t>𝑡</m:t>
                                  </m:r>
                                </m:e>
                                <m:sub>
                                  <m:r>
                                    <a:rPr lang="en-US" altLang="hu-HU" i="1">
                                      <a:solidFill>
                                        <a:srgbClr val="FF0000"/>
                                      </a:solidFill>
                                      <a:latin typeface="Cambria Math"/>
                                      <a:cs typeface="Times New Roman" panose="02020603050405020304" pitchFamily="18" charset="0"/>
                                      <a:sym typeface="Symbol" pitchFamily="18" charset="2"/>
                                    </a:rPr>
                                    <m:t>𝑘</m:t>
                                  </m:r>
                                </m:sub>
                              </m:sSub>
                            </m:e>
                          </m:d>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r>
                            <a:rPr lang="en-US" altLang="hu-HU" b="1" i="1" smtClean="0">
                              <a:latin typeface="Cambria Math"/>
                            </a:rPr>
                            <m:t>=</m:t>
                          </m:r>
                          <m:sSub>
                            <m:sSubPr>
                              <m:ctrlPr>
                                <a:rPr lang="en-US" altLang="hu-HU" b="1" i="1">
                                  <a:latin typeface="Cambria Math"/>
                                </a:rPr>
                              </m:ctrlPr>
                            </m:sSubPr>
                            <m:e>
                              <m:r>
                                <a:rPr lang="en-US" altLang="hu-HU" b="1" i="1">
                                  <a:latin typeface="Cambria Math"/>
                                </a:rPr>
                                <m:t>𝒓</m:t>
                              </m:r>
                            </m:e>
                            <m:sub>
                              <m:r>
                                <a:rPr lang="en-US" altLang="hu-HU" b="0" i="1" smtClean="0">
                                  <a:latin typeface="Cambria Math"/>
                                </a:rPr>
                                <m:t>𝑘</m:t>
                              </m:r>
                            </m:sub>
                          </m:sSub>
                        </m:e>
                      </m:nary>
                    </m:oMath>
                  </m:oMathPara>
                </a14:m>
                <a:endParaRPr lang="en-US" dirty="0"/>
              </a:p>
            </p:txBody>
          </p:sp>
        </mc:Choice>
        <mc:Fallback xmlns="">
          <p:sp>
            <p:nvSpPr>
              <p:cNvPr id="70" name="Téglalap 69"/>
              <p:cNvSpPr>
                <a:spLocks noRot="1" noChangeAspect="1" noMove="1" noResize="1" noEditPoints="1" noAdjustHandles="1" noChangeArrowheads="1" noChangeShapeType="1" noTextEdit="1"/>
              </p:cNvSpPr>
              <p:nvPr/>
            </p:nvSpPr>
            <p:spPr>
              <a:xfrm>
                <a:off x="4750360" y="2920449"/>
                <a:ext cx="3654462" cy="98854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églalap 70"/>
              <p:cNvSpPr/>
              <p:nvPr/>
            </p:nvSpPr>
            <p:spPr>
              <a:xfrm>
                <a:off x="655393" y="2951362"/>
                <a:ext cx="2583400"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b="1" i="1">
                          <a:latin typeface="Cambria Math"/>
                          <a:cs typeface="Times New Roman" panose="02020603050405020304" pitchFamily="18" charset="0"/>
                          <a:sym typeface="Symbol" pitchFamily="18" charset="2"/>
                        </a:rPr>
                        <m:t>𝒓</m:t>
                      </m:r>
                      <m:d>
                        <m:dPr>
                          <m:ctrlPr>
                            <a:rPr lang="en-US" altLang="hu-HU" i="1">
                              <a:latin typeface="Cambria Math"/>
                              <a:cs typeface="Times New Roman" panose="02020603050405020304" pitchFamily="18" charset="0"/>
                              <a:sym typeface="Symbol" pitchFamily="18" charset="2"/>
                            </a:rPr>
                          </m:ctrlPr>
                        </m:dPr>
                        <m:e>
                          <m:r>
                            <a:rPr lang="en-US" altLang="hu-HU" i="1">
                              <a:latin typeface="Cambria Math"/>
                              <a:cs typeface="Times New Roman" panose="02020603050405020304" pitchFamily="18" charset="0"/>
                              <a:sym typeface="Symbol" pitchFamily="18" charset="2"/>
                            </a:rPr>
                            <m:t>𝑡</m:t>
                          </m:r>
                        </m:e>
                      </m:d>
                      <m:r>
                        <a:rPr lang="en-US" altLang="hu-HU" i="1">
                          <a:latin typeface="Cambria Math"/>
                          <a:cs typeface="Times New Roman" panose="02020603050405020304" pitchFamily="18" charset="0"/>
                          <a:sym typeface="Symbol" pitchFamily="18" charset="2"/>
                        </a:rPr>
                        <m:t>=</m:t>
                      </m:r>
                      <m:nary>
                        <m:naryPr>
                          <m:chr m:val="∑"/>
                          <m:supHide m:val="on"/>
                          <m:ctrlPr>
                            <a:rPr lang="en-US" altLang="hu-HU" i="1">
                              <a:latin typeface="Cambria Math"/>
                              <a:cs typeface="Times New Roman" panose="02020603050405020304" pitchFamily="18" charset="0"/>
                              <a:sym typeface="Symbol" pitchFamily="18" charset="2"/>
                            </a:rPr>
                          </m:ctrlPr>
                        </m:naryPr>
                        <m:sub>
                          <m:r>
                            <m:rPr>
                              <m:brk m:alnAt="7"/>
                            </m:rPr>
                            <a:rPr lang="en-US" altLang="hu-HU" i="1">
                              <a:latin typeface="Cambria Math"/>
                              <a:cs typeface="Times New Roman" panose="02020603050405020304" pitchFamily="18" charset="0"/>
                              <a:sym typeface="Symbol" pitchFamily="18" charset="2"/>
                            </a:rPr>
                            <m:t>𝑖</m:t>
                          </m:r>
                        </m:sub>
                        <m:sup/>
                        <m:e>
                          <m:sSub>
                            <m:sSubPr>
                              <m:ctrlPr>
                                <a:rPr lang="en-US" altLang="hu-HU" i="1">
                                  <a:latin typeface="Cambria Math"/>
                                  <a:cs typeface="Times New Roman" panose="02020603050405020304" pitchFamily="18" charset="0"/>
                                  <a:sym typeface="Symbol" pitchFamily="18" charset="2"/>
                                </a:rPr>
                              </m:ctrlPr>
                            </m:sSubPr>
                            <m:e>
                              <m:r>
                                <a:rPr lang="en-US" altLang="hu-HU" i="1">
                                  <a:latin typeface="Cambria Math"/>
                                  <a:cs typeface="Times New Roman" panose="02020603050405020304" pitchFamily="18" charset="0"/>
                                  <a:sym typeface="Symbol" pitchFamily="18" charset="2"/>
                                </a:rPr>
                                <m:t>𝐿</m:t>
                              </m:r>
                            </m:e>
                            <m:sub>
                              <m:r>
                                <a:rPr lang="en-US" altLang="hu-HU" i="1">
                                  <a:latin typeface="Cambria Math"/>
                                  <a:cs typeface="Times New Roman" panose="02020603050405020304" pitchFamily="18" charset="0"/>
                                  <a:sym typeface="Symbol" pitchFamily="18" charset="2"/>
                                </a:rPr>
                                <m:t>𝑖</m:t>
                              </m:r>
                            </m:sub>
                          </m:sSub>
                          <m:r>
                            <a:rPr lang="en-US" altLang="hu-HU" i="1">
                              <a:latin typeface="Cambria Math"/>
                              <a:cs typeface="Times New Roman" panose="02020603050405020304" pitchFamily="18" charset="0"/>
                              <a:sym typeface="Symbol" pitchFamily="18" charset="2"/>
                            </a:rPr>
                            <m:t>(</m:t>
                          </m:r>
                          <m:r>
                            <a:rPr lang="en-US" altLang="hu-HU" i="1">
                              <a:latin typeface="Cambria Math"/>
                              <a:cs typeface="Times New Roman" panose="02020603050405020304" pitchFamily="18" charset="0"/>
                              <a:sym typeface="Symbol" pitchFamily="18" charset="2"/>
                            </a:rPr>
                            <m:t>𝑡</m:t>
                          </m:r>
                          <m:r>
                            <a:rPr lang="en-US" altLang="hu-HU" i="1">
                              <a:latin typeface="Cambria Math"/>
                              <a:cs typeface="Times New Roman" panose="02020603050405020304" pitchFamily="18" charset="0"/>
                              <a:sym typeface="Symbol" pitchFamily="18" charset="2"/>
                            </a:rPr>
                            <m:t>)</m:t>
                          </m:r>
                          <m:sSub>
                            <m:sSubPr>
                              <m:ctrlPr>
                                <a:rPr lang="en-US" altLang="hu-HU" b="1" i="1">
                                  <a:latin typeface="Cambria Math"/>
                                </a:rPr>
                              </m:ctrlPr>
                            </m:sSubPr>
                            <m:e>
                              <m:r>
                                <a:rPr lang="en-US" altLang="hu-HU" b="1" i="1">
                                  <a:latin typeface="Cambria Math"/>
                                </a:rPr>
                                <m:t>𝒓</m:t>
                              </m:r>
                            </m:e>
                            <m:sub>
                              <m:r>
                                <a:rPr lang="en-US" altLang="hu-HU" i="1">
                                  <a:latin typeface="Cambria Math"/>
                                </a:rPr>
                                <m:t>𝑖</m:t>
                              </m:r>
                            </m:sub>
                          </m:sSub>
                        </m:e>
                      </m:nary>
                    </m:oMath>
                  </m:oMathPara>
                </a14:m>
                <a:endParaRPr lang="en-US" dirty="0"/>
              </a:p>
            </p:txBody>
          </p:sp>
        </mc:Choice>
        <mc:Fallback xmlns="">
          <p:sp>
            <p:nvSpPr>
              <p:cNvPr id="71" name="Téglalap 70"/>
              <p:cNvSpPr>
                <a:spLocks noRot="1" noChangeAspect="1" noMove="1" noResize="1" noEditPoints="1" noAdjustHandles="1" noChangeArrowheads="1" noChangeShapeType="1" noTextEdit="1"/>
              </p:cNvSpPr>
              <p:nvPr/>
            </p:nvSpPr>
            <p:spPr>
              <a:xfrm>
                <a:off x="655393" y="2951362"/>
                <a:ext cx="2583400" cy="988540"/>
              </a:xfrm>
              <a:prstGeom prst="rect">
                <a:avLst/>
              </a:prstGeom>
              <a:blipFill rotWithShape="1">
                <a:blip r:embed="rId18"/>
                <a:stretch>
                  <a:fillRect/>
                </a:stretch>
              </a:blipFill>
            </p:spPr>
            <p:txBody>
              <a:bodyPr/>
              <a:lstStyle/>
              <a:p>
                <a:r>
                  <a:rPr lang="en-US">
                    <a:noFill/>
                  </a:rPr>
                  <a:t> </a:t>
                </a:r>
              </a:p>
            </p:txBody>
          </p:sp>
        </mc:Fallback>
      </mc:AlternateContent>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arn(inVertical)">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par>
                                <p:cTn id="30" presetID="52"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Scale>
                                      <p:cBhvr>
                                        <p:cTn id="32"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7"/>
                                        </p:tgtEl>
                                        <p:attrNameLst>
                                          <p:attrName>ppt_x</p:attrName>
                                          <p:attrName>ppt_y</p:attrName>
                                        </p:attrNameLst>
                                      </p:cBhvr>
                                    </p:animMotion>
                                    <p:animEffect transition="in" filter="fade">
                                      <p:cBhvr>
                                        <p:cTn id="34" dur="1000"/>
                                        <p:tgtEl>
                                          <p:spTgt spid="57"/>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Scale>
                                      <p:cBhvr>
                                        <p:cTn id="37"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8"/>
                                        </p:tgtEl>
                                        <p:attrNameLst>
                                          <p:attrName>ppt_x</p:attrName>
                                          <p:attrName>ppt_y</p:attrName>
                                        </p:attrNameLst>
                                      </p:cBhvr>
                                    </p:animMotion>
                                    <p:animEffect transition="in" filter="fade">
                                      <p:cBhvr>
                                        <p:cTn id="39" dur="1000"/>
                                        <p:tgtEl>
                                          <p:spTgt spid="58"/>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Scale>
                                      <p:cBhvr>
                                        <p:cTn id="42"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9"/>
                                        </p:tgtEl>
                                        <p:attrNameLst>
                                          <p:attrName>ppt_x</p:attrName>
                                          <p:attrName>ppt_y</p:attrName>
                                        </p:attrNameLst>
                                      </p:cBhvr>
                                    </p:animMotion>
                                    <p:animEffect transition="in" filter="fade">
                                      <p:cBhvr>
                                        <p:cTn id="44" dur="10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build="p"/>
      <p:bldP spid="55" grpId="0"/>
      <p:bldP spid="57" grpId="0"/>
      <p:bldP spid="58" grpId="0"/>
      <p:bldP spid="59" grpId="0" animBg="1"/>
      <p:bldP spid="60" grpId="0" animBg="1"/>
      <p:bldP spid="61" grpId="0" animBg="1"/>
      <p:bldP spid="68" grpId="0" animBg="1"/>
      <p:bldP spid="69" grpId="0" animBg="1"/>
      <p:bldP spid="70" grpId="0"/>
      <p:bldP spid="7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0|0|0|0|0|0|0|0|0|0|0"/>
</p:tagLst>
</file>

<file path=ppt/tags/tag3.xml><?xml version="1.0" encoding="utf-8"?>
<p:tagLst xmlns:a="http://schemas.openxmlformats.org/drawingml/2006/main" xmlns:r="http://schemas.openxmlformats.org/officeDocument/2006/relationships" xmlns:p="http://schemas.openxmlformats.org/presentationml/2006/main">
  <p:tag name="TIMING" val="|0|0"/>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800441771</TotalTime>
  <Pages>57</Pages>
  <Words>6359</Words>
  <Application>Microsoft Office PowerPoint</Application>
  <PresentationFormat>Diavetítés a képernyőre (16:9 oldalarány)</PresentationFormat>
  <Paragraphs>473</Paragraphs>
  <Slides>32</Slides>
  <Notes>29</Notes>
  <HiddenSlides>0</HiddenSlides>
  <MMClips>1</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32</vt:i4>
      </vt:variant>
    </vt:vector>
  </HeadingPairs>
  <TitlesOfParts>
    <vt:vector size="34" baseType="lpstr">
      <vt:lpstr>Office-téma</vt:lpstr>
      <vt:lpstr>Equation</vt:lpstr>
      <vt:lpstr>Geometric Modeling Points and Curves</vt:lpstr>
      <vt:lpstr>Point definition with coordinate systems</vt:lpstr>
      <vt:lpstr>Barycentric (homogeous) coordinates</vt:lpstr>
      <vt:lpstr>Curves: Explicit equation</vt:lpstr>
      <vt:lpstr>Curves: Implicit equation</vt:lpstr>
      <vt:lpstr>Curves: Parametric equation</vt:lpstr>
      <vt:lpstr>Zoo of Classical Curves</vt:lpstr>
      <vt:lpstr>Free form curves</vt:lpstr>
      <vt:lpstr>Lagrange  interpolation</vt:lpstr>
      <vt:lpstr>PowerPoint bemutató</vt:lpstr>
      <vt:lpstr>Basis functions of Lagrange interpolation</vt:lpstr>
      <vt:lpstr>(Charles) Hermite interpolation</vt:lpstr>
      <vt:lpstr>(Pierre) Bézier approximation</vt:lpstr>
      <vt:lpstr>(Серге́й Ната́нович) Bernstein polynomials</vt:lpstr>
      <vt:lpstr>PowerPoint bemutató</vt:lpstr>
      <vt:lpstr>Bézier approximation</vt:lpstr>
      <vt:lpstr>Catmull-Rom spline</vt:lpstr>
      <vt:lpstr>PowerPoint bemutató</vt:lpstr>
      <vt:lpstr>Geometric Modeling Surfaces</vt:lpstr>
      <vt:lpstr>Surfaces</vt:lpstr>
      <vt:lpstr>Implicit quadratic surfaces</vt:lpstr>
      <vt:lpstr>Implicit: Quadrics</vt:lpstr>
      <vt:lpstr>Normal vector of implicit surfaces</vt:lpstr>
      <vt:lpstr>Parametric surfaces: Extruding</vt:lpstr>
      <vt:lpstr>Parametric surfaces: Rotating</vt:lpstr>
      <vt:lpstr>Rotating</vt:lpstr>
      <vt:lpstr>Normal vector of parametric surfaces</vt:lpstr>
      <vt:lpstr>Cylinder</vt:lpstr>
      <vt:lpstr>Torus</vt:lpstr>
      <vt:lpstr>Torus</vt:lpstr>
      <vt:lpstr>Möbius strip</vt:lpstr>
      <vt:lpstr>Free form surfaces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cp:lastModifiedBy>
  <cp:revision>516</cp:revision>
  <cp:lastPrinted>2002-02-17T14:20:45Z</cp:lastPrinted>
  <dcterms:created xsi:type="dcterms:W3CDTF">1998-09-12T20:31:14Z</dcterms:created>
  <dcterms:modified xsi:type="dcterms:W3CDTF">2021-02-22T15:08:30Z</dcterms:modified>
</cp:coreProperties>
</file>