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58" r:id="rId4"/>
    <p:sldId id="496" r:id="rId5"/>
    <p:sldId id="503" r:id="rId6"/>
    <p:sldId id="504" r:id="rId7"/>
    <p:sldId id="497" r:id="rId8"/>
    <p:sldId id="309" r:id="rId9"/>
    <p:sldId id="453" r:id="rId10"/>
    <p:sldId id="499" r:id="rId11"/>
    <p:sldId id="492" r:id="rId12"/>
    <p:sldId id="360" r:id="rId13"/>
    <p:sldId id="456" r:id="rId14"/>
    <p:sldId id="457" r:id="rId15"/>
    <p:sldId id="458" r:id="rId16"/>
    <p:sldId id="459" r:id="rId17"/>
    <p:sldId id="460" r:id="rId18"/>
    <p:sldId id="462" r:id="rId19"/>
    <p:sldId id="463" r:id="rId20"/>
    <p:sldId id="464" r:id="rId21"/>
    <p:sldId id="487" r:id="rId22"/>
    <p:sldId id="500" r:id="rId23"/>
    <p:sldId id="363" r:id="rId24"/>
    <p:sldId id="323" r:id="rId25"/>
    <p:sldId id="368" r:id="rId26"/>
    <p:sldId id="371" r:id="rId27"/>
    <p:sldId id="372" r:id="rId28"/>
    <p:sldId id="373" r:id="rId29"/>
    <p:sldId id="374" r:id="rId30"/>
    <p:sldId id="397" r:id="rId31"/>
    <p:sldId id="379" r:id="rId32"/>
  </p:sldIdLst>
  <p:sldSz cx="9144000" cy="6858000" type="screen4x3"/>
  <p:notesSz cx="6648450" cy="97821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EA6"/>
    <a:srgbClr val="CCCCCE"/>
    <a:srgbClr val="D8D8DA"/>
    <a:srgbClr val="DDDDDD"/>
    <a:srgbClr val="EAEAEA"/>
    <a:srgbClr val="FF0000"/>
    <a:srgbClr val="35C955"/>
    <a:srgbClr val="DEDEDE"/>
    <a:srgbClr val="6A0012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0" autoAdjust="0"/>
  </p:normalViewPr>
  <p:slideViewPr>
    <p:cSldViewPr>
      <p:cViewPr varScale="1">
        <p:scale>
          <a:sx n="76" d="100"/>
          <a:sy n="76" d="100"/>
        </p:scale>
        <p:origin x="-156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0.e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5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4575" y="858838"/>
            <a:ext cx="4557713" cy="341788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49788"/>
            <a:ext cx="4873625" cy="41163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89153" tIns="43794" rIns="89153" bIns="43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notes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73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Earth not only rotates </a:t>
            </a:r>
            <a:r>
              <a:rPr lang="hu-HU" altLang="en-US" smtClean="0"/>
              <a:t>around its axis </a:t>
            </a:r>
            <a:r>
              <a:rPr lang="en-US" altLang="en-US" smtClean="0"/>
              <a:t>but also revolves around the Sun. So, we need two animation parameters, rotation angle and revolution angle, which are updated according to the rotation speed (1/day in real world) and the revolution speed (1/year in real world)</a:t>
            </a:r>
            <a:r>
              <a:rPr lang="hu-HU" altLang="en-US" smtClean="0"/>
              <a:t>, respectively</a:t>
            </a:r>
            <a:r>
              <a:rPr lang="en-US" altLang="en-US" smtClean="0"/>
              <a:t>. </a:t>
            </a:r>
          </a:p>
          <a:p>
            <a:endParaRPr lang="en-US" altLang="en-US" smtClean="0"/>
          </a:p>
          <a:p>
            <a:r>
              <a:rPr lang="en-US" altLang="en-US" smtClean="0"/>
              <a:t>Let us read the DrawIt function backwards</a:t>
            </a:r>
            <a:r>
              <a:rPr lang="hu-HU" altLang="en-US" smtClean="0"/>
              <a:t> since transformation should be read in this order</a:t>
            </a:r>
            <a:r>
              <a:rPr lang="en-US" altLang="en-US" smtClean="0"/>
              <a:t>. Sphere</a:t>
            </a:r>
            <a:r>
              <a:rPr lang="hu-HU" altLang="en-US" smtClean="0"/>
              <a:t>InOrigin</a:t>
            </a:r>
            <a:r>
              <a:rPr lang="en-US" altLang="en-US" smtClean="0"/>
              <a:t> passes a triangular mesh approximation </a:t>
            </a:r>
            <a:r>
              <a:rPr lang="hu-HU" altLang="en-US" smtClean="0"/>
              <a:t>of </a:t>
            </a:r>
            <a:r>
              <a:rPr lang="en-US" altLang="en-US" smtClean="0"/>
              <a:t>a sphere centered in the origin</a:t>
            </a:r>
            <a:r>
              <a:rPr lang="hu-HU" altLang="en-US" smtClean="0"/>
              <a:t> to OpenGL</a:t>
            </a:r>
            <a:r>
              <a:rPr lang="en-US" altLang="en-US" smtClean="0"/>
              <a:t>. </a:t>
            </a:r>
            <a:r>
              <a:rPr lang="hu-HU" altLang="en-US" smtClean="0">
                <a:latin typeface="Courier New" pitchFamily="49" charset="0"/>
              </a:rPr>
              <a:t>glRotatef(rot_angle, 0, 0, 1)</a:t>
            </a:r>
            <a:r>
              <a:rPr lang="en-US" altLang="en-US" smtClean="0">
                <a:latin typeface="Courier New" pitchFamily="49" charset="0"/>
              </a:rPr>
              <a:t> rotates the sphere around axis z. </a:t>
            </a:r>
            <a:endParaRPr lang="hu-HU" altLang="en-US" smtClean="0">
              <a:latin typeface="Courier New" pitchFamily="49" charset="0"/>
            </a:endParaRPr>
          </a:p>
          <a:p>
            <a:r>
              <a:rPr lang="hu-HU" altLang="en-US" smtClean="0">
                <a:latin typeface="Courier New" pitchFamily="49" charset="0"/>
              </a:rPr>
              <a:t>glTranslatef(dist, 0, 0)</a:t>
            </a:r>
            <a:r>
              <a:rPr lang="en-US" altLang="en-US" smtClean="0">
                <a:latin typeface="Courier New" pitchFamily="49" charset="0"/>
              </a:rPr>
              <a:t> translates the sphere to distance dist from the origin where the Sun is supposed to be. Finally, we apply another rotation  </a:t>
            </a:r>
            <a:r>
              <a:rPr lang="hu-HU" altLang="en-US" smtClean="0">
                <a:latin typeface="Courier New" pitchFamily="49" charset="0"/>
              </a:rPr>
              <a:t>glRotatef(rev_angle, 0, 0, 1)</a:t>
            </a:r>
            <a:r>
              <a:rPr lang="en-US" altLang="en-US" smtClean="0">
                <a:latin typeface="Courier New" pitchFamily="49" charset="0"/>
              </a:rPr>
              <a:t>, around axis z, which keeps the Earth on the circle of radius dist and in the xy plane around the Sun. </a:t>
            </a:r>
            <a:endParaRPr lang="hu-HU" altLang="en-US" smtClean="0">
              <a:latin typeface="Courier New" pitchFamily="49" charset="0"/>
            </a:endParaRPr>
          </a:p>
          <a:p>
            <a:endParaRPr lang="hu-HU" altLang="en-US" smtClean="0">
              <a:latin typeface="Courier New" pitchFamily="49" charset="0"/>
            </a:endParaRPr>
          </a:p>
          <a:p>
            <a:r>
              <a:rPr lang="hu-HU" altLang="en-US" smtClean="0">
                <a:latin typeface="Courier New" pitchFamily="49" charset="0"/>
              </a:rPr>
              <a:t>By the way, the real Earth</a:t>
            </a:r>
            <a:r>
              <a:rPr lang="en-US" altLang="en-US" smtClean="0">
                <a:latin typeface="Courier New" pitchFamily="49" charset="0"/>
              </a:rPr>
              <a:t>’s rotation axis is not perpendicular to the plane of revolution, but is tilted by about 23 degrees. The addition of this transformation is a homework.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61AB-4F58-4225-8EAC-FAAF4D7A609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9FA7-ABBA-452C-BFAF-C7C56EB33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3dprogramok\sgame\earth\earthand%20sun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../../palya/euro/vienna/butterfly.avi" TargetMode="External"/><Relationship Id="rId4" Type="http://schemas.openxmlformats.org/officeDocument/2006/relationships/hyperlink" Target="../../../palya/euro/vienna/classicalBillboardDemo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robbanas/explosion.avi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sgame\earth\earth1.ex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8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sz="5400" dirty="0" smtClean="0">
                <a:solidFill>
                  <a:srgbClr val="FF0000"/>
                </a:solidFill>
              </a:rPr>
              <a:t>Game </a:t>
            </a:r>
            <a:r>
              <a:rPr lang="hu-HU" sz="5400" dirty="0" err="1" smtClean="0">
                <a:solidFill>
                  <a:srgbClr val="FF0000"/>
                </a:solidFill>
              </a:rPr>
              <a:t>Programming</a:t>
            </a:r>
            <a:endParaRPr lang="hu-HU" sz="5400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352800"/>
            <a:ext cx="4465017" cy="1752600"/>
          </a:xfrm>
          <a:noFill/>
        </p:spPr>
        <p:txBody>
          <a:bodyPr/>
          <a:lstStyle/>
          <a:p>
            <a:pPr marL="342900" indent="-342900"/>
            <a:endParaRPr lang="hu-HU" altLang="en-US" sz="2800" dirty="0" smtClean="0"/>
          </a:p>
          <a:p>
            <a:pPr marL="342900" indent="-342900"/>
            <a:r>
              <a:rPr lang="hu-HU" altLang="en-US" sz="2800" dirty="0" err="1" smtClean="0"/>
              <a:t>Szirmay-Kalos</a:t>
            </a:r>
            <a:r>
              <a:rPr lang="hu-HU" altLang="en-US" sz="2800" dirty="0" smtClean="0"/>
              <a:t> László</a:t>
            </a:r>
          </a:p>
          <a:p>
            <a:pPr marL="342900" indent="-342900"/>
            <a:endParaRPr lang="hu-HU" altLang="en-US" sz="2800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3563888" cy="37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ím 1"/>
          <p:cNvSpPr>
            <a:spLocks noGrp="1"/>
          </p:cNvSpPr>
          <p:nvPr>
            <p:ph type="title"/>
          </p:nvPr>
        </p:nvSpPr>
        <p:spPr>
          <a:xfrm>
            <a:off x="942535" y="224644"/>
            <a:ext cx="54296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Sphere to </a:t>
            </a:r>
            <a:r>
              <a:rPr lang="hu-HU" dirty="0" err="1" smtClean="0">
                <a:solidFill>
                  <a:srgbClr val="FF0000"/>
                </a:solidFill>
              </a:rPr>
              <a:t>Triangle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mesh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Szövegdoboz 151"/>
              <p:cNvSpPr txBox="1"/>
              <p:nvPr/>
            </p:nvSpPr>
            <p:spPr>
              <a:xfrm>
                <a:off x="544681" y="1733513"/>
                <a:ext cx="4636503" cy="159883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hu-HU" sz="2400" b="0" i="1" smtClean="0">
                        <a:latin typeface="Cambria Math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hu-HU" sz="2400" b="0" dirty="0" smtClean="0"/>
                  <a:t> </a:t>
                </a:r>
                <a:r>
                  <a:rPr lang="hu-HU" sz="2400" b="0" i="1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hu-HU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hu-HU" sz="2400" i="1">
                        <a:latin typeface="Cambria Math"/>
                      </a:rPr>
                      <m:t>+</m:t>
                    </m:r>
                    <m:r>
                      <a:rPr lang="hu-HU" sz="240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hu-HU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hu-HU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𝑈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2" name="Szövegdoboz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1" y="1733513"/>
                <a:ext cx="4636503" cy="1598836"/>
              </a:xfrm>
              <a:prstGeom prst="rect">
                <a:avLst/>
              </a:prstGeom>
              <a:blipFill rotWithShape="1">
                <a:blip r:embed="rId2"/>
                <a:stretch>
                  <a:fillRect l="-1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Ellipszis 152"/>
          <p:cNvSpPr/>
          <p:nvPr/>
        </p:nvSpPr>
        <p:spPr>
          <a:xfrm>
            <a:off x="6097109" y="1276292"/>
            <a:ext cx="2536725" cy="249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54" name="Egyenes összekötő nyíllal 153"/>
          <p:cNvCxnSpPr/>
          <p:nvPr/>
        </p:nvCxnSpPr>
        <p:spPr>
          <a:xfrm flipH="1">
            <a:off x="6257570" y="2501932"/>
            <a:ext cx="1080120" cy="90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nyíllal 154"/>
          <p:cNvCxnSpPr/>
          <p:nvPr/>
        </p:nvCxnSpPr>
        <p:spPr>
          <a:xfrm flipV="1">
            <a:off x="7337690" y="1133780"/>
            <a:ext cx="0" cy="1378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gyenes összekötő nyíllal 155"/>
          <p:cNvCxnSpPr/>
          <p:nvPr/>
        </p:nvCxnSpPr>
        <p:spPr>
          <a:xfrm>
            <a:off x="7327346" y="2509170"/>
            <a:ext cx="1522512" cy="14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églalap 156"/>
          <p:cNvSpPr/>
          <p:nvPr/>
        </p:nvSpPr>
        <p:spPr>
          <a:xfrm>
            <a:off x="5914206" y="324747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i="1" dirty="0"/>
              <a:t>x</a:t>
            </a:r>
            <a:endParaRPr lang="en-US" b="0" dirty="0"/>
          </a:p>
        </p:txBody>
      </p:sp>
      <p:sp>
        <p:nvSpPr>
          <p:cNvPr id="158" name="Téglalap 157"/>
          <p:cNvSpPr/>
          <p:nvPr/>
        </p:nvSpPr>
        <p:spPr>
          <a:xfrm>
            <a:off x="8600944" y="2489957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0" i="1" dirty="0"/>
              <a:t>y</a:t>
            </a:r>
            <a:endParaRPr lang="en-US" b="0" dirty="0"/>
          </a:p>
        </p:txBody>
      </p:sp>
      <p:cxnSp>
        <p:nvCxnSpPr>
          <p:cNvPr id="159" name="Egyenes összekötő 158"/>
          <p:cNvCxnSpPr>
            <a:endCxn id="160" idx="2"/>
          </p:cNvCxnSpPr>
          <p:nvPr/>
        </p:nvCxnSpPr>
        <p:spPr>
          <a:xfrm flipV="1">
            <a:off x="7337690" y="1851968"/>
            <a:ext cx="397542" cy="660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zis 159"/>
          <p:cNvSpPr/>
          <p:nvPr/>
        </p:nvSpPr>
        <p:spPr>
          <a:xfrm>
            <a:off x="7735232" y="1778068"/>
            <a:ext cx="106514" cy="1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61" name="Egyenes összekötő 160"/>
          <p:cNvCxnSpPr/>
          <p:nvPr/>
        </p:nvCxnSpPr>
        <p:spPr>
          <a:xfrm flipV="1">
            <a:off x="7788489" y="1925869"/>
            <a:ext cx="0" cy="9933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161"/>
          <p:cNvCxnSpPr/>
          <p:nvPr/>
        </p:nvCxnSpPr>
        <p:spPr>
          <a:xfrm flipH="1" flipV="1">
            <a:off x="7337691" y="2512597"/>
            <a:ext cx="450798" cy="4065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162"/>
          <p:cNvCxnSpPr/>
          <p:nvPr/>
        </p:nvCxnSpPr>
        <p:spPr>
          <a:xfrm flipH="1" flipV="1">
            <a:off x="7327346" y="1416614"/>
            <a:ext cx="433098" cy="4065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églalap 163"/>
          <p:cNvSpPr/>
          <p:nvPr/>
        </p:nvSpPr>
        <p:spPr>
          <a:xfrm>
            <a:off x="7288827" y="178675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ym typeface="Symbol"/>
              </a:rPr>
              <a:t>V</a:t>
            </a:r>
            <a:endParaRPr lang="en-US" b="0" i="1" dirty="0"/>
          </a:p>
        </p:txBody>
      </p:sp>
      <p:sp>
        <p:nvSpPr>
          <p:cNvPr id="165" name="Téglalap 164"/>
          <p:cNvSpPr/>
          <p:nvPr/>
        </p:nvSpPr>
        <p:spPr>
          <a:xfrm>
            <a:off x="7121666" y="24899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ym typeface="Symbol"/>
              </a:rPr>
              <a:t>U</a:t>
            </a:r>
            <a:endParaRPr lang="en-US" b="0" i="1" dirty="0"/>
          </a:p>
        </p:txBody>
      </p:sp>
      <p:cxnSp>
        <p:nvCxnSpPr>
          <p:cNvPr id="166" name="Egyenes összekötő 165"/>
          <p:cNvCxnSpPr/>
          <p:nvPr/>
        </p:nvCxnSpPr>
        <p:spPr>
          <a:xfrm flipH="1">
            <a:off x="6797630" y="2951001"/>
            <a:ext cx="100236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gyenes összekötő 166"/>
          <p:cNvCxnSpPr/>
          <p:nvPr/>
        </p:nvCxnSpPr>
        <p:spPr>
          <a:xfrm flipH="1">
            <a:off x="7799996" y="2512597"/>
            <a:ext cx="501183" cy="4384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églalap 167"/>
          <p:cNvSpPr/>
          <p:nvPr/>
        </p:nvSpPr>
        <p:spPr>
          <a:xfrm>
            <a:off x="6271634" y="1804152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dirty="0" smtClean="0"/>
              <a:t>cos(</a:t>
            </a:r>
            <a:r>
              <a:rPr lang="en-US" b="0" i="1" dirty="0" smtClean="0">
                <a:sym typeface="Symbol"/>
              </a:rPr>
              <a:t>V</a:t>
            </a:r>
            <a:r>
              <a:rPr lang="en-US" b="0" dirty="0">
                <a:sym typeface="Symbol"/>
              </a:rPr>
              <a:t>)</a:t>
            </a:r>
            <a:endParaRPr lang="en-US" b="0" i="1" dirty="0"/>
          </a:p>
        </p:txBody>
      </p:sp>
      <p:sp>
        <p:nvSpPr>
          <p:cNvPr id="169" name="Téglalap 168"/>
          <p:cNvSpPr/>
          <p:nvPr/>
        </p:nvSpPr>
        <p:spPr>
          <a:xfrm>
            <a:off x="7140260" y="3043617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dirty="0" smtClean="0"/>
              <a:t>s</a:t>
            </a:r>
            <a:r>
              <a:rPr lang="hu-HU" altLang="hu-HU" b="0" dirty="0" err="1" smtClean="0"/>
              <a:t>in</a:t>
            </a:r>
            <a:r>
              <a:rPr lang="en-US" altLang="hu-HU" b="0" dirty="0" smtClean="0"/>
              <a:t>(</a:t>
            </a:r>
            <a:r>
              <a:rPr lang="en-US" b="0" i="1" dirty="0" smtClean="0">
                <a:sym typeface="Symbol"/>
              </a:rPr>
              <a:t>V</a:t>
            </a:r>
            <a:r>
              <a:rPr lang="en-US" b="0" dirty="0" smtClean="0">
                <a:sym typeface="Symbol"/>
              </a:rPr>
              <a:t>)</a:t>
            </a:r>
            <a:endParaRPr lang="en-US" b="0" dirty="0"/>
          </a:p>
        </p:txBody>
      </p:sp>
      <p:cxnSp>
        <p:nvCxnSpPr>
          <p:cNvPr id="170" name="Egyenes összekötő nyíllal 169"/>
          <p:cNvCxnSpPr/>
          <p:nvPr/>
        </p:nvCxnSpPr>
        <p:spPr>
          <a:xfrm flipV="1">
            <a:off x="7337691" y="2731799"/>
            <a:ext cx="154588" cy="418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/>
          <p:cNvCxnSpPr>
            <a:stCxn id="168" idx="3"/>
          </p:cNvCxnSpPr>
          <p:nvPr/>
        </p:nvCxnSpPr>
        <p:spPr>
          <a:xfrm flipH="1" flipV="1">
            <a:off x="7306973" y="2008901"/>
            <a:ext cx="87084" cy="56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Szabadkézi sokszög 171"/>
          <p:cNvSpPr/>
          <p:nvPr/>
        </p:nvSpPr>
        <p:spPr>
          <a:xfrm>
            <a:off x="7337690" y="1530986"/>
            <a:ext cx="93785" cy="234461"/>
          </a:xfrm>
          <a:custGeom>
            <a:avLst/>
            <a:gdLst>
              <a:gd name="connsiteX0" fmla="*/ 0 w 93785"/>
              <a:gd name="connsiteY0" fmla="*/ 140676 h 234461"/>
              <a:gd name="connsiteX1" fmla="*/ 93785 w 93785"/>
              <a:gd name="connsiteY1" fmla="*/ 234461 h 234461"/>
              <a:gd name="connsiteX2" fmla="*/ 93785 w 93785"/>
              <a:gd name="connsiteY2" fmla="*/ 0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5" h="234461">
                <a:moveTo>
                  <a:pt x="0" y="140676"/>
                </a:moveTo>
                <a:lnTo>
                  <a:pt x="93785" y="234461"/>
                </a:lnTo>
                <a:lnTo>
                  <a:pt x="9378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73" name="Szabadkézi sokszög 172"/>
          <p:cNvSpPr/>
          <p:nvPr/>
        </p:nvSpPr>
        <p:spPr>
          <a:xfrm>
            <a:off x="6966108" y="2820524"/>
            <a:ext cx="187570" cy="128954"/>
          </a:xfrm>
          <a:custGeom>
            <a:avLst/>
            <a:gdLst>
              <a:gd name="connsiteX0" fmla="*/ 0 w 187570"/>
              <a:gd name="connsiteY0" fmla="*/ 0 h 128954"/>
              <a:gd name="connsiteX1" fmla="*/ 187570 w 187570"/>
              <a:gd name="connsiteY1" fmla="*/ 0 h 128954"/>
              <a:gd name="connsiteX2" fmla="*/ 46893 w 187570"/>
              <a:gd name="connsiteY2" fmla="*/ 128954 h 12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70" h="128954">
                <a:moveTo>
                  <a:pt x="0" y="0"/>
                </a:moveTo>
                <a:lnTo>
                  <a:pt x="187570" y="0"/>
                </a:lnTo>
                <a:lnTo>
                  <a:pt x="46893" y="1289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74" name="Téglalap 173"/>
          <p:cNvSpPr/>
          <p:nvPr/>
        </p:nvSpPr>
        <p:spPr>
          <a:xfrm>
            <a:off x="7449935" y="20349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u-HU" b="0" dirty="0"/>
              <a:t>1</a:t>
            </a:r>
            <a:endParaRPr lang="en-US" b="0" dirty="0"/>
          </a:p>
        </p:txBody>
      </p:sp>
      <p:sp>
        <p:nvSpPr>
          <p:cNvPr id="175" name="Szabadkézi sokszög 174"/>
          <p:cNvSpPr/>
          <p:nvPr/>
        </p:nvSpPr>
        <p:spPr>
          <a:xfrm>
            <a:off x="3666752" y="3889464"/>
            <a:ext cx="1145754" cy="1123721"/>
          </a:xfrm>
          <a:custGeom>
            <a:avLst/>
            <a:gdLst>
              <a:gd name="connsiteX0" fmla="*/ 0 w 1145754"/>
              <a:gd name="connsiteY0" fmla="*/ 870333 h 1123721"/>
              <a:gd name="connsiteX1" fmla="*/ 55084 w 1145754"/>
              <a:gd name="connsiteY1" fmla="*/ 0 h 1123721"/>
              <a:gd name="connsiteX2" fmla="*/ 1145754 w 1145754"/>
              <a:gd name="connsiteY2" fmla="*/ 1123721 h 1123721"/>
              <a:gd name="connsiteX3" fmla="*/ 0 w 1145754"/>
              <a:gd name="connsiteY3" fmla="*/ 870333 h 112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754" h="1123721">
                <a:moveTo>
                  <a:pt x="0" y="870333"/>
                </a:moveTo>
                <a:lnTo>
                  <a:pt x="55084" y="0"/>
                </a:lnTo>
                <a:lnTo>
                  <a:pt x="1145754" y="1123721"/>
                </a:lnTo>
                <a:lnTo>
                  <a:pt x="0" y="87033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0" dirty="0" smtClean="0">
                <a:solidFill>
                  <a:schemeClr val="tx1"/>
                </a:solidFill>
              </a:rPr>
              <a:t> 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76" name="Szabadkézi sokszög 175"/>
          <p:cNvSpPr/>
          <p:nvPr/>
        </p:nvSpPr>
        <p:spPr>
          <a:xfrm>
            <a:off x="3721836" y="3889464"/>
            <a:ext cx="1101687" cy="1123721"/>
          </a:xfrm>
          <a:custGeom>
            <a:avLst/>
            <a:gdLst>
              <a:gd name="connsiteX0" fmla="*/ 0 w 1101687"/>
              <a:gd name="connsiteY0" fmla="*/ 0 h 1123721"/>
              <a:gd name="connsiteX1" fmla="*/ 1101687 w 1101687"/>
              <a:gd name="connsiteY1" fmla="*/ 1123721 h 1123721"/>
              <a:gd name="connsiteX2" fmla="*/ 716097 w 1101687"/>
              <a:gd name="connsiteY2" fmla="*/ 22034 h 1123721"/>
              <a:gd name="connsiteX3" fmla="*/ 0 w 1101687"/>
              <a:gd name="connsiteY3" fmla="*/ 0 h 112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687" h="1123721">
                <a:moveTo>
                  <a:pt x="0" y="0"/>
                </a:moveTo>
                <a:lnTo>
                  <a:pt x="1101687" y="1123721"/>
                </a:lnTo>
                <a:lnTo>
                  <a:pt x="716097" y="220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177" name="Szabadkézi sokszög 176"/>
          <p:cNvSpPr/>
          <p:nvPr/>
        </p:nvSpPr>
        <p:spPr>
          <a:xfrm>
            <a:off x="4437933" y="3900481"/>
            <a:ext cx="1112703" cy="1288974"/>
          </a:xfrm>
          <a:custGeom>
            <a:avLst/>
            <a:gdLst>
              <a:gd name="connsiteX0" fmla="*/ 1112703 w 1112703"/>
              <a:gd name="connsiteY0" fmla="*/ 1288974 h 1288974"/>
              <a:gd name="connsiteX1" fmla="*/ 385590 w 1112703"/>
              <a:gd name="connsiteY1" fmla="*/ 1112704 h 1288974"/>
              <a:gd name="connsiteX2" fmla="*/ 0 w 1112703"/>
              <a:gd name="connsiteY2" fmla="*/ 0 h 1288974"/>
              <a:gd name="connsiteX3" fmla="*/ 1112703 w 1112703"/>
              <a:gd name="connsiteY3" fmla="*/ 1288974 h 128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03" h="1288974">
                <a:moveTo>
                  <a:pt x="1112703" y="1288974"/>
                </a:moveTo>
                <a:lnTo>
                  <a:pt x="385590" y="1112704"/>
                </a:lnTo>
                <a:lnTo>
                  <a:pt x="0" y="0"/>
                </a:lnTo>
                <a:lnTo>
                  <a:pt x="1112703" y="128897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178" name="Szabadkézi sokszög 177"/>
          <p:cNvSpPr/>
          <p:nvPr/>
        </p:nvSpPr>
        <p:spPr>
          <a:xfrm>
            <a:off x="4448949" y="3911498"/>
            <a:ext cx="1112704" cy="1277957"/>
          </a:xfrm>
          <a:custGeom>
            <a:avLst/>
            <a:gdLst>
              <a:gd name="connsiteX0" fmla="*/ 1112704 w 1112704"/>
              <a:gd name="connsiteY0" fmla="*/ 1277957 h 1277957"/>
              <a:gd name="connsiteX1" fmla="*/ 0 w 1112704"/>
              <a:gd name="connsiteY1" fmla="*/ 0 h 1277957"/>
              <a:gd name="connsiteX2" fmla="*/ 1024569 w 1112704"/>
              <a:gd name="connsiteY2" fmla="*/ 396607 h 1277957"/>
              <a:gd name="connsiteX3" fmla="*/ 1112704 w 1112704"/>
              <a:gd name="connsiteY3" fmla="*/ 1277957 h 1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04" h="1277957">
                <a:moveTo>
                  <a:pt x="1112704" y="1277957"/>
                </a:moveTo>
                <a:lnTo>
                  <a:pt x="0" y="0"/>
                </a:lnTo>
                <a:lnTo>
                  <a:pt x="1024569" y="396607"/>
                </a:lnTo>
                <a:lnTo>
                  <a:pt x="1112704" y="127795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179" name="Rectangle 15"/>
          <p:cNvSpPr>
            <a:spLocks noChangeArrowheads="1"/>
          </p:cNvSpPr>
          <p:nvPr/>
        </p:nvSpPr>
        <p:spPr bwMode="auto">
          <a:xfrm>
            <a:off x="654578" y="4415864"/>
            <a:ext cx="1752600" cy="1676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0" name="Freeform 32"/>
          <p:cNvSpPr>
            <a:spLocks/>
          </p:cNvSpPr>
          <p:nvPr/>
        </p:nvSpPr>
        <p:spPr bwMode="auto">
          <a:xfrm rot="10800000" flipH="1" flipV="1">
            <a:off x="661165" y="5559820"/>
            <a:ext cx="526813" cy="534892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1" name="Freeform 32"/>
          <p:cNvSpPr>
            <a:spLocks/>
          </p:cNvSpPr>
          <p:nvPr/>
        </p:nvSpPr>
        <p:spPr bwMode="auto">
          <a:xfrm rot="10800000">
            <a:off x="652340" y="5570063"/>
            <a:ext cx="533400" cy="533400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2" name="Freeform 32"/>
          <p:cNvSpPr>
            <a:spLocks/>
          </p:cNvSpPr>
          <p:nvPr/>
        </p:nvSpPr>
        <p:spPr bwMode="auto">
          <a:xfrm>
            <a:off x="1185740" y="5549205"/>
            <a:ext cx="560598" cy="556123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3" name="Freeform 32"/>
          <p:cNvSpPr>
            <a:spLocks/>
          </p:cNvSpPr>
          <p:nvPr/>
        </p:nvSpPr>
        <p:spPr bwMode="auto">
          <a:xfrm rot="10800000">
            <a:off x="1219785" y="5570063"/>
            <a:ext cx="545297" cy="533400"/>
          </a:xfrm>
          <a:custGeom>
            <a:avLst/>
            <a:gdLst>
              <a:gd name="T0" fmla="*/ 0 w 336"/>
              <a:gd name="T1" fmla="*/ 2147483647 h 336"/>
              <a:gd name="T2" fmla="*/ 0 w 336"/>
              <a:gd name="T3" fmla="*/ 0 h 336"/>
              <a:gd name="T4" fmla="*/ 2147483647 w 336"/>
              <a:gd name="T5" fmla="*/ 2147483647 h 336"/>
              <a:gd name="T6" fmla="*/ 0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336"/>
                </a:moveTo>
                <a:lnTo>
                  <a:pt x="0" y="0"/>
                </a:lnTo>
                <a:lnTo>
                  <a:pt x="336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184" name="Oval 4"/>
          <p:cNvSpPr>
            <a:spLocks noChangeArrowheads="1"/>
          </p:cNvSpPr>
          <p:nvPr/>
        </p:nvSpPr>
        <p:spPr bwMode="auto">
          <a:xfrm>
            <a:off x="2797703" y="3511175"/>
            <a:ext cx="3124200" cy="273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5" name="Oval 9"/>
          <p:cNvSpPr>
            <a:spLocks noChangeArrowheads="1"/>
          </p:cNvSpPr>
          <p:nvPr/>
        </p:nvSpPr>
        <p:spPr bwMode="auto">
          <a:xfrm>
            <a:off x="4358216" y="3809278"/>
            <a:ext cx="152400" cy="152400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6" name="Oval 10"/>
          <p:cNvSpPr>
            <a:spLocks noChangeArrowheads="1"/>
          </p:cNvSpPr>
          <p:nvPr/>
        </p:nvSpPr>
        <p:spPr bwMode="auto">
          <a:xfrm>
            <a:off x="3661648" y="3789595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7" name="Oval 11"/>
          <p:cNvSpPr>
            <a:spLocks noChangeArrowheads="1"/>
          </p:cNvSpPr>
          <p:nvPr/>
        </p:nvSpPr>
        <p:spPr bwMode="auto">
          <a:xfrm>
            <a:off x="4739216" y="4915927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8" name="Oval 12"/>
          <p:cNvSpPr>
            <a:spLocks noChangeArrowheads="1"/>
          </p:cNvSpPr>
          <p:nvPr/>
        </p:nvSpPr>
        <p:spPr bwMode="auto">
          <a:xfrm>
            <a:off x="3596216" y="4687327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89" name="Oval 17"/>
          <p:cNvSpPr>
            <a:spLocks noChangeArrowheads="1"/>
          </p:cNvSpPr>
          <p:nvPr/>
        </p:nvSpPr>
        <p:spPr bwMode="auto">
          <a:xfrm>
            <a:off x="1111778" y="6016064"/>
            <a:ext cx="152400" cy="1524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0" name="Oval 18"/>
          <p:cNvSpPr>
            <a:spLocks noChangeArrowheads="1"/>
          </p:cNvSpPr>
          <p:nvPr/>
        </p:nvSpPr>
        <p:spPr bwMode="auto">
          <a:xfrm>
            <a:off x="1721378" y="6016064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1" name="Oval 19"/>
          <p:cNvSpPr>
            <a:spLocks noChangeArrowheads="1"/>
          </p:cNvSpPr>
          <p:nvPr/>
        </p:nvSpPr>
        <p:spPr bwMode="auto">
          <a:xfrm>
            <a:off x="2330978" y="60160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2" name="Oval 20"/>
          <p:cNvSpPr>
            <a:spLocks noChangeArrowheads="1"/>
          </p:cNvSpPr>
          <p:nvPr/>
        </p:nvSpPr>
        <p:spPr bwMode="auto">
          <a:xfrm>
            <a:off x="578378" y="5482664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3" name="Oval 21"/>
          <p:cNvSpPr>
            <a:spLocks noChangeArrowheads="1"/>
          </p:cNvSpPr>
          <p:nvPr/>
        </p:nvSpPr>
        <p:spPr bwMode="auto">
          <a:xfrm>
            <a:off x="1111778" y="5491395"/>
            <a:ext cx="152400" cy="152400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4" name="Oval 22"/>
          <p:cNvSpPr>
            <a:spLocks noChangeArrowheads="1"/>
          </p:cNvSpPr>
          <p:nvPr/>
        </p:nvSpPr>
        <p:spPr bwMode="auto">
          <a:xfrm>
            <a:off x="1721378" y="5482664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5" name="Oval 23"/>
          <p:cNvSpPr>
            <a:spLocks noChangeArrowheads="1"/>
          </p:cNvSpPr>
          <p:nvPr/>
        </p:nvSpPr>
        <p:spPr bwMode="auto">
          <a:xfrm>
            <a:off x="2330978" y="5482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6" name="Oval 24"/>
          <p:cNvSpPr>
            <a:spLocks noChangeArrowheads="1"/>
          </p:cNvSpPr>
          <p:nvPr/>
        </p:nvSpPr>
        <p:spPr bwMode="auto">
          <a:xfrm>
            <a:off x="5783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11117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8" name="Oval 26"/>
          <p:cNvSpPr>
            <a:spLocks noChangeArrowheads="1"/>
          </p:cNvSpPr>
          <p:nvPr/>
        </p:nvSpPr>
        <p:spPr bwMode="auto">
          <a:xfrm>
            <a:off x="17213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199" name="Oval 27"/>
          <p:cNvSpPr>
            <a:spLocks noChangeArrowheads="1"/>
          </p:cNvSpPr>
          <p:nvPr/>
        </p:nvSpPr>
        <p:spPr bwMode="auto">
          <a:xfrm>
            <a:off x="2330978" y="49492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0" name="Oval 28"/>
          <p:cNvSpPr>
            <a:spLocks noChangeArrowheads="1"/>
          </p:cNvSpPr>
          <p:nvPr/>
        </p:nvSpPr>
        <p:spPr bwMode="auto">
          <a:xfrm>
            <a:off x="5783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1" name="Oval 29"/>
          <p:cNvSpPr>
            <a:spLocks noChangeArrowheads="1"/>
          </p:cNvSpPr>
          <p:nvPr/>
        </p:nvSpPr>
        <p:spPr bwMode="auto">
          <a:xfrm>
            <a:off x="11117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2" name="Oval 30"/>
          <p:cNvSpPr>
            <a:spLocks noChangeArrowheads="1"/>
          </p:cNvSpPr>
          <p:nvPr/>
        </p:nvSpPr>
        <p:spPr bwMode="auto">
          <a:xfrm>
            <a:off x="17213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3" name="Oval 31"/>
          <p:cNvSpPr>
            <a:spLocks noChangeArrowheads="1"/>
          </p:cNvSpPr>
          <p:nvPr/>
        </p:nvSpPr>
        <p:spPr bwMode="auto">
          <a:xfrm>
            <a:off x="2330978" y="433966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4" name="Rectangle 36"/>
          <p:cNvSpPr>
            <a:spLocks noChangeArrowheads="1"/>
          </p:cNvSpPr>
          <p:nvPr/>
        </p:nvSpPr>
        <p:spPr bwMode="auto">
          <a:xfrm>
            <a:off x="668866" y="3734827"/>
            <a:ext cx="75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0" i="1" dirty="0" smtClean="0"/>
              <a:t>U,V</a:t>
            </a:r>
            <a:endParaRPr lang="hu-HU" altLang="hu-HU" sz="2800" b="0" i="1" dirty="0"/>
          </a:p>
        </p:txBody>
      </p:sp>
      <p:sp>
        <p:nvSpPr>
          <p:cNvPr id="205" name="Szabadkézi sokszög 204"/>
          <p:cNvSpPr/>
          <p:nvPr/>
        </p:nvSpPr>
        <p:spPr>
          <a:xfrm>
            <a:off x="150908" y="3680814"/>
            <a:ext cx="3344989" cy="2478125"/>
          </a:xfrm>
          <a:custGeom>
            <a:avLst/>
            <a:gdLst>
              <a:gd name="connsiteX0" fmla="*/ 502637 w 3344989"/>
              <a:gd name="connsiteY0" fmla="*/ 2478125 h 2478125"/>
              <a:gd name="connsiteX1" fmla="*/ 128064 w 3344989"/>
              <a:gd name="connsiteY1" fmla="*/ 2059484 h 2478125"/>
              <a:gd name="connsiteX2" fmla="*/ 150097 w 3344989"/>
              <a:gd name="connsiteY2" fmla="*/ 219667 h 2478125"/>
              <a:gd name="connsiteX3" fmla="*/ 1868729 w 3344989"/>
              <a:gd name="connsiteY3" fmla="*/ 109498 h 2478125"/>
              <a:gd name="connsiteX4" fmla="*/ 3344989 w 3344989"/>
              <a:gd name="connsiteY4" fmla="*/ 902713 h 247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989" h="2478125">
                <a:moveTo>
                  <a:pt x="502637" y="2478125"/>
                </a:moveTo>
                <a:cubicBezTo>
                  <a:pt x="344729" y="2457009"/>
                  <a:pt x="186821" y="2435894"/>
                  <a:pt x="128064" y="2059484"/>
                </a:cubicBezTo>
                <a:cubicBezTo>
                  <a:pt x="69307" y="1683074"/>
                  <a:pt x="-140014" y="544665"/>
                  <a:pt x="150097" y="219667"/>
                </a:cubicBezTo>
                <a:cubicBezTo>
                  <a:pt x="440208" y="-105331"/>
                  <a:pt x="1336247" y="-4343"/>
                  <a:pt x="1868729" y="109498"/>
                </a:cubicBezTo>
                <a:cubicBezTo>
                  <a:pt x="2401211" y="223339"/>
                  <a:pt x="2873100" y="563026"/>
                  <a:pt x="3344989" y="902713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/>
          </a:p>
        </p:txBody>
      </p:sp>
      <p:sp>
        <p:nvSpPr>
          <p:cNvPr id="206" name="Oval 16"/>
          <p:cNvSpPr>
            <a:spLocks noChangeArrowheads="1"/>
          </p:cNvSpPr>
          <p:nvPr/>
        </p:nvSpPr>
        <p:spPr bwMode="auto">
          <a:xfrm>
            <a:off x="578378" y="6016064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7" name="Oval 22"/>
          <p:cNvSpPr>
            <a:spLocks noChangeArrowheads="1"/>
          </p:cNvSpPr>
          <p:nvPr/>
        </p:nvSpPr>
        <p:spPr bwMode="auto">
          <a:xfrm>
            <a:off x="5420489" y="4223777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8" name="Oval 18"/>
          <p:cNvSpPr>
            <a:spLocks noChangeArrowheads="1"/>
          </p:cNvSpPr>
          <p:nvPr/>
        </p:nvSpPr>
        <p:spPr bwMode="auto">
          <a:xfrm>
            <a:off x="5486809" y="5097926"/>
            <a:ext cx="152400" cy="1524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b="0"/>
          </a:p>
        </p:txBody>
      </p:sp>
      <p:sp>
        <p:nvSpPr>
          <p:cNvPr id="209" name="Szövegdoboz 208"/>
          <p:cNvSpPr txBox="1"/>
          <p:nvPr/>
        </p:nvSpPr>
        <p:spPr>
          <a:xfrm>
            <a:off x="511313" y="61342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/>
              <a:t>0</a:t>
            </a:r>
            <a:endParaRPr lang="en-US" sz="2400" b="0" dirty="0"/>
          </a:p>
        </p:txBody>
      </p:sp>
      <p:sp>
        <p:nvSpPr>
          <p:cNvPr id="210" name="Szövegdoboz 209"/>
          <p:cNvSpPr txBox="1"/>
          <p:nvPr/>
        </p:nvSpPr>
        <p:spPr>
          <a:xfrm>
            <a:off x="368797" y="52353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1</a:t>
            </a:r>
            <a:endParaRPr lang="en-US" sz="2400" b="0" dirty="0"/>
          </a:p>
        </p:txBody>
      </p:sp>
      <p:sp>
        <p:nvSpPr>
          <p:cNvPr id="211" name="Szövegdoboz 210"/>
          <p:cNvSpPr txBox="1"/>
          <p:nvPr/>
        </p:nvSpPr>
        <p:spPr>
          <a:xfrm>
            <a:off x="1063332" y="61356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2</a:t>
            </a:r>
            <a:endParaRPr lang="en-US" sz="2400" b="0" dirty="0"/>
          </a:p>
        </p:txBody>
      </p:sp>
      <p:sp>
        <p:nvSpPr>
          <p:cNvPr id="212" name="Szövegdoboz 211"/>
          <p:cNvSpPr txBox="1"/>
          <p:nvPr/>
        </p:nvSpPr>
        <p:spPr>
          <a:xfrm>
            <a:off x="3336838" y="43618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/>
              <a:t>0</a:t>
            </a:r>
            <a:endParaRPr lang="en-US" sz="2400" b="0" dirty="0"/>
          </a:p>
        </p:txBody>
      </p:sp>
      <p:sp>
        <p:nvSpPr>
          <p:cNvPr id="213" name="Szövegdoboz 212"/>
          <p:cNvSpPr txBox="1"/>
          <p:nvPr/>
        </p:nvSpPr>
        <p:spPr>
          <a:xfrm>
            <a:off x="3672416" y="35427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1</a:t>
            </a:r>
            <a:endParaRPr lang="en-US" sz="2400" b="0" dirty="0"/>
          </a:p>
        </p:txBody>
      </p:sp>
      <p:sp>
        <p:nvSpPr>
          <p:cNvPr id="214" name="Szövegdoboz 213"/>
          <p:cNvSpPr txBox="1"/>
          <p:nvPr/>
        </p:nvSpPr>
        <p:spPr>
          <a:xfrm>
            <a:off x="4578710" y="50683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2</a:t>
            </a:r>
            <a:endParaRPr lang="en-US" sz="2400" b="0" dirty="0"/>
          </a:p>
        </p:txBody>
      </p:sp>
      <p:sp>
        <p:nvSpPr>
          <p:cNvPr id="215" name="Szövegdoboz 214"/>
          <p:cNvSpPr txBox="1"/>
          <p:nvPr/>
        </p:nvSpPr>
        <p:spPr>
          <a:xfrm>
            <a:off x="1059057" y="51843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3</a:t>
            </a:r>
            <a:endParaRPr lang="en-US" sz="2400" b="0" dirty="0"/>
          </a:p>
        </p:txBody>
      </p:sp>
      <p:sp>
        <p:nvSpPr>
          <p:cNvPr id="216" name="Szövegdoboz 215"/>
          <p:cNvSpPr txBox="1"/>
          <p:nvPr/>
        </p:nvSpPr>
        <p:spPr>
          <a:xfrm>
            <a:off x="1641125" y="61053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4</a:t>
            </a:r>
            <a:endParaRPr lang="en-US" sz="2400" b="0" dirty="0"/>
          </a:p>
        </p:txBody>
      </p:sp>
      <p:sp>
        <p:nvSpPr>
          <p:cNvPr id="217" name="Szövegdoboz 216"/>
          <p:cNvSpPr txBox="1"/>
          <p:nvPr/>
        </p:nvSpPr>
        <p:spPr>
          <a:xfrm>
            <a:off x="1608630" y="51627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5</a:t>
            </a:r>
            <a:endParaRPr lang="en-US" sz="2400" b="0" dirty="0"/>
          </a:p>
        </p:txBody>
      </p:sp>
      <p:sp>
        <p:nvSpPr>
          <p:cNvPr id="218" name="Szövegdoboz 217"/>
          <p:cNvSpPr txBox="1"/>
          <p:nvPr/>
        </p:nvSpPr>
        <p:spPr>
          <a:xfrm>
            <a:off x="4299275" y="35069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3</a:t>
            </a:r>
            <a:endParaRPr lang="en-US" sz="2400" b="0" dirty="0"/>
          </a:p>
        </p:txBody>
      </p:sp>
      <p:sp>
        <p:nvSpPr>
          <p:cNvPr id="219" name="Szövegdoboz 218"/>
          <p:cNvSpPr txBox="1"/>
          <p:nvPr/>
        </p:nvSpPr>
        <p:spPr>
          <a:xfrm>
            <a:off x="5340236" y="52526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4</a:t>
            </a:r>
            <a:endParaRPr lang="en-US" sz="2400" b="0" dirty="0"/>
          </a:p>
        </p:txBody>
      </p:sp>
      <p:sp>
        <p:nvSpPr>
          <p:cNvPr id="220" name="Szövegdoboz 219"/>
          <p:cNvSpPr txBox="1"/>
          <p:nvPr/>
        </p:nvSpPr>
        <p:spPr>
          <a:xfrm>
            <a:off x="5183783" y="39141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0" dirty="0" smtClean="0"/>
              <a:t>5</a:t>
            </a:r>
            <a:endParaRPr lang="en-US" sz="2400" b="0" dirty="0"/>
          </a:p>
        </p:txBody>
      </p:sp>
      <p:sp>
        <p:nvSpPr>
          <p:cNvPr id="221" name="Téglalap 220"/>
          <p:cNvSpPr/>
          <p:nvPr/>
        </p:nvSpPr>
        <p:spPr>
          <a:xfrm>
            <a:off x="7372213" y="747877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/>
              <a:t>z</a:t>
            </a:r>
            <a:endParaRPr lang="en-US" b="0" dirty="0"/>
          </a:p>
        </p:txBody>
      </p:sp>
      <p:sp>
        <p:nvSpPr>
          <p:cNvPr id="222" name="Szövegdoboz 221"/>
          <p:cNvSpPr txBox="1"/>
          <p:nvPr/>
        </p:nvSpPr>
        <p:spPr>
          <a:xfrm>
            <a:off x="6555545" y="4192172"/>
            <a:ext cx="1808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BME:</a:t>
            </a:r>
          </a:p>
          <a:p>
            <a:r>
              <a:rPr lang="en-US" b="0" i="1" dirty="0" smtClean="0"/>
              <a:t>V </a:t>
            </a:r>
            <a:r>
              <a:rPr lang="en-US" b="0" dirty="0" smtClean="0"/>
              <a:t>=</a:t>
            </a:r>
            <a:r>
              <a:rPr lang="en-US" b="0" dirty="0" smtClean="0">
                <a:cs typeface="Times New Roman" pitchFamily="18" charset="0"/>
              </a:rPr>
              <a:t> 47,5</a:t>
            </a:r>
            <a:r>
              <a:rPr lang="en-US" b="0" dirty="0" smtClean="0">
                <a:ea typeface="Verdana"/>
                <a:cs typeface="Times New Roman" pitchFamily="18" charset="0"/>
              </a:rPr>
              <a:t>º</a:t>
            </a:r>
            <a:endParaRPr lang="en-US" b="0" dirty="0" smtClean="0">
              <a:cs typeface="Times New Roman" pitchFamily="18" charset="0"/>
            </a:endParaRPr>
          </a:p>
          <a:p>
            <a:r>
              <a:rPr lang="en-US" b="0" i="1" dirty="0" smtClean="0"/>
              <a:t>U </a:t>
            </a:r>
            <a:r>
              <a:rPr lang="en-US" b="0" dirty="0" smtClean="0"/>
              <a:t>= </a:t>
            </a:r>
            <a:r>
              <a:rPr lang="en-US" b="0" dirty="0" smtClean="0">
                <a:cs typeface="Times New Roman" pitchFamily="18" charset="0"/>
              </a:rPr>
              <a:t>19,0</a:t>
            </a:r>
            <a:r>
              <a:rPr lang="en-US" b="0" dirty="0" smtClean="0">
                <a:ea typeface="Verdana"/>
                <a:cs typeface="Times New Roman" pitchFamily="18" charset="0"/>
              </a:rPr>
              <a:t>º</a:t>
            </a:r>
            <a:endParaRPr lang="hu-HU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8725" y="260350"/>
            <a:ext cx="66452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Animate: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Rotating and revolving around the Sun</a:t>
            </a:r>
            <a:endParaRPr lang="hu-HU" sz="3600" dirty="0" smtClean="0">
              <a:solidFill>
                <a:srgbClr val="FF0000"/>
              </a:solidFill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500453" y="5580063"/>
            <a:ext cx="762000" cy="76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09853" y="3598863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738453" y="3827463"/>
            <a:ext cx="11430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2253" y="4665663"/>
            <a:ext cx="3882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i="1" dirty="0" smtClean="0"/>
              <a:t>D</a:t>
            </a:r>
            <a:endParaRPr lang="hu-HU" altLang="en-US" sz="2200" b="0" i="1" dirty="0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flipH="1">
            <a:off x="209940" y="3141663"/>
            <a:ext cx="1079425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24253" y="3141663"/>
            <a:ext cx="482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i="1" dirty="0" smtClean="0"/>
              <a:t>f</a:t>
            </a:r>
            <a:r>
              <a:rPr lang="hu-HU" altLang="en-US" sz="2200" b="0" i="1" dirty="0" smtClean="0">
                <a:sym typeface="Symbol"/>
              </a:rPr>
              <a:t></a:t>
            </a:r>
            <a:r>
              <a:rPr lang="hu-HU" altLang="en-US" sz="2200" b="0" i="1" dirty="0" smtClean="0"/>
              <a:t> t</a:t>
            </a:r>
            <a:endParaRPr lang="hu-HU" altLang="en-US" sz="2200" b="0" i="1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881453" y="596106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881453" y="4894263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804691" y="5010052"/>
            <a:ext cx="529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i="1" dirty="0" smtClean="0"/>
              <a:t>k</a:t>
            </a:r>
            <a:r>
              <a:rPr lang="hu-HU" altLang="en-US" sz="2200" b="0" i="1" dirty="0" smtClean="0">
                <a:sym typeface="Symbol"/>
              </a:rPr>
              <a:t></a:t>
            </a:r>
            <a:r>
              <a:rPr lang="hu-HU" altLang="en-US" sz="2200" b="0" i="1" dirty="0" smtClean="0"/>
              <a:t> t</a:t>
            </a:r>
            <a:endParaRPr lang="hu-HU" altLang="en-US" sz="2200" b="0" i="1" dirty="0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flipH="1">
            <a:off x="1668728" y="4865688"/>
            <a:ext cx="1223963" cy="1519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849" y="7199"/>
                </a:moveTo>
                <a:cubicBezTo>
                  <a:pt x="13821" y="6042"/>
                  <a:pt x="12347" y="5381"/>
                  <a:pt x="10800" y="5381"/>
                </a:cubicBezTo>
                <a:cubicBezTo>
                  <a:pt x="7807" y="5381"/>
                  <a:pt x="5381" y="7807"/>
                  <a:pt x="5381" y="10800"/>
                </a:cubicBezTo>
                <a:cubicBezTo>
                  <a:pt x="5380" y="12645"/>
                  <a:pt x="6320" y="14364"/>
                  <a:pt x="7873" y="15360"/>
                </a:cubicBezTo>
                <a:lnTo>
                  <a:pt x="4967" y="19889"/>
                </a:lnTo>
                <a:cubicBezTo>
                  <a:pt x="1872" y="17903"/>
                  <a:pt x="0" y="1447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884" y="-1"/>
                  <a:pt x="16821" y="1318"/>
                  <a:pt x="18871" y="3623"/>
                </a:cubicBezTo>
                <a:lnTo>
                  <a:pt x="20888" y="1829"/>
                </a:lnTo>
                <a:lnTo>
                  <a:pt x="20442" y="9440"/>
                </a:lnTo>
                <a:lnTo>
                  <a:pt x="12831" y="8993"/>
                </a:lnTo>
                <a:lnTo>
                  <a:pt x="14849" y="719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4" name="Picture 1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6538"/>
            <a:ext cx="24669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3131840" y="1474420"/>
                <a:ext cx="5984010" cy="4946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smtClean="0">
                          <a:latin typeface="Cambria Math"/>
                        </a:rPr>
                        <m:t>M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os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⁡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sin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⁡</m:t>
                                      </m:r>
                                      <m:r>
                                        <a:rPr lang="hu-HU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>
                                          <a:latin typeface="Cambria Math"/>
                                        </a:rPr>
                                        <m:t>cos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f</m:t>
                                      </m:r>
                                      <m:r>
                                        <a:rPr lang="hu-HU" altLang="en-US" sz="2400" b="0" i="1" dirty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hu-HU" altLang="en-US" sz="2400" b="0" i="1" dirty="0"/>
                                        <m:t>t</m:t>
                                      </m:r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           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           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r>
                  <a:rPr lang="en-US" sz="2400" b="0" dirty="0" smtClean="0"/>
                  <a:t>           </a:t>
                </a:r>
                <a:r>
                  <a:rPr lang="hu-HU" sz="2400" b="0" dirty="0" smtClean="0"/>
                  <a:t>   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⁡(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23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(23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(23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⁡(23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  <a:ea typeface="Cambria Math"/>
                                      </a:rPr>
                                      <m:t>°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endParaRPr lang="en-US" sz="2400" dirty="0"/>
              </a:p>
              <a:p>
                <a:r>
                  <a:rPr lang="en-US" sz="2400" b="0" dirty="0" smtClean="0"/>
                  <a:t>           </a:t>
                </a:r>
                <a:r>
                  <a:rPr lang="hu-HU" sz="2400" b="0" dirty="0" smtClean="0"/>
                  <a:t>   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                  </m:t>
                                    </m:r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                  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⁡(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hu-HU" sz="2400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hu-HU" sz="2400" b="0" i="1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hu-HU" sz="2400" b="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b="0" dirty="0">
                    <a:ea typeface="Cambria Math"/>
                  </a:rPr>
                  <a:t>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474420"/>
                <a:ext cx="5984010" cy="49463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zövegdoboz 1"/>
          <p:cNvSpPr txBox="1"/>
          <p:nvPr/>
        </p:nvSpPr>
        <p:spPr>
          <a:xfrm>
            <a:off x="1254398" y="3598863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0" i="1" dirty="0" smtClean="0"/>
              <a:t>f</a:t>
            </a:r>
            <a:r>
              <a:rPr lang="hu-HU" sz="2000" b="0" dirty="0" smtClean="0"/>
              <a:t>: </a:t>
            </a:r>
            <a:r>
              <a:rPr lang="en-US" sz="2000" b="0" dirty="0" smtClean="0"/>
              <a:t>rotation speed</a:t>
            </a:r>
            <a:endParaRPr lang="en-US" sz="2000" b="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89365" y="4465578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0" i="1" dirty="0" smtClean="0"/>
              <a:t>k</a:t>
            </a:r>
            <a:r>
              <a:rPr lang="hu-HU" sz="2000" b="0" dirty="0" smtClean="0"/>
              <a:t>: </a:t>
            </a:r>
            <a:r>
              <a:rPr lang="en-US" sz="2000" b="0" dirty="0" smtClean="0"/>
              <a:t>revolution speed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525683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SpaceShip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00200"/>
            <a:ext cx="8641085" cy="449309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Geometry: quad mesh</a:t>
            </a:r>
            <a:endParaRPr lang="hu-HU" altLang="en-US" dirty="0" smtClean="0"/>
          </a:p>
          <a:p>
            <a:r>
              <a:rPr lang="en-US" altLang="en-US" dirty="0" smtClean="0"/>
              <a:t>Texture: drawn</a:t>
            </a:r>
            <a:endParaRPr lang="hu-HU" altLang="en-US" dirty="0" smtClean="0"/>
          </a:p>
          <a:p>
            <a:r>
              <a:rPr lang="en-US" altLang="en-US" dirty="0" smtClean="0"/>
              <a:t>Physics animation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forces</a:t>
            </a:r>
            <a:r>
              <a:rPr lang="hu-HU" altLang="en-US" dirty="0" smtClean="0"/>
              <a:t> (</a:t>
            </a:r>
            <a:r>
              <a:rPr lang="hu-HU" altLang="en-US" dirty="0" err="1" smtClean="0"/>
              <a:t>gravit</a:t>
            </a:r>
            <a:r>
              <a:rPr lang="en-US" altLang="en-US" dirty="0" smtClean="0"/>
              <a:t>y, rocket</a:t>
            </a:r>
            <a:r>
              <a:rPr lang="hu-HU" altLang="en-US" dirty="0" smtClean="0"/>
              <a:t>)</a:t>
            </a:r>
          </a:p>
          <a:p>
            <a:pPr lvl="1"/>
            <a:r>
              <a:rPr lang="en-US" altLang="en-US" dirty="0" smtClean="0"/>
              <a:t>Collision detection</a:t>
            </a:r>
            <a:endParaRPr lang="hu-HU" altLang="en-US" dirty="0" smtClean="0"/>
          </a:p>
          <a:p>
            <a:r>
              <a:rPr lang="en-US" altLang="en-US" dirty="0" smtClean="0"/>
              <a:t>Behavior</a:t>
            </a:r>
            <a:r>
              <a:rPr lang="hu-HU" altLang="en-US" dirty="0" smtClean="0"/>
              <a:t> (AI)</a:t>
            </a:r>
          </a:p>
          <a:p>
            <a:pPr lvl="1"/>
            <a:r>
              <a:rPr lang="en-US" altLang="en-US" dirty="0" smtClean="0"/>
              <a:t>Controlling its own rocket to survive and kill</a:t>
            </a:r>
            <a:endParaRPr lang="hu-HU" altLang="en-US" dirty="0" smtClean="0"/>
          </a:p>
          <a:p>
            <a:pPr lvl="2"/>
            <a:r>
              <a:rPr lang="en-US" altLang="en-US" dirty="0" smtClean="0"/>
              <a:t>Collision avoidance, escape from avatar, chasing the avatar</a:t>
            </a:r>
            <a:endParaRPr lang="hu-HU" altLang="en-US" dirty="0" smtClean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POLIG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819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Ship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hu-HU" dirty="0" err="1" smtClean="0">
                <a:solidFill>
                  <a:srgbClr val="FF0000"/>
                </a:solidFill>
              </a:rPr>
              <a:t>Quad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mesh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LIGO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72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Ship geometry with Euler operations</a:t>
            </a:r>
            <a:endParaRPr lang="hu-HU" b="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b="0" dirty="0">
                <a:solidFill>
                  <a:srgbClr val="FF0000"/>
                </a:solidFill>
              </a:rPr>
              <a:t>v</a:t>
            </a:r>
            <a:r>
              <a:rPr lang="en-US" b="0" dirty="0" smtClean="0">
                <a:solidFill>
                  <a:srgbClr val="FF0000"/>
                </a:solidFill>
              </a:rPr>
              <a:t>ertices + faces</a:t>
            </a:r>
            <a:r>
              <a:rPr lang="hu-HU" b="0" dirty="0" smtClean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=</a:t>
            </a:r>
            <a:r>
              <a:rPr lang="hu-HU" b="0" dirty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edges</a:t>
            </a:r>
            <a:r>
              <a:rPr lang="hu-HU" b="0" dirty="0" smtClean="0">
                <a:solidFill>
                  <a:srgbClr val="FF0000"/>
                </a:solidFill>
              </a:rPr>
              <a:t> </a:t>
            </a:r>
            <a:r>
              <a:rPr lang="hu-HU" b="0" dirty="0">
                <a:solidFill>
                  <a:srgbClr val="FF0000"/>
                </a:solidFill>
              </a:rPr>
              <a:t>+ 2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LIG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009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Extruding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POLIGON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819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Extruding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POLIGON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5819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Extruding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OLIGON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572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Subdivision surface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POLIGON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581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FF0000"/>
                </a:solidFill>
              </a:rPr>
              <a:t>Subdivision surface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6"/>
          <p:cNvSpPr>
            <a:spLocks noChangeArrowheads="1"/>
          </p:cNvSpPr>
          <p:nvPr/>
        </p:nvSpPr>
        <p:spPr bwMode="auto">
          <a:xfrm>
            <a:off x="3581400" y="1524000"/>
            <a:ext cx="5562600" cy="5181600"/>
          </a:xfrm>
          <a:prstGeom prst="rect">
            <a:avLst/>
          </a:prstGeom>
          <a:solidFill>
            <a:srgbClr val="CCCC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46" name="Picture 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91195"/>
            <a:ext cx="2209799" cy="22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0000"/>
                </a:solidFill>
              </a:rPr>
              <a:t>Virtual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Reality</a:t>
            </a:r>
            <a:endParaRPr lang="hu-HU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2133600"/>
          <a:ext cx="2292350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Klip" r:id="rId5" imgW="3597275" imgH="3390900" progId="">
                  <p:embed/>
                </p:oleObj>
              </mc:Choice>
              <mc:Fallback>
                <p:oleObj name="Klip" r:id="rId5" imgW="3597275" imgH="3390900" progId="">
                  <p:embed/>
                  <p:pic>
                    <p:nvPicPr>
                      <p:cNvPr id="0" name="Picture 7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2292350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/>
          <p:cNvSpPr>
            <a:spLocks noChangeShapeType="1"/>
          </p:cNvSpPr>
          <p:nvPr/>
        </p:nvSpPr>
        <p:spPr bwMode="auto">
          <a:xfrm flipV="1">
            <a:off x="1547813" y="4076700"/>
            <a:ext cx="2592387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563938" y="5876925"/>
            <a:ext cx="55800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200" dirty="0" err="1" smtClean="0">
                <a:solidFill>
                  <a:srgbClr val="FF0000"/>
                </a:solidFill>
              </a:rPr>
              <a:t>Virtual</a:t>
            </a:r>
            <a:r>
              <a:rPr lang="hu-HU" altLang="en-US" sz="2200" dirty="0" smtClean="0">
                <a:solidFill>
                  <a:srgbClr val="FF0000"/>
                </a:solidFill>
              </a:rPr>
              <a:t> </a:t>
            </a:r>
            <a:r>
              <a:rPr lang="hu-HU" altLang="en-US" sz="2200" dirty="0" err="1" smtClean="0">
                <a:solidFill>
                  <a:srgbClr val="FF0000"/>
                </a:solidFill>
              </a:rPr>
              <a:t>world</a:t>
            </a:r>
            <a:r>
              <a:rPr lang="hu-HU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= objects and rules</a:t>
            </a:r>
            <a:endParaRPr lang="hu-HU" altLang="en-US" sz="2200" dirty="0">
              <a:solidFill>
                <a:srgbClr val="FF0000"/>
              </a:solidFill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 flipV="1">
            <a:off x="5181600" y="2667000"/>
            <a:ext cx="1752600" cy="4572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3708400" y="5445125"/>
            <a:ext cx="9685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 smtClean="0"/>
              <a:t>avatar</a:t>
            </a:r>
            <a:endParaRPr lang="hu-HU" altLang="en-US" sz="2200" dirty="0"/>
          </a:p>
        </p:txBody>
      </p:sp>
      <p:sp>
        <p:nvSpPr>
          <p:cNvPr id="1035" name="Text Box 36"/>
          <p:cNvSpPr txBox="1">
            <a:spLocks noChangeArrowheads="1"/>
          </p:cNvSpPr>
          <p:nvPr/>
        </p:nvSpPr>
        <p:spPr bwMode="auto">
          <a:xfrm>
            <a:off x="2339975" y="4154488"/>
            <a:ext cx="10420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 smtClean="0"/>
              <a:t>control</a:t>
            </a:r>
            <a:endParaRPr lang="hu-HU" altLang="en-US" sz="2200" dirty="0"/>
          </a:p>
        </p:txBody>
      </p:sp>
      <p:sp>
        <p:nvSpPr>
          <p:cNvPr id="1037" name="Line 38"/>
          <p:cNvSpPr>
            <a:spLocks noChangeShapeType="1"/>
          </p:cNvSpPr>
          <p:nvPr/>
        </p:nvSpPr>
        <p:spPr bwMode="auto">
          <a:xfrm>
            <a:off x="4191000" y="3352800"/>
            <a:ext cx="0" cy="12192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39"/>
          <p:cNvSpPr>
            <a:spLocks noChangeShapeType="1"/>
          </p:cNvSpPr>
          <p:nvPr/>
        </p:nvSpPr>
        <p:spPr bwMode="auto">
          <a:xfrm>
            <a:off x="3886200" y="3657600"/>
            <a:ext cx="609600" cy="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40"/>
          <p:cNvSpPr>
            <a:spLocks noChangeShapeType="1"/>
          </p:cNvSpPr>
          <p:nvPr/>
        </p:nvSpPr>
        <p:spPr bwMode="auto">
          <a:xfrm flipH="1">
            <a:off x="3810000" y="4495800"/>
            <a:ext cx="3810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41"/>
          <p:cNvSpPr>
            <a:spLocks noChangeShapeType="1"/>
          </p:cNvSpPr>
          <p:nvPr/>
        </p:nvSpPr>
        <p:spPr bwMode="auto">
          <a:xfrm>
            <a:off x="4191000" y="4495800"/>
            <a:ext cx="3048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Text Box 42"/>
          <p:cNvSpPr txBox="1">
            <a:spLocks noChangeArrowheads="1"/>
          </p:cNvSpPr>
          <p:nvPr/>
        </p:nvSpPr>
        <p:spPr bwMode="auto">
          <a:xfrm>
            <a:off x="1979613" y="2133600"/>
            <a:ext cx="13706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 smtClean="0"/>
              <a:t>rendering</a:t>
            </a:r>
            <a:endParaRPr lang="hu-HU" altLang="en-US" sz="2200" dirty="0"/>
          </a:p>
        </p:txBody>
      </p:sp>
      <p:sp>
        <p:nvSpPr>
          <p:cNvPr id="1042" name="Line 47"/>
          <p:cNvSpPr>
            <a:spLocks noChangeShapeType="1"/>
          </p:cNvSpPr>
          <p:nvPr/>
        </p:nvSpPr>
        <p:spPr bwMode="auto">
          <a:xfrm flipH="1">
            <a:off x="6553200" y="2971800"/>
            <a:ext cx="381000" cy="10668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9"/>
          <p:cNvSpPr>
            <a:spLocks noChangeShapeType="1"/>
          </p:cNvSpPr>
          <p:nvPr/>
        </p:nvSpPr>
        <p:spPr bwMode="auto">
          <a:xfrm>
            <a:off x="5410200" y="3581400"/>
            <a:ext cx="958850" cy="65405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50"/>
          <p:cNvSpPr>
            <a:spLocks noChangeArrowheads="1"/>
          </p:cNvSpPr>
          <p:nvPr/>
        </p:nvSpPr>
        <p:spPr bwMode="auto">
          <a:xfrm>
            <a:off x="5486400" y="2209800"/>
            <a:ext cx="15023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 smtClean="0">
                <a:solidFill>
                  <a:srgbClr val="7030A0"/>
                </a:solidFill>
              </a:rPr>
              <a:t>interaction</a:t>
            </a:r>
            <a:endParaRPr lang="hu-HU" altLang="en-US" sz="2200" dirty="0">
              <a:solidFill>
                <a:srgbClr val="7030A0"/>
              </a:solidFill>
            </a:endParaRPr>
          </a:p>
        </p:txBody>
      </p:sp>
      <p:pic>
        <p:nvPicPr>
          <p:cNvPr id="1045" name="Picture 5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635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Line 8"/>
          <p:cNvSpPr>
            <a:spLocks noChangeShapeType="1"/>
          </p:cNvSpPr>
          <p:nvPr/>
        </p:nvSpPr>
        <p:spPr bwMode="auto">
          <a:xfrm flipH="1">
            <a:off x="1979613" y="2924175"/>
            <a:ext cx="2305050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4210050" y="2532062"/>
            <a:ext cx="833438" cy="820738"/>
            <a:chOff x="720" y="1511"/>
            <a:chExt cx="525" cy="517"/>
          </a:xfrm>
        </p:grpSpPr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720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720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1024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1085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085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116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085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085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085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1101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" name="Oval 37"/>
          <p:cNvSpPr>
            <a:spLocks noChangeArrowheads="1"/>
          </p:cNvSpPr>
          <p:nvPr/>
        </p:nvSpPr>
        <p:spPr bwMode="auto">
          <a:xfrm>
            <a:off x="3810000" y="2590800"/>
            <a:ext cx="762000" cy="762000"/>
          </a:xfrm>
          <a:prstGeom prst="ellipse">
            <a:avLst/>
          </a:prstGeom>
          <a:solidFill>
            <a:srgbClr val="35C955"/>
          </a:solidFill>
          <a:ln w="12700">
            <a:solidFill>
              <a:srgbClr val="35C955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7504" y="1358732"/>
            <a:ext cx="6192688" cy="3870467"/>
            <a:chOff x="762000" y="1752600"/>
            <a:chExt cx="7581900" cy="4791075"/>
          </a:xfrm>
        </p:grpSpPr>
        <p:pic>
          <p:nvPicPr>
            <p:cNvPr id="35843" name="Picture 3" descr="POLIGON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752600"/>
              <a:ext cx="7581900" cy="479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V="1">
              <a:off x="2286000" y="3886200"/>
              <a:ext cx="0" cy="1524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3429000" y="3352800"/>
              <a:ext cx="0" cy="914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1295400" y="2133600"/>
              <a:ext cx="6553200" cy="2308225"/>
            </a:xfrm>
            <a:custGeom>
              <a:avLst/>
              <a:gdLst>
                <a:gd name="T0" fmla="*/ 2147483647 w 4128"/>
                <a:gd name="T1" fmla="*/ 0 h 1454"/>
                <a:gd name="T2" fmla="*/ 0 w 4128"/>
                <a:gd name="T3" fmla="*/ 2147483647 h 1454"/>
                <a:gd name="T4" fmla="*/ 2147483647 w 4128"/>
                <a:gd name="T5" fmla="*/ 2147483647 h 1454"/>
                <a:gd name="T6" fmla="*/ 2147483647 w 4128"/>
                <a:gd name="T7" fmla="*/ 2147483647 h 1454"/>
                <a:gd name="T8" fmla="*/ 2147483647 w 4128"/>
                <a:gd name="T9" fmla="*/ 0 h 1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8"/>
                <a:gd name="T16" fmla="*/ 0 h 1454"/>
                <a:gd name="T17" fmla="*/ 4128 w 4128"/>
                <a:gd name="T18" fmla="*/ 1454 h 1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8" h="1454">
                  <a:moveTo>
                    <a:pt x="1647" y="0"/>
                  </a:moveTo>
                  <a:lnTo>
                    <a:pt x="0" y="782"/>
                  </a:lnTo>
                  <a:lnTo>
                    <a:pt x="2784" y="1454"/>
                  </a:lnTo>
                  <a:lnTo>
                    <a:pt x="4128" y="54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752600" y="3048000"/>
              <a:ext cx="768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hu-HU" altLang="en-US" sz="2400" b="0"/>
                <a:t>(0,0)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6705600" y="2819400"/>
              <a:ext cx="768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hu-HU" altLang="en-US" sz="2400" b="0"/>
                <a:t>(1,1)</a:t>
              </a:r>
            </a:p>
          </p:txBody>
        </p:sp>
      </p:grpSp>
      <p:sp>
        <p:nvSpPr>
          <p:cNvPr id="9" name="Cím 1"/>
          <p:cNvSpPr txBox="1">
            <a:spLocks/>
          </p:cNvSpPr>
          <p:nvPr/>
        </p:nvSpPr>
        <p:spPr>
          <a:xfrm>
            <a:off x="179512" y="485800"/>
            <a:ext cx="88429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0" dirty="0" err="1" smtClean="0">
                <a:solidFill>
                  <a:srgbClr val="FF0000"/>
                </a:solidFill>
              </a:rPr>
              <a:t>Paramet</a:t>
            </a:r>
            <a:r>
              <a:rPr lang="hu-HU" b="0" dirty="0" smtClean="0">
                <a:solidFill>
                  <a:srgbClr val="FF0000"/>
                </a:solidFill>
              </a:rPr>
              <a:t>e</a:t>
            </a:r>
            <a:r>
              <a:rPr lang="en-US" b="0" dirty="0" err="1" smtClean="0">
                <a:solidFill>
                  <a:srgbClr val="FF0000"/>
                </a:solidFill>
              </a:rPr>
              <a:t>rization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for texturing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18" y="1358733"/>
            <a:ext cx="2578224" cy="2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8245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OBJ file format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8915" name="Szövegdoboz 3"/>
          <p:cNvSpPr txBox="1">
            <a:spLocks noChangeArrowheads="1"/>
          </p:cNvSpPr>
          <p:nvPr/>
        </p:nvSpPr>
        <p:spPr bwMode="auto">
          <a:xfrm>
            <a:off x="1835150" y="1533525"/>
            <a:ext cx="58785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 -0.708698 -0.679666 2.277417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  0.708698 -0.679666 2.277417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 -0.735419  0.754681 2.256846</a:t>
            </a:r>
          </a:p>
          <a:p>
            <a:r>
              <a:rPr lang="hu-HU" altLang="en-US" sz="20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vt 0.510655 0.078673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vt 0.509594 0.070000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vt 0.496429 0.079059</a:t>
            </a:r>
          </a:p>
          <a:p>
            <a:r>
              <a:rPr lang="hu-HU" altLang="en-US" sz="20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vn -0.843091  0.000000 0.537771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vn -0.670151 -0.543088 0.505918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vn -0.000000 -0.783747 0.621081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f 65/1/1 37/2/2   62/3/3   61/4/4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f 70/8/5 45/217/6 67/218/7 66/241/8</a:t>
            </a:r>
          </a:p>
          <a:p>
            <a:r>
              <a:rPr lang="en-US" altLang="en-US" sz="2000">
                <a:latin typeface="Courier New" pitchFamily="49" charset="0"/>
                <a:cs typeface="Courier New" pitchFamily="49" charset="0"/>
              </a:rPr>
              <a:t>f 75/9/9 57/10/10 72/11/11 71/12/12</a:t>
            </a:r>
          </a:p>
          <a:p>
            <a:r>
              <a:rPr lang="hu-HU" altLang="en-US" sz="2000">
                <a:latin typeface="Courier New" pitchFamily="49" charset="0"/>
                <a:cs typeface="Courier New" pitchFamily="49" charset="0"/>
              </a:rPr>
              <a:t>...</a:t>
            </a: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endParaRPr lang="hu-HU" altLang="en-US" sz="20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7"/>
          <p:cNvSpPr>
            <a:spLocks/>
          </p:cNvSpPr>
          <p:nvPr/>
        </p:nvSpPr>
        <p:spPr bwMode="auto">
          <a:xfrm rot="8886383">
            <a:off x="3139572" y="1326529"/>
            <a:ext cx="457200" cy="12954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1047540" y="2041710"/>
            <a:ext cx="457200" cy="12954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Animate</a:t>
            </a:r>
            <a:r>
              <a:rPr lang="hu-HU" dirty="0">
                <a:solidFill>
                  <a:srgbClr val="FF0000"/>
                </a:solidFill>
              </a:rPr>
              <a:t>: Newton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Frenet</a:t>
            </a:r>
            <a:r>
              <a:rPr lang="en-US" dirty="0" smtClean="0">
                <a:solidFill>
                  <a:srgbClr val="FF0000"/>
                </a:solidFill>
              </a:rPr>
              <a:t> frame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229058" y="3520033"/>
                <a:ext cx="5156728" cy="320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r>
                        <a:rPr lang="en-US" altLang="en-US" b="0" i="1" smtClean="0">
                          <a:latin typeface="Cambria Math"/>
                        </a:rPr>
                        <m:t>𝑚</m:t>
                      </m:r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a:rPr lang="en-US" altLang="en-US" b="1" i="1" smtClean="0">
                          <a:latin typeface="Cambria Math"/>
                        </a:rPr>
                        <m:t>,  </m:t>
                      </m:r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1" i="1" smtClean="0">
                              <a:latin typeface="Cambria Math"/>
                            </a:rPr>
                            <m:t>𝒗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en-US" b="0" i="1" smtClean="0">
                          <a:latin typeface="Cambria Math"/>
                        </a:rPr>
                        <m:t>,   </m:t>
                      </m:r>
                      <m:r>
                        <a:rPr lang="en-US" altLang="en-US" b="1" i="1" smtClean="0">
                          <a:latin typeface="Cambria Math"/>
                        </a:rPr>
                        <m:t>𝒗</m:t>
                      </m:r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1" i="1" smtClean="0">
                              <a:latin typeface="Cambria Math"/>
                            </a:rPr>
                            <m:t>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>
                              <a:latin typeface="Cambria Math"/>
                            </a:rPr>
                            <m:t>d</m:t>
                          </m:r>
                          <m:r>
                            <a:rPr lang="en-US" altLang="en-US" b="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altLang="en-US" b="0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en-US" b="0" i="1" smtClean="0">
                          <a:latin typeface="Cambria Math"/>
                        </a:rPr>
                        <m:t>, </m:t>
                      </m:r>
                      <m:r>
                        <a:rPr lang="en-US" altLang="en-US" b="1" i="1" smtClean="0">
                          <a:latin typeface="Cambria Math"/>
                        </a:rPr>
                        <m:t> </m:t>
                      </m:r>
                      <m:r>
                        <a:rPr lang="en-US" altLang="en-US" i="1">
                          <a:latin typeface="Cambria Math"/>
                        </a:rPr>
                        <m:t>𝒗</m:t>
                      </m:r>
                      <m:r>
                        <a:rPr lang="en-US" altLang="en-US" b="0" i="1" smtClean="0">
                          <a:latin typeface="Cambria Math"/>
                        </a:rPr>
                        <m:t>+</m:t>
                      </m:r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r>
                        <a:rPr lang="en-US" altLang="en-US" b="1" i="1" smtClean="0">
                          <a:latin typeface="Cambria Math"/>
                        </a:rPr>
                        <m:t>𝒂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</a:rPr>
                        <m:t>d</m:t>
                      </m:r>
                      <m:r>
                        <a:rPr lang="en-US" altLang="en-US" b="0" i="1" smtClean="0">
                          <a:latin typeface="Cambria Math"/>
                        </a:rPr>
                        <m:t>𝑡</m:t>
                      </m:r>
                      <m:r>
                        <a:rPr lang="en-US" altLang="en-US" b="0" i="1" smtClean="0">
                          <a:latin typeface="Cambria Math"/>
                        </a:rPr>
                        <m:t>, </m:t>
                      </m:r>
                      <m:r>
                        <a:rPr lang="en-US" altLang="en-US" b="1" i="1" smtClean="0">
                          <a:latin typeface="Cambria Math"/>
                        </a:rPr>
                        <m:t> </m:t>
                      </m:r>
                      <m:r>
                        <a:rPr lang="en-US" altLang="en-US" b="1" i="1" smtClean="0">
                          <a:latin typeface="Cambria Math"/>
                        </a:rPr>
                        <m:t>𝒑</m:t>
                      </m:r>
                      <m:r>
                        <a:rPr lang="en-US" altLang="en-US" b="0" i="1">
                          <a:latin typeface="Cambria Math"/>
                        </a:rPr>
                        <m:t>+=</m:t>
                      </m:r>
                      <m:r>
                        <a:rPr lang="en-US" altLang="en-US" b="1" i="1" smtClean="0">
                          <a:latin typeface="Cambria Math"/>
                        </a:rPr>
                        <m:t>𝒗</m:t>
                      </m:r>
                      <m:r>
                        <m:rPr>
                          <m:sty m:val="p"/>
                        </m:rPr>
                        <a:rPr lang="en-US" altLang="en-US" b="0">
                          <a:latin typeface="Cambria Math"/>
                        </a:rPr>
                        <m:t>d</m:t>
                      </m:r>
                      <m:r>
                        <a:rPr lang="en-US" altLang="en-US" b="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hu-HU" altLang="en-US" u="sng" dirty="0"/>
              </a:p>
              <a:p>
                <a:endParaRPr lang="hu-HU" altLang="en-US" sz="1200" b="1" u="sng" dirty="0" smtClean="0"/>
              </a:p>
              <a:p>
                <a:r>
                  <a:rPr lang="en-US" altLang="en-US" b="1" u="sng" dirty="0" smtClean="0"/>
                  <a:t>Orientation: not </a:t>
                </a:r>
                <a:r>
                  <a:rPr lang="en-US" altLang="en-US" b="1" u="sng" dirty="0" err="1" smtClean="0"/>
                  <a:t>ortho</a:t>
                </a:r>
                <a:r>
                  <a:rPr lang="hu-HU" altLang="en-US" b="1" u="sng" dirty="0" err="1" smtClean="0"/>
                  <a:t>gonal</a:t>
                </a:r>
                <a:r>
                  <a:rPr lang="hu-HU" altLang="en-US" b="1" u="sng" dirty="0" smtClean="0"/>
                  <a:t>:</a:t>
                </a:r>
                <a:endParaRPr lang="hu-HU" altLang="en-US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𝒋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 </m:t>
                      </m:r>
                      <m:r>
                        <a:rPr lang="en-US" altLang="en-US" i="1" dirty="0">
                          <a:latin typeface="Cambria Math"/>
                        </a:rPr>
                        <m:t>= 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𝒗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alt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altLang="en-US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en-US" i="1" dirty="0" smtClean="0">
                        <a:latin typeface="Cambria Math"/>
                      </a:rPr>
                      <m:t> </m:t>
                    </m:r>
                    <m:r>
                      <a:rPr lang="en-US" alt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altLang="en-US" b="1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alt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b="1" i="1" dirty="0" smtClean="0"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d>
                    <m:r>
                      <a:rPr lang="en-US" altLang="en-US" b="1" i="0" smtClean="0">
                        <a:latin typeface="Cambria Math"/>
                      </a:rPr>
                      <m:t>+</m:t>
                    </m:r>
                    <m:r>
                      <a:rPr lang="en-US" altLang="en-US" i="1">
                        <a:latin typeface="Cambria Math"/>
                      </a:rPr>
                      <m:t>𝒂</m:t>
                    </m:r>
                    <m:r>
                      <a:rPr lang="en-US" altLang="en-US" i="1" dirty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altLang="en-US" i="1" dirty="0" smtClean="0">
                    <a:latin typeface="Cambria Math"/>
                    <a:ea typeface="Cambria Math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𝒊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 </m:t>
                      </m:r>
                      <m:r>
                        <a:rPr lang="en-US" altLang="en-US" i="1" dirty="0">
                          <a:latin typeface="Cambria Math"/>
                        </a:rPr>
                        <m:t>=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1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 </m:t>
                      </m:r>
                      <m:r>
                        <a:rPr lang="en-US" altLang="en-US" i="1" dirty="0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altLang="en-US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u-HU" altLang="en-US" dirty="0"/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058" y="3520033"/>
                <a:ext cx="5156728" cy="3208699"/>
              </a:xfrm>
              <a:prstGeom prst="rect">
                <a:avLst/>
              </a:prstGeom>
              <a:blipFill rotWithShape="1">
                <a:blip r:embed="rId2"/>
                <a:stretch>
                  <a:fillRect l="-18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>
            <a:spLocks/>
          </p:cNvSpPr>
          <p:nvPr/>
        </p:nvSpPr>
        <p:spPr bwMode="auto">
          <a:xfrm>
            <a:off x="1873926" y="1503635"/>
            <a:ext cx="3657600" cy="774700"/>
          </a:xfrm>
          <a:custGeom>
            <a:avLst/>
            <a:gdLst>
              <a:gd name="T0" fmla="*/ 0 w 2304"/>
              <a:gd name="T1" fmla="*/ 2147483647 h 488"/>
              <a:gd name="T2" fmla="*/ 2147483647 w 2304"/>
              <a:gd name="T3" fmla="*/ 2147483647 h 488"/>
              <a:gd name="T4" fmla="*/ 2147483647 w 2304"/>
              <a:gd name="T5" fmla="*/ 2147483647 h 488"/>
              <a:gd name="T6" fmla="*/ 2147483647 w 2304"/>
              <a:gd name="T7" fmla="*/ 0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488"/>
              <a:gd name="T14" fmla="*/ 2304 w 2304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488">
                <a:moveTo>
                  <a:pt x="0" y="480"/>
                </a:moveTo>
                <a:cubicBezTo>
                  <a:pt x="232" y="264"/>
                  <a:pt x="464" y="48"/>
                  <a:pt x="672" y="48"/>
                </a:cubicBezTo>
                <a:cubicBezTo>
                  <a:pt x="880" y="48"/>
                  <a:pt x="976" y="488"/>
                  <a:pt x="1248" y="480"/>
                </a:cubicBezTo>
                <a:cubicBezTo>
                  <a:pt x="1520" y="472"/>
                  <a:pt x="1912" y="236"/>
                  <a:pt x="230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 rot="3214663">
            <a:off x="3155039" y="1336948"/>
            <a:ext cx="1143000" cy="1219200"/>
            <a:chOff x="1920" y="1056"/>
            <a:chExt cx="720" cy="768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160" y="10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160" y="1632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920" y="1632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37664" y="238311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/>
              <a:t>j</a:t>
            </a:r>
            <a:r>
              <a:rPr lang="en-US" altLang="en-US" dirty="0"/>
              <a:t>’</a:t>
            </a:r>
            <a:endParaRPr lang="hu-HU" altLang="en-US" b="1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397801" y="1663973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 err="1"/>
              <a:t>i</a:t>
            </a:r>
            <a:r>
              <a:rPr lang="en-US" altLang="en-US" dirty="0"/>
              <a:t>’</a:t>
            </a:r>
            <a:endParaRPr lang="hu-HU" altLang="en-US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125001" y="1159148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/>
              <a:t>k</a:t>
            </a:r>
            <a:r>
              <a:rPr lang="en-US" altLang="en-US" dirty="0"/>
              <a:t>’</a:t>
            </a:r>
            <a:endParaRPr lang="hu-HU" altLang="en-US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695763" y="2197373"/>
            <a:ext cx="986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3200" dirty="0" smtClean="0"/>
              <a:t>M</a:t>
            </a:r>
            <a:r>
              <a:rPr lang="hu-HU" altLang="en-US" dirty="0" smtClean="0"/>
              <a:t> </a:t>
            </a:r>
            <a:r>
              <a:rPr lang="hu-HU" altLang="en-US" sz="3200" dirty="0"/>
              <a:t>=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969962" y="1663675"/>
            <a:ext cx="15402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i="1" dirty="0" err="1" smtClean="0"/>
              <a:t>i</a:t>
            </a:r>
            <a:r>
              <a:rPr lang="en-US" altLang="en-US" sz="2800" dirty="0" smtClean="0"/>
              <a:t>’</a:t>
            </a:r>
            <a:r>
              <a:rPr lang="hu-HU" altLang="en-US" sz="2800" dirty="0" smtClean="0"/>
              <a:t>    </a:t>
            </a:r>
            <a:r>
              <a:rPr lang="en-US" altLang="en-US" sz="2800" dirty="0" smtClean="0"/>
              <a:t>      </a:t>
            </a:r>
            <a:r>
              <a:rPr lang="hu-HU" altLang="en-US" sz="2800" b="0" dirty="0" smtClean="0"/>
              <a:t>0</a:t>
            </a:r>
            <a:endParaRPr lang="hu-HU" altLang="en-US" sz="2800" b="0" dirty="0"/>
          </a:p>
          <a:p>
            <a:r>
              <a:rPr lang="en-US" altLang="en-US" sz="2800" b="1" i="1" dirty="0" smtClean="0"/>
              <a:t>j</a:t>
            </a:r>
            <a:r>
              <a:rPr lang="en-US" altLang="en-US" sz="2800" dirty="0" smtClean="0"/>
              <a:t>’</a:t>
            </a:r>
            <a:r>
              <a:rPr lang="hu-HU" altLang="en-US" sz="2800" dirty="0" smtClean="0"/>
              <a:t>    </a:t>
            </a:r>
            <a:r>
              <a:rPr lang="en-US" altLang="en-US" sz="2800" dirty="0" smtClean="0"/>
              <a:t>      </a:t>
            </a:r>
            <a:r>
              <a:rPr lang="hu-HU" altLang="en-US" sz="2800" b="0" dirty="0" smtClean="0"/>
              <a:t>0</a:t>
            </a:r>
            <a:endParaRPr lang="hu-HU" altLang="en-US" sz="2800" b="0" dirty="0"/>
          </a:p>
          <a:p>
            <a:r>
              <a:rPr lang="en-US" altLang="en-US" sz="2800" b="1" i="1" dirty="0">
                <a:solidFill>
                  <a:prstClr val="black"/>
                </a:solidFill>
              </a:rPr>
              <a:t>k</a:t>
            </a:r>
            <a:r>
              <a:rPr lang="en-US" altLang="en-US" sz="2800" dirty="0" smtClean="0">
                <a:solidFill>
                  <a:prstClr val="black"/>
                </a:solidFill>
              </a:rPr>
              <a:t>’</a:t>
            </a:r>
            <a:r>
              <a:rPr lang="hu-HU" altLang="en-US" sz="2800" dirty="0" smtClean="0"/>
              <a:t>    </a:t>
            </a:r>
            <a:r>
              <a:rPr lang="en-US" altLang="en-US" sz="2800" dirty="0" smtClean="0"/>
              <a:t>     </a:t>
            </a:r>
            <a:r>
              <a:rPr lang="hu-HU" altLang="en-US" sz="2800" b="0" dirty="0" smtClean="0"/>
              <a:t>0</a:t>
            </a:r>
            <a:endParaRPr lang="hu-HU" altLang="en-US" sz="2800" b="0" dirty="0"/>
          </a:p>
          <a:p>
            <a:r>
              <a:rPr lang="en-US" altLang="en-US" sz="2800" b="1" i="1" dirty="0" smtClean="0"/>
              <a:t>p</a:t>
            </a:r>
            <a:r>
              <a:rPr lang="hu-HU" altLang="en-US" sz="2800" dirty="0" smtClean="0"/>
              <a:t>         </a:t>
            </a:r>
            <a:r>
              <a:rPr lang="en-US" altLang="en-US" sz="2800" dirty="0" smtClean="0"/>
              <a:t> </a:t>
            </a:r>
            <a:r>
              <a:rPr lang="hu-HU" altLang="en-US" sz="2800" b="0" dirty="0" smtClean="0"/>
              <a:t>1</a:t>
            </a:r>
            <a:endParaRPr lang="hu-HU" altLang="en-US" sz="2800" b="0" dirty="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717389" y="1663973"/>
            <a:ext cx="1828800" cy="1752600"/>
          </a:xfrm>
          <a:prstGeom prst="bracketPai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884914" y="1879873"/>
            <a:ext cx="1143000" cy="1219200"/>
            <a:chOff x="508" y="1312"/>
            <a:chExt cx="720" cy="768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748" y="13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748" y="1888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08" y="1888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3628114" y="1974230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1389739" y="2240235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1245276" y="2456135"/>
            <a:ext cx="215900" cy="360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405864" y="1951309"/>
            <a:ext cx="330200" cy="13087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1245276" y="2024335"/>
            <a:ext cx="2087563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2324776" y="231167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i="1" dirty="0" smtClean="0"/>
              <a:t>p</a:t>
            </a:r>
            <a:endParaRPr lang="en-US" altLang="en-US" dirty="0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29058" y="1675940"/>
            <a:ext cx="1047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 smtClean="0"/>
              <a:t>head: </a:t>
            </a:r>
            <a:r>
              <a:rPr lang="en-GB" altLang="en-US" b="1" i="1" dirty="0" smtClean="0"/>
              <a:t>j</a:t>
            </a:r>
            <a:endParaRPr lang="hu-HU" altLang="en-US" b="1" i="1" dirty="0"/>
          </a:p>
        </p:txBody>
      </p:sp>
      <p:sp>
        <p:nvSpPr>
          <p:cNvPr id="28" name="Téglalap 27"/>
          <p:cNvSpPr/>
          <p:nvPr/>
        </p:nvSpPr>
        <p:spPr>
          <a:xfrm>
            <a:off x="1746327" y="287047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i="1" dirty="0" err="1" smtClean="0"/>
              <a:t>i</a:t>
            </a:r>
            <a:endParaRPr lang="hu-HU" altLang="en-US" sz="2400" b="1" i="1" dirty="0"/>
          </a:p>
        </p:txBody>
      </p:sp>
      <p:sp>
        <p:nvSpPr>
          <p:cNvPr id="29" name="Téglalap 28"/>
          <p:cNvSpPr/>
          <p:nvPr/>
        </p:nvSpPr>
        <p:spPr>
          <a:xfrm>
            <a:off x="629716" y="295099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b="1" i="1" dirty="0" smtClean="0"/>
              <a:t>k</a:t>
            </a:r>
            <a:endParaRPr lang="hu-HU" altLang="en-US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3"/>
              <p:cNvSpPr txBox="1">
                <a:spLocks noChangeArrowheads="1"/>
              </p:cNvSpPr>
              <p:nvPr/>
            </p:nvSpPr>
            <p:spPr bwMode="auto">
              <a:xfrm>
                <a:off x="4644008" y="5124382"/>
                <a:ext cx="4614365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hu-HU" altLang="en-US" b="1" u="sng" dirty="0" smtClean="0"/>
                  <a:t>Gram-Schmidt</a:t>
                </a:r>
                <a:r>
                  <a:rPr lang="hu-HU" altLang="en-US" b="1" u="sng" dirty="0" smtClean="0"/>
                  <a:t> </a:t>
                </a:r>
                <a:r>
                  <a:rPr lang="en-US" altLang="en-US" u="sng" dirty="0" err="1" smtClean="0"/>
                  <a:t>orthogonalization</a:t>
                </a:r>
                <a:endParaRPr lang="en-US" altLang="en-US" b="1" u="sng" dirty="0"/>
              </a:p>
              <a:p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𝒋</m:t>
                    </m:r>
                    <m:r>
                      <a:rPr lang="en-US" altLang="en-US" i="1" dirty="0" smtClean="0">
                        <a:latin typeface="Cambria Math"/>
                      </a:rPr>
                      <m:t>’ </m:t>
                    </m:r>
                    <m:r>
                      <a:rPr lang="en-US" altLang="en-US" i="1" dirty="0">
                        <a:latin typeface="Cambria Math"/>
                      </a:rPr>
                      <m:t>= </m:t>
                    </m:r>
                    <m:r>
                      <a:rPr lang="en-US" altLang="en-US" b="1" i="1" dirty="0" smtClean="0">
                        <a:latin typeface="Cambria Math"/>
                      </a:rPr>
                      <m:t>𝒗</m:t>
                    </m:r>
                    <m:r>
                      <a:rPr lang="hu-HU" altLang="en-US" i="1" dirty="0" smtClean="0">
                        <a:latin typeface="Cambria Math"/>
                      </a:rPr>
                      <m:t>/</m:t>
                    </m:r>
                    <m:r>
                      <a:rPr lang="en-US" altLang="en-US" b="1" i="1" dirty="0" smtClean="0">
                        <a:latin typeface="Cambria Math"/>
                      </a:rPr>
                      <m:t>|</m:t>
                    </m:r>
                    <m:r>
                      <a:rPr lang="en-US" altLang="en-US" b="1" i="1" dirty="0" smtClean="0">
                        <a:latin typeface="Cambria Math"/>
                      </a:rPr>
                      <m:t>𝒗</m:t>
                    </m:r>
                    <m:r>
                      <a:rPr lang="en-US" altLang="en-US" b="1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en-US" i="1" dirty="0" smtClean="0"/>
                  <a:t>,</a:t>
                </a:r>
                <a:endParaRPr lang="en-US" alt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𝒊</m:t>
                      </m:r>
                      <m:r>
                        <a:rPr lang="en-US" altLang="en-US" i="1" dirty="0">
                          <a:latin typeface="Cambria Math"/>
                        </a:rPr>
                        <m:t>’ =</m:t>
                      </m:r>
                      <m:r>
                        <a:rPr lang="en-US" altLang="en-US" b="1" i="1" dirty="0">
                          <a:latin typeface="Cambria Math"/>
                        </a:rPr>
                        <m:t> </m:t>
                      </m:r>
                      <m:r>
                        <a:rPr lang="en-US" altLang="en-US" b="1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 ×</m:t>
                      </m:r>
                      <m:sSup>
                        <m:sSup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altLang="en-US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en-US" b="1" i="1" dirty="0" smtClean="0">
                          <a:latin typeface="Cambria Math"/>
                        </a:rPr>
                        <m:t>/|</m:t>
                      </m:r>
                      <m:r>
                        <a:rPr lang="en-US" altLang="en-US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 ×</m:t>
                      </m:r>
                      <m:sSup>
                        <m:sSupPr>
                          <m:ctrlPr>
                            <a:rPr lang="en-US" alt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altLang="en-US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en-US" b="1" i="1" dirty="0" smtClean="0">
                          <a:latin typeface="Cambria Math"/>
                        </a:rPr>
                        <m:t>|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en-US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/>
                        </a:rPr>
                        <m:t>𝒌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’=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1" i="1" dirty="0" err="1" smtClean="0">
                          <a:latin typeface="Cambria Math"/>
                        </a:rPr>
                        <m:t>𝒊</m:t>
                      </m:r>
                      <m:r>
                        <a:rPr lang="en-US" altLang="en-US" i="1" dirty="0" smtClean="0">
                          <a:latin typeface="Cambria Math"/>
                        </a:rPr>
                        <m:t>’ </m:t>
                      </m:r>
                      <m:r>
                        <a:rPr lang="en-US" altLang="en-US" i="1" dirty="0">
                          <a:latin typeface="Cambria Math"/>
                        </a:rPr>
                        <m:t>× </m:t>
                      </m:r>
                      <m:r>
                        <a:rPr lang="en-US" altLang="en-US" b="1" i="1" dirty="0">
                          <a:latin typeface="Cambria Math"/>
                        </a:rPr>
                        <m:t>𝒋</m:t>
                      </m:r>
                      <m:r>
                        <a:rPr lang="en-US" altLang="en-US" i="1" dirty="0"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hu-HU" altLang="en-US" dirty="0"/>
              </a:p>
            </p:txBody>
          </p:sp>
        </mc:Choice>
        <mc:Fallback>
          <p:sp>
            <p:nvSpPr>
              <p:cNvPr id="3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5124382"/>
                <a:ext cx="461436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114" t="-3113" b="-50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/>
          <a:lstStyle/>
          <a:p>
            <a:pPr>
              <a:defRPr/>
            </a:pPr>
            <a:r>
              <a:rPr lang="hu-HU" dirty="0" err="1" smtClean="0">
                <a:solidFill>
                  <a:srgbClr val="FF0000"/>
                </a:solidFill>
              </a:rPr>
              <a:t>Control</a:t>
            </a:r>
            <a:r>
              <a:rPr lang="hu-HU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AI and force computation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5536" y="1196753"/>
            <a:ext cx="8424936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u="sng" dirty="0" err="1">
                <a:latin typeface="Courier New" pitchFamily="49" charset="0"/>
              </a:rPr>
              <a:t>void</a:t>
            </a:r>
            <a:r>
              <a:rPr lang="hu-HU" altLang="en-US" sz="2000" u="sng" dirty="0">
                <a:latin typeface="Courier New" pitchFamily="49" charset="0"/>
              </a:rPr>
              <a:t> </a:t>
            </a:r>
            <a:r>
              <a:rPr lang="hu-HU" altLang="en-US" sz="2000" u="sng" dirty="0" err="1">
                <a:latin typeface="Courier New" pitchFamily="49" charset="0"/>
              </a:rPr>
              <a:t>Ship</a:t>
            </a:r>
            <a:r>
              <a:rPr lang="hu-HU" altLang="en-US" sz="2000" u="sng" dirty="0">
                <a:latin typeface="Courier New" pitchFamily="49" charset="0"/>
              </a:rPr>
              <a:t> :: </a:t>
            </a:r>
            <a:r>
              <a:rPr lang="hu-HU" altLang="en-US" sz="2000" u="sng" dirty="0" err="1" smtClean="0">
                <a:latin typeface="Courier New" pitchFamily="49" charset="0"/>
              </a:rPr>
              <a:t>Control</a:t>
            </a:r>
            <a:r>
              <a:rPr lang="hu-HU" altLang="en-US" sz="2000" u="sng" dirty="0" smtClean="0">
                <a:latin typeface="Courier New" pitchFamily="49" charset="0"/>
              </a:rPr>
              <a:t>( </a:t>
            </a:r>
            <a:r>
              <a:rPr lang="hu-HU" altLang="en-US" sz="2000" u="sng" dirty="0" err="1">
                <a:latin typeface="Courier New" pitchFamily="49" charset="0"/>
              </a:rPr>
              <a:t>float</a:t>
            </a:r>
            <a:r>
              <a:rPr lang="hu-HU" altLang="en-US" sz="2000" u="sng" dirty="0">
                <a:latin typeface="Courier New" pitchFamily="49" charset="0"/>
              </a:rPr>
              <a:t> </a:t>
            </a:r>
            <a:r>
              <a:rPr lang="hu-HU" altLang="en-US" sz="2000" u="sng" dirty="0" err="1" smtClean="0">
                <a:latin typeface="Courier New" pitchFamily="49" charset="0"/>
              </a:rPr>
              <a:t>tstart</a:t>
            </a:r>
            <a:r>
              <a:rPr lang="hu-HU" altLang="en-US" sz="2000" u="sng" dirty="0" smtClean="0">
                <a:latin typeface="Courier New" pitchFamily="49" charset="0"/>
              </a:rPr>
              <a:t>, </a:t>
            </a:r>
            <a:r>
              <a:rPr lang="hu-HU" altLang="en-US" sz="2000" u="sng" dirty="0" err="1" smtClean="0">
                <a:latin typeface="Courier New" pitchFamily="49" charset="0"/>
              </a:rPr>
              <a:t>float</a:t>
            </a:r>
            <a:r>
              <a:rPr lang="hu-HU" altLang="en-US" sz="2000" u="sng" dirty="0" smtClean="0">
                <a:latin typeface="Courier New" pitchFamily="49" charset="0"/>
              </a:rPr>
              <a:t> </a:t>
            </a:r>
            <a:r>
              <a:rPr lang="hu-HU" altLang="en-US" sz="2000" u="sng" dirty="0" err="1" smtClean="0">
                <a:latin typeface="Courier New" pitchFamily="49" charset="0"/>
              </a:rPr>
              <a:t>tend</a:t>
            </a:r>
            <a:r>
              <a:rPr lang="hu-HU" altLang="en-US" sz="2000" u="sng" dirty="0" smtClean="0">
                <a:latin typeface="Courier New" pitchFamily="49" charset="0"/>
              </a:rPr>
              <a:t> </a:t>
            </a:r>
            <a:r>
              <a:rPr lang="hu-HU" altLang="en-US" sz="2000" u="sng" dirty="0">
                <a:latin typeface="Courier New" pitchFamily="49" charset="0"/>
              </a:rPr>
              <a:t>) {</a:t>
            </a:r>
            <a:r>
              <a:rPr lang="hu-HU" altLang="en-US" sz="2000" dirty="0">
                <a:latin typeface="Courier New" pitchFamily="49" charset="0"/>
              </a:rPr>
              <a:t>	</a:t>
            </a:r>
          </a:p>
          <a:p>
            <a:r>
              <a:rPr lang="hu-HU" altLang="en-US" sz="2000" dirty="0">
                <a:latin typeface="Courier New" pitchFamily="49" charset="0"/>
              </a:rPr>
              <a:t>   </a:t>
            </a:r>
            <a:r>
              <a:rPr lang="hu-HU" altLang="en-US" sz="2000" dirty="0" err="1">
                <a:latin typeface="Courier New" pitchFamily="49" charset="0"/>
              </a:rPr>
              <a:t>force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en-US" altLang="en-US" sz="2000" dirty="0" smtClean="0">
                <a:latin typeface="Courier New" pitchFamily="49" charset="0"/>
              </a:rPr>
              <a:t>vec3</a:t>
            </a:r>
            <a:r>
              <a:rPr lang="hu-HU" altLang="en-US" sz="2000" dirty="0" smtClean="0">
                <a:latin typeface="Courier New" pitchFamily="49" charset="0"/>
              </a:rPr>
              <a:t>(0</a:t>
            </a:r>
            <a:r>
              <a:rPr lang="hu-HU" altLang="en-US" sz="2000" dirty="0">
                <a:latin typeface="Courier New" pitchFamily="49" charset="0"/>
              </a:rPr>
              <a:t>, </a:t>
            </a:r>
            <a:r>
              <a:rPr lang="hu-HU" altLang="en-US" sz="2000" dirty="0" err="1">
                <a:latin typeface="Courier New" pitchFamily="49" charset="0"/>
              </a:rPr>
              <a:t>0</a:t>
            </a:r>
            <a:r>
              <a:rPr lang="hu-HU" altLang="en-US" sz="2000" dirty="0">
                <a:latin typeface="Courier New" pitchFamily="49" charset="0"/>
              </a:rPr>
              <a:t>, </a:t>
            </a:r>
            <a:r>
              <a:rPr lang="hu-HU" altLang="en-US" sz="2000" dirty="0" err="1">
                <a:latin typeface="Courier New" pitchFamily="49" charset="0"/>
              </a:rPr>
              <a:t>0</a:t>
            </a:r>
            <a:r>
              <a:rPr lang="hu-HU" altLang="en-US" sz="2000" dirty="0">
                <a:latin typeface="Courier New" pitchFamily="49" charset="0"/>
              </a:rPr>
              <a:t>);</a:t>
            </a:r>
          </a:p>
          <a:p>
            <a:r>
              <a:rPr lang="hu-HU" altLang="en-US" sz="2000" dirty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objects)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sz="2000" dirty="0" smtClean="0">
                <a:latin typeface="Courier New" pitchFamily="49" charset="0"/>
                <a:cs typeface="Courier New" panose="02070309020205020404" pitchFamily="49" charset="0"/>
              </a:rPr>
              <a:t>	</a:t>
            </a:r>
            <a:r>
              <a:rPr lang="hu-HU" altLang="en-US" sz="2000" dirty="0" err="1" smtClean="0">
                <a:latin typeface="Courier New" pitchFamily="49" charset="0"/>
                <a:cs typeface="Courier New" panose="02070309020205020404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Planet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*&gt;(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hu-HU" altLang="en-US" sz="2000" dirty="0" smtClean="0">
                <a:latin typeface="Courier New" pitchFamily="49" charset="0"/>
                <a:cs typeface="Courier New" panose="02070309020205020404" pitchFamily="49" charset="0"/>
              </a:rPr>
              <a:t>) {</a:t>
            </a:r>
            <a:endParaRPr lang="en-US" altLang="en-US" sz="2000" dirty="0" smtClean="0">
              <a:latin typeface="Courier New" pitchFamily="49" charset="0"/>
              <a:cs typeface="Courier New" panose="02070309020205020404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  <a:cs typeface="Courier New" panose="02070309020205020404" pitchFamily="49" charset="0"/>
              </a:rPr>
              <a:t>	</a:t>
            </a: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</a:rPr>
              <a:t>	</a:t>
            </a:r>
          </a:p>
          <a:p>
            <a:r>
              <a:rPr lang="hu-HU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</a:rPr>
              <a:t>	</a:t>
            </a:r>
            <a:r>
              <a:rPr lang="hu-HU" altLang="en-US" sz="2000" dirty="0" smtClean="0">
                <a:latin typeface="Courier New" pitchFamily="49" charset="0"/>
              </a:rPr>
              <a:t>}	</a:t>
            </a:r>
          </a:p>
          <a:p>
            <a:r>
              <a:rPr lang="hu-HU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</a:rPr>
              <a:t>	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&lt;Avatar*&gt;(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hu-HU" altLang="en-US" sz="2000" dirty="0" smtClean="0">
                <a:latin typeface="Courier New" pitchFamily="49" charset="0"/>
              </a:rPr>
              <a:t>) {</a:t>
            </a:r>
            <a:endParaRPr lang="en-US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endParaRPr lang="hu-HU" altLang="en-US" sz="2000" dirty="0" smtClean="0">
              <a:latin typeface="Courier New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</a:rPr>
              <a:t>	</a:t>
            </a:r>
            <a:r>
              <a:rPr lang="hu-HU" altLang="en-US" sz="2000" dirty="0" smtClean="0">
                <a:latin typeface="Courier New" pitchFamily="49" charset="0"/>
              </a:rPr>
              <a:t>}</a:t>
            </a:r>
            <a:endParaRPr lang="en-US" altLang="en-US" sz="2000" dirty="0" smtClean="0">
              <a:latin typeface="Courier New" pitchFamily="49" charset="0"/>
            </a:endParaRPr>
          </a:p>
          <a:p>
            <a:r>
              <a:rPr lang="en-US" altLang="en-US" sz="2000" dirty="0" smtClean="0">
                <a:latin typeface="Courier New" pitchFamily="49" charset="0"/>
              </a:rPr>
              <a:t>   }</a:t>
            </a:r>
            <a:endParaRPr lang="hu-HU" altLang="en-US" sz="2000" dirty="0" smtClean="0">
              <a:latin typeface="Courier New" pitchFamily="49" charset="0"/>
            </a:endParaRPr>
          </a:p>
          <a:p>
            <a:r>
              <a:rPr lang="hu-HU" alt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058684" y="2789162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3903417">
            <a:off x="1642759" y="2766937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1372884" y="2789162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649484" y="2789162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 rot="-2448409">
            <a:off x="3506484" y="2712962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735084" y="3246362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 rot="5779559">
            <a:off x="3963684" y="3246362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8008155" y="2799035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-2448409">
            <a:off x="6204459" y="2722835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554483" y="3186036"/>
            <a:ext cx="1931229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679939" y="2640277"/>
            <a:ext cx="861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b="0" i="1" dirty="0"/>
              <a:t>F</a:t>
            </a:r>
            <a:r>
              <a:rPr lang="hu-HU" altLang="en-US" sz="2400" b="0" dirty="0"/>
              <a:t> = </a:t>
            </a:r>
            <a:r>
              <a:rPr lang="hu-HU" altLang="en-US" sz="2400" b="0" i="1" dirty="0" err="1"/>
              <a:t>f</a:t>
            </a:r>
            <a:r>
              <a:rPr lang="hu-HU" altLang="en-US" sz="2400" b="0" dirty="0"/>
              <a:t> 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373049" y="2492896"/>
            <a:ext cx="740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b="0" i="1" u="sng" dirty="0"/>
              <a:t>m·</a:t>
            </a:r>
            <a:r>
              <a:rPr lang="hu-HU" altLang="en-US" sz="2400" b="0" i="1" u="sng" dirty="0" err="1"/>
              <a:t>M</a:t>
            </a:r>
            <a:endParaRPr lang="hu-HU" altLang="en-US" sz="2400" b="0" i="1" u="sng" dirty="0"/>
          </a:p>
          <a:p>
            <a:r>
              <a:rPr lang="hu-HU" altLang="en-US" sz="2400" b="0" i="1" dirty="0"/>
              <a:t>   r</a:t>
            </a:r>
            <a:r>
              <a:rPr lang="hu-HU" altLang="en-US" sz="2400" b="0" i="1" baseline="30000" dirty="0"/>
              <a:t>2</a:t>
            </a:r>
            <a:endParaRPr lang="hu-HU" altLang="en-US" sz="2400" b="0" i="1" dirty="0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 rot="-2448409">
            <a:off x="3189812" y="460666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 rot="5779559">
            <a:off x="3647012" y="5140068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 rot="3903417">
            <a:off x="1551512" y="464476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35C955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588356" y="5206713"/>
            <a:ext cx="8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err="1"/>
              <a:t>avatar</a:t>
            </a:r>
            <a:endParaRPr lang="hu-HU" altLang="en-US" sz="2000" b="0" dirty="0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 flipH="1">
            <a:off x="1589612" y="514006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 rot="-4791813">
            <a:off x="7282828" y="479234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auto">
          <a:xfrm rot="5779559">
            <a:off x="7930528" y="5059048"/>
            <a:ext cx="3810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 rot="3903417">
            <a:off x="5530228" y="4716148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35C955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5034928" y="5363848"/>
            <a:ext cx="8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/>
              <a:t>avatar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H="1">
            <a:off x="5568328" y="521144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 flipV="1">
            <a:off x="6177928" y="4906648"/>
            <a:ext cx="121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6406528" y="4830448"/>
            <a:ext cx="3048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6690184" y="4581128"/>
            <a:ext cx="76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err="1"/>
              <a:t>bullet</a:t>
            </a:r>
            <a:endParaRPr lang="hu-HU" altLang="en-US" sz="2000" b="0" dirty="0"/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6251587" y="5349686"/>
            <a:ext cx="151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b="0" dirty="0" err="1"/>
              <a:t>aiming</a:t>
            </a:r>
            <a:r>
              <a:rPr lang="hu-HU" altLang="en-US" sz="2000" b="0" dirty="0"/>
              <a:t> </a:t>
            </a:r>
            <a:r>
              <a:rPr lang="hu-HU" altLang="en-US" sz="2000" b="0" dirty="0" err="1"/>
              <a:t>angle</a:t>
            </a:r>
            <a:endParaRPr lang="hu-HU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Discrete collision detection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44035" name="Oval 12"/>
          <p:cNvSpPr>
            <a:spLocks noChangeArrowheads="1"/>
          </p:cNvSpPr>
          <p:nvPr/>
        </p:nvSpPr>
        <p:spPr bwMode="auto">
          <a:xfrm>
            <a:off x="1295400" y="2286000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Freeform 13"/>
          <p:cNvSpPr>
            <a:spLocks/>
          </p:cNvSpPr>
          <p:nvPr/>
        </p:nvSpPr>
        <p:spPr bwMode="auto">
          <a:xfrm rot="3903417">
            <a:off x="879475" y="2263775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14"/>
          <p:cNvSpPr>
            <a:spLocks noChangeArrowheads="1"/>
          </p:cNvSpPr>
          <p:nvPr/>
        </p:nvSpPr>
        <p:spPr bwMode="auto">
          <a:xfrm>
            <a:off x="609600" y="22860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377825" y="4800600"/>
            <a:ext cx="8850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>
                <a:latin typeface="Courier New" pitchFamily="49" charset="0"/>
              </a:rPr>
              <a:t>dist</a:t>
            </a:r>
            <a:r>
              <a:rPr lang="hu-HU" altLang="en-US" sz="2200" dirty="0">
                <a:latin typeface="Courier New" pitchFamily="49" charset="0"/>
              </a:rPr>
              <a:t> </a:t>
            </a:r>
            <a:r>
              <a:rPr lang="en-US" altLang="en-US" sz="2200" dirty="0">
                <a:latin typeface="Courier New" pitchFamily="49" charset="0"/>
              </a:rPr>
              <a:t>= </a:t>
            </a:r>
            <a:r>
              <a:rPr lang="en-US" altLang="en-US" sz="2200" dirty="0" smtClean="0">
                <a:latin typeface="Courier New" pitchFamily="49" charset="0"/>
              </a:rPr>
              <a:t>obj1.pos </a:t>
            </a:r>
            <a:r>
              <a:rPr lang="en-US" altLang="en-US" sz="2200" dirty="0">
                <a:latin typeface="Courier New" pitchFamily="49" charset="0"/>
              </a:rPr>
              <a:t>- </a:t>
            </a:r>
            <a:r>
              <a:rPr lang="en-US" altLang="en-US" sz="2200" dirty="0" smtClean="0">
                <a:latin typeface="Courier New" pitchFamily="49" charset="0"/>
              </a:rPr>
              <a:t>obj2.pos</a:t>
            </a:r>
            <a:endParaRPr lang="en-US" altLang="en-US" sz="2200" dirty="0">
              <a:latin typeface="Courier New" pitchFamily="49" charset="0"/>
            </a:endParaRPr>
          </a:p>
          <a:p>
            <a:r>
              <a:rPr lang="en-US" altLang="en-US" sz="2200" dirty="0">
                <a:latin typeface="Courier New" pitchFamily="49" charset="0"/>
              </a:rPr>
              <a:t>min = obj1.BoundingRadius() + obj2.BoundingRadius()</a:t>
            </a:r>
            <a:endParaRPr lang="hu-HU" altLang="en-US" sz="2200" dirty="0">
              <a:latin typeface="Courier New" pitchFamily="49" charset="0"/>
            </a:endParaRPr>
          </a:p>
          <a:p>
            <a:r>
              <a:rPr lang="hu-HU" altLang="en-US" sz="2200" dirty="0" err="1">
                <a:latin typeface="Courier New" pitchFamily="49" charset="0"/>
              </a:rPr>
              <a:t>if</a:t>
            </a:r>
            <a:r>
              <a:rPr lang="hu-HU" altLang="en-US" sz="2200" dirty="0">
                <a:latin typeface="Courier New" pitchFamily="49" charset="0"/>
              </a:rPr>
              <a:t> (</a:t>
            </a:r>
            <a:r>
              <a:rPr lang="hu-HU" altLang="en-US" sz="2200" dirty="0" err="1">
                <a:latin typeface="Courier New" pitchFamily="49" charset="0"/>
              </a:rPr>
              <a:t>dist.Length</a:t>
            </a:r>
            <a:r>
              <a:rPr lang="hu-HU" altLang="en-US" sz="2200" dirty="0">
                <a:latin typeface="Courier New" pitchFamily="49" charset="0"/>
              </a:rPr>
              <a:t>() &lt; min) </a:t>
            </a:r>
            <a:r>
              <a:rPr lang="hu-HU" altLang="en-US" sz="2200" i="1" dirty="0" err="1"/>
              <a:t>Collision</a:t>
            </a:r>
            <a:r>
              <a:rPr lang="hu-HU" altLang="en-US" sz="2200" i="1" dirty="0"/>
              <a:t>!</a:t>
            </a:r>
            <a:endParaRPr lang="hu-HU" altLang="en-US" sz="2200" dirty="0">
              <a:latin typeface="Courier New" pitchFamily="49" charset="0"/>
            </a:endParaRPr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669925" y="3343275"/>
            <a:ext cx="1191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given</a:t>
            </a:r>
            <a:r>
              <a:rPr lang="hu-HU" altLang="en-US" dirty="0" smtClean="0"/>
              <a:t> </a:t>
            </a:r>
            <a:r>
              <a:rPr lang="hu-HU" altLang="en-US" i="1" dirty="0"/>
              <a:t>t</a:t>
            </a:r>
            <a:endParaRPr lang="hu-HU" altLang="en-US" sz="2200" dirty="0"/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4343400" y="2133600"/>
            <a:ext cx="33420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dirty="0" smtClean="0"/>
              <a:t>Problem if objects are fast</a:t>
            </a:r>
            <a:endParaRPr lang="hu-HU" altLang="en-US" sz="2200" dirty="0"/>
          </a:p>
        </p:txBody>
      </p:sp>
      <p:sp>
        <p:nvSpPr>
          <p:cNvPr id="44041" name="Oval 18"/>
          <p:cNvSpPr>
            <a:spLocks noChangeArrowheads="1"/>
          </p:cNvSpPr>
          <p:nvPr/>
        </p:nvSpPr>
        <p:spPr bwMode="auto">
          <a:xfrm>
            <a:off x="5410200" y="2590800"/>
            <a:ext cx="1066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Freeform 19"/>
          <p:cNvSpPr>
            <a:spLocks/>
          </p:cNvSpPr>
          <p:nvPr/>
        </p:nvSpPr>
        <p:spPr bwMode="auto">
          <a:xfrm rot="3903417">
            <a:off x="4991100" y="3390900"/>
            <a:ext cx="304800" cy="838200"/>
          </a:xfrm>
          <a:custGeom>
            <a:avLst/>
            <a:gdLst>
              <a:gd name="T0" fmla="*/ 2147483647 w 288"/>
              <a:gd name="T1" fmla="*/ 2147483647 h 816"/>
              <a:gd name="T2" fmla="*/ 0 w 288"/>
              <a:gd name="T3" fmla="*/ 2147483647 h 816"/>
              <a:gd name="T4" fmla="*/ 0 w 288"/>
              <a:gd name="T5" fmla="*/ 2147483647 h 816"/>
              <a:gd name="T6" fmla="*/ 2147483647 w 288"/>
              <a:gd name="T7" fmla="*/ 0 h 816"/>
              <a:gd name="T8" fmla="*/ 2147483647 w 288"/>
              <a:gd name="T9" fmla="*/ 2147483647 h 816"/>
              <a:gd name="T10" fmla="*/ 2147483647 w 288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816"/>
              <a:gd name="T20" fmla="*/ 288 w 288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816">
                <a:moveTo>
                  <a:pt x="288" y="816"/>
                </a:moveTo>
                <a:lnTo>
                  <a:pt x="0" y="816"/>
                </a:lnTo>
                <a:lnTo>
                  <a:pt x="0" y="240"/>
                </a:lnTo>
                <a:lnTo>
                  <a:pt x="144" y="0"/>
                </a:lnTo>
                <a:lnTo>
                  <a:pt x="288" y="240"/>
                </a:lnTo>
                <a:lnTo>
                  <a:pt x="288" y="81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20"/>
          <p:cNvSpPr>
            <a:spLocks noChangeArrowheads="1"/>
          </p:cNvSpPr>
          <p:nvPr/>
        </p:nvSpPr>
        <p:spPr bwMode="auto">
          <a:xfrm>
            <a:off x="4648200" y="3352800"/>
            <a:ext cx="914400" cy="838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Text Box 21"/>
          <p:cNvSpPr txBox="1">
            <a:spLocks noChangeArrowheads="1"/>
          </p:cNvSpPr>
          <p:nvPr/>
        </p:nvSpPr>
        <p:spPr bwMode="auto">
          <a:xfrm>
            <a:off x="4953000" y="28209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i="1"/>
              <a:t>t</a:t>
            </a:r>
            <a:endParaRPr lang="hu-HU" altLang="en-US" sz="22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91200" y="2667000"/>
            <a:ext cx="2439988" cy="1447800"/>
            <a:chOff x="3648" y="1632"/>
            <a:chExt cx="1537" cy="912"/>
          </a:xfrm>
        </p:grpSpPr>
        <p:sp>
          <p:nvSpPr>
            <p:cNvPr id="44046" name="Freeform 22"/>
            <p:cNvSpPr>
              <a:spLocks/>
            </p:cNvSpPr>
            <p:nvPr/>
          </p:nvSpPr>
          <p:spPr bwMode="auto">
            <a:xfrm rot="3903417">
              <a:off x="4536" y="1656"/>
              <a:ext cx="192" cy="528"/>
            </a:xfrm>
            <a:custGeom>
              <a:avLst/>
              <a:gdLst>
                <a:gd name="T0" fmla="*/ 5 w 288"/>
                <a:gd name="T1" fmla="*/ 10 h 816"/>
                <a:gd name="T2" fmla="*/ 0 w 288"/>
                <a:gd name="T3" fmla="*/ 10 h 816"/>
                <a:gd name="T4" fmla="*/ 0 w 288"/>
                <a:gd name="T5" fmla="*/ 3 h 816"/>
                <a:gd name="T6" fmla="*/ 3 w 288"/>
                <a:gd name="T7" fmla="*/ 0 h 816"/>
                <a:gd name="T8" fmla="*/ 5 w 288"/>
                <a:gd name="T9" fmla="*/ 3 h 816"/>
                <a:gd name="T10" fmla="*/ 5 w 288"/>
                <a:gd name="T11" fmla="*/ 10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816"/>
                <a:gd name="T20" fmla="*/ 288 w 288"/>
                <a:gd name="T21" fmla="*/ 816 h 8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816">
                  <a:moveTo>
                    <a:pt x="288" y="816"/>
                  </a:moveTo>
                  <a:lnTo>
                    <a:pt x="0" y="816"/>
                  </a:lnTo>
                  <a:lnTo>
                    <a:pt x="0" y="240"/>
                  </a:lnTo>
                  <a:lnTo>
                    <a:pt x="144" y="0"/>
                  </a:lnTo>
                  <a:lnTo>
                    <a:pt x="288" y="240"/>
                  </a:lnTo>
                  <a:lnTo>
                    <a:pt x="288" y="816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Oval 23"/>
            <p:cNvSpPr>
              <a:spLocks noChangeArrowheads="1"/>
            </p:cNvSpPr>
            <p:nvPr/>
          </p:nvSpPr>
          <p:spPr bwMode="auto">
            <a:xfrm>
              <a:off x="4320" y="1632"/>
              <a:ext cx="576" cy="5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48" name="Text Box 24"/>
            <p:cNvSpPr txBox="1">
              <a:spLocks noChangeArrowheads="1"/>
            </p:cNvSpPr>
            <p:nvPr/>
          </p:nvSpPr>
          <p:spPr bwMode="auto">
            <a:xfrm>
              <a:off x="4512" y="2205"/>
              <a:ext cx="6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hu-HU" altLang="en-US" i="1"/>
                <a:t>t</a:t>
              </a:r>
              <a:r>
                <a:rPr lang="hu-HU" altLang="en-US"/>
                <a:t> + </a:t>
              </a:r>
              <a:r>
                <a:rPr lang="hu-HU" altLang="en-US">
                  <a:sym typeface="Symbol" pitchFamily="18" charset="2"/>
                </a:rPr>
                <a:t> </a:t>
              </a:r>
              <a:r>
                <a:rPr lang="hu-HU" altLang="en-US" i="1"/>
                <a:t>t</a:t>
              </a:r>
              <a:endParaRPr lang="hu-HU" altLang="en-US" sz="2200" i="1"/>
            </a:p>
          </p:txBody>
        </p:sp>
        <p:sp>
          <p:nvSpPr>
            <p:cNvPr id="4404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672" cy="62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1255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sz="3200" b="0" dirty="0" smtClean="0">
                <a:latin typeface="Calibri" panose="020F0502020204030204" pitchFamily="34" charset="0"/>
              </a:rPr>
              <a:t>Complex geometry</a:t>
            </a:r>
            <a:endParaRPr lang="hu-HU" altLang="en-US" sz="32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sz="3200" b="0" dirty="0" smtClean="0">
                <a:latin typeface="Calibri" panose="020F0502020204030204" pitchFamily="34" charset="0"/>
              </a:rPr>
              <a:t>Looks similar from </a:t>
            </a:r>
          </a:p>
          <a:p>
            <a:pPr marL="0" indent="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en-US" sz="3200" b="0" dirty="0">
                <a:latin typeface="Calibri" panose="020F0502020204030204" pitchFamily="34" charset="0"/>
              </a:rPr>
              <a:t> </a:t>
            </a:r>
            <a:r>
              <a:rPr lang="en-US" altLang="en-US" sz="3200" b="0" dirty="0" smtClean="0">
                <a:latin typeface="Calibri" panose="020F0502020204030204" pitchFamily="34" charset="0"/>
              </a:rPr>
              <a:t>   different directions</a:t>
            </a:r>
            <a:endParaRPr lang="hu-HU" altLang="en-US" sz="3200" b="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sz="3200" b="0" dirty="0" smtClean="0">
                <a:latin typeface="Calibri" panose="020F0502020204030204" pitchFamily="34" charset="0"/>
              </a:rPr>
              <a:t>Easier to use its image</a:t>
            </a:r>
            <a:endParaRPr lang="hu-HU" altLang="en-US" sz="3200" b="0" dirty="0">
              <a:latin typeface="Calibri" panose="020F0502020204030204" pitchFamily="34" charset="0"/>
            </a:endParaRPr>
          </a:p>
        </p:txBody>
      </p:sp>
      <p:pic>
        <p:nvPicPr>
          <p:cNvPr id="45060" name="Picture 4" descr="explo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27513"/>
            <a:ext cx="12684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37"/>
          <p:cNvSpPr>
            <a:spLocks noChangeShapeType="1"/>
          </p:cNvSpPr>
          <p:nvPr/>
        </p:nvSpPr>
        <p:spPr bwMode="auto">
          <a:xfrm>
            <a:off x="2133600" y="4760913"/>
            <a:ext cx="1219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38"/>
          <p:cNvSpPr txBox="1">
            <a:spLocks noChangeArrowheads="1"/>
          </p:cNvSpPr>
          <p:nvPr/>
        </p:nvSpPr>
        <p:spPr bwMode="auto">
          <a:xfrm>
            <a:off x="1107311" y="4430832"/>
            <a:ext cx="16062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dirty="0" smtClean="0"/>
              <a:t>transparent</a:t>
            </a:r>
            <a:endParaRPr lang="hu-HU" altLang="en-US" sz="2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Photon torpedo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hotonrocke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7514" y="1321177"/>
            <a:ext cx="4049336" cy="404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11612" y="1387475"/>
            <a:ext cx="8642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3200" b="0" dirty="0" smtClean="0">
                <a:latin typeface="+mn-lt"/>
              </a:rPr>
              <a:t>Transparent image on a rectangle that is rotated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3200" b="0" dirty="0">
                <a:latin typeface="+mn-lt"/>
              </a:rPr>
              <a:t>t</a:t>
            </a:r>
            <a:r>
              <a:rPr lang="en-US" altLang="en-US" sz="3200" b="0" dirty="0" smtClean="0">
                <a:latin typeface="+mn-lt"/>
              </a:rPr>
              <a:t>owards the camera</a:t>
            </a:r>
            <a:endParaRPr lang="hu-HU" altLang="en-US" sz="3200" b="0" dirty="0">
              <a:latin typeface="+mn-lt"/>
            </a:endParaRPr>
          </a:p>
        </p:txBody>
      </p:sp>
      <p:pic>
        <p:nvPicPr>
          <p:cNvPr id="46084" name="Picture 4" descr="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2550"/>
            <a:ext cx="12684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4756150" y="2636838"/>
            <a:ext cx="801688" cy="962025"/>
            <a:chOff x="523" y="1464"/>
            <a:chExt cx="798" cy="870"/>
          </a:xfrm>
        </p:grpSpPr>
        <p:sp>
          <p:nvSpPr>
            <p:cNvPr id="46109" name="Line 6"/>
            <p:cNvSpPr>
              <a:spLocks noChangeShapeType="1"/>
            </p:cNvSpPr>
            <p:nvPr/>
          </p:nvSpPr>
          <p:spPr bwMode="auto">
            <a:xfrm flipV="1">
              <a:off x="523" y="1647"/>
              <a:ext cx="589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Line 7"/>
            <p:cNvSpPr>
              <a:spLocks noChangeShapeType="1"/>
            </p:cNvSpPr>
            <p:nvPr/>
          </p:nvSpPr>
          <p:spPr bwMode="auto">
            <a:xfrm>
              <a:off x="523" y="1917"/>
              <a:ext cx="589" cy="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8"/>
            <p:cNvSpPr>
              <a:spLocks noChangeArrowheads="1"/>
            </p:cNvSpPr>
            <p:nvPr/>
          </p:nvSpPr>
          <p:spPr bwMode="auto">
            <a:xfrm>
              <a:off x="976" y="1693"/>
              <a:ext cx="195" cy="43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2" name="Oval 9"/>
            <p:cNvSpPr>
              <a:spLocks noChangeArrowheads="1"/>
            </p:cNvSpPr>
            <p:nvPr/>
          </p:nvSpPr>
          <p:spPr bwMode="auto">
            <a:xfrm>
              <a:off x="1070" y="1778"/>
              <a:ext cx="101" cy="2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3" name="Freeform 10"/>
            <p:cNvSpPr>
              <a:spLocks/>
            </p:cNvSpPr>
            <p:nvPr/>
          </p:nvSpPr>
          <p:spPr bwMode="auto">
            <a:xfrm>
              <a:off x="1073" y="1486"/>
              <a:ext cx="141" cy="170"/>
            </a:xfrm>
            <a:custGeom>
              <a:avLst/>
              <a:gdLst>
                <a:gd name="T0" fmla="*/ 0 w 141"/>
                <a:gd name="T1" fmla="*/ 169 h 170"/>
                <a:gd name="T2" fmla="*/ 25 w 141"/>
                <a:gd name="T3" fmla="*/ 164 h 170"/>
                <a:gd name="T4" fmla="*/ 51 w 141"/>
                <a:gd name="T5" fmla="*/ 156 h 170"/>
                <a:gd name="T6" fmla="*/ 74 w 141"/>
                <a:gd name="T7" fmla="*/ 143 h 170"/>
                <a:gd name="T8" fmla="*/ 93 w 141"/>
                <a:gd name="T9" fmla="*/ 127 h 170"/>
                <a:gd name="T10" fmla="*/ 103 w 141"/>
                <a:gd name="T11" fmla="*/ 113 h 170"/>
                <a:gd name="T12" fmla="*/ 111 w 141"/>
                <a:gd name="T13" fmla="*/ 98 h 170"/>
                <a:gd name="T14" fmla="*/ 123 w 141"/>
                <a:gd name="T15" fmla="*/ 63 h 170"/>
                <a:gd name="T16" fmla="*/ 132 w 141"/>
                <a:gd name="T17" fmla="*/ 26 h 170"/>
                <a:gd name="T18" fmla="*/ 136 w 141"/>
                <a:gd name="T19" fmla="*/ 13 h 170"/>
                <a:gd name="T20" fmla="*/ 140 w 141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70"/>
                <a:gd name="T35" fmla="*/ 141 w 14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70">
                  <a:moveTo>
                    <a:pt x="0" y="169"/>
                  </a:moveTo>
                  <a:lnTo>
                    <a:pt x="25" y="164"/>
                  </a:lnTo>
                  <a:lnTo>
                    <a:pt x="51" y="156"/>
                  </a:lnTo>
                  <a:lnTo>
                    <a:pt x="74" y="143"/>
                  </a:lnTo>
                  <a:lnTo>
                    <a:pt x="93" y="127"/>
                  </a:lnTo>
                  <a:lnTo>
                    <a:pt x="103" y="113"/>
                  </a:lnTo>
                  <a:lnTo>
                    <a:pt x="111" y="98"/>
                  </a:lnTo>
                  <a:lnTo>
                    <a:pt x="123" y="63"/>
                  </a:lnTo>
                  <a:lnTo>
                    <a:pt x="132" y="26"/>
                  </a:lnTo>
                  <a:lnTo>
                    <a:pt x="136" y="13"/>
                  </a:lnTo>
                  <a:lnTo>
                    <a:pt x="1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Freeform 11"/>
            <p:cNvSpPr>
              <a:spLocks/>
            </p:cNvSpPr>
            <p:nvPr/>
          </p:nvSpPr>
          <p:spPr bwMode="auto">
            <a:xfrm>
              <a:off x="1121" y="1517"/>
              <a:ext cx="187" cy="139"/>
            </a:xfrm>
            <a:custGeom>
              <a:avLst/>
              <a:gdLst>
                <a:gd name="T0" fmla="*/ 0 w 187"/>
                <a:gd name="T1" fmla="*/ 138 h 139"/>
                <a:gd name="T2" fmla="*/ 10 w 187"/>
                <a:gd name="T3" fmla="*/ 135 h 139"/>
                <a:gd name="T4" fmla="*/ 25 w 187"/>
                <a:gd name="T5" fmla="*/ 133 h 139"/>
                <a:gd name="T6" fmla="*/ 42 w 187"/>
                <a:gd name="T7" fmla="*/ 130 h 139"/>
                <a:gd name="T8" fmla="*/ 61 w 187"/>
                <a:gd name="T9" fmla="*/ 127 h 139"/>
                <a:gd name="T10" fmla="*/ 98 w 187"/>
                <a:gd name="T11" fmla="*/ 119 h 139"/>
                <a:gd name="T12" fmla="*/ 115 w 187"/>
                <a:gd name="T13" fmla="*/ 114 h 139"/>
                <a:gd name="T14" fmla="*/ 127 w 187"/>
                <a:gd name="T15" fmla="*/ 106 h 139"/>
                <a:gd name="T16" fmla="*/ 138 w 187"/>
                <a:gd name="T17" fmla="*/ 96 h 139"/>
                <a:gd name="T18" fmla="*/ 148 w 187"/>
                <a:gd name="T19" fmla="*/ 82 h 139"/>
                <a:gd name="T20" fmla="*/ 163 w 187"/>
                <a:gd name="T21" fmla="*/ 53 h 139"/>
                <a:gd name="T22" fmla="*/ 176 w 187"/>
                <a:gd name="T23" fmla="*/ 21 h 139"/>
                <a:gd name="T24" fmla="*/ 182 w 187"/>
                <a:gd name="T25" fmla="*/ 11 h 139"/>
                <a:gd name="T26" fmla="*/ 186 w 187"/>
                <a:gd name="T27" fmla="*/ 0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7"/>
                <a:gd name="T43" fmla="*/ 0 h 139"/>
                <a:gd name="T44" fmla="*/ 187 w 187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7" h="139">
                  <a:moveTo>
                    <a:pt x="0" y="138"/>
                  </a:moveTo>
                  <a:lnTo>
                    <a:pt x="10" y="135"/>
                  </a:lnTo>
                  <a:lnTo>
                    <a:pt x="25" y="133"/>
                  </a:lnTo>
                  <a:lnTo>
                    <a:pt x="42" y="130"/>
                  </a:lnTo>
                  <a:lnTo>
                    <a:pt x="61" y="127"/>
                  </a:lnTo>
                  <a:lnTo>
                    <a:pt x="98" y="119"/>
                  </a:lnTo>
                  <a:lnTo>
                    <a:pt x="115" y="114"/>
                  </a:lnTo>
                  <a:lnTo>
                    <a:pt x="127" y="106"/>
                  </a:lnTo>
                  <a:lnTo>
                    <a:pt x="138" y="96"/>
                  </a:lnTo>
                  <a:lnTo>
                    <a:pt x="148" y="82"/>
                  </a:lnTo>
                  <a:lnTo>
                    <a:pt x="163" y="53"/>
                  </a:lnTo>
                  <a:lnTo>
                    <a:pt x="176" y="21"/>
                  </a:lnTo>
                  <a:lnTo>
                    <a:pt x="182" y="11"/>
                  </a:lnTo>
                  <a:lnTo>
                    <a:pt x="18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Freeform 12"/>
            <p:cNvSpPr>
              <a:spLocks/>
            </p:cNvSpPr>
            <p:nvPr/>
          </p:nvSpPr>
          <p:spPr bwMode="auto">
            <a:xfrm>
              <a:off x="1075" y="2119"/>
              <a:ext cx="246" cy="131"/>
            </a:xfrm>
            <a:custGeom>
              <a:avLst/>
              <a:gdLst>
                <a:gd name="T0" fmla="*/ 0 w 246"/>
                <a:gd name="T1" fmla="*/ 0 h 131"/>
                <a:gd name="T2" fmla="*/ 38 w 246"/>
                <a:gd name="T3" fmla="*/ 8 h 131"/>
                <a:gd name="T4" fmla="*/ 74 w 246"/>
                <a:gd name="T5" fmla="*/ 18 h 131"/>
                <a:gd name="T6" fmla="*/ 139 w 246"/>
                <a:gd name="T7" fmla="*/ 44 h 131"/>
                <a:gd name="T8" fmla="*/ 169 w 246"/>
                <a:gd name="T9" fmla="*/ 65 h 131"/>
                <a:gd name="T10" fmla="*/ 199 w 246"/>
                <a:gd name="T11" fmla="*/ 87 h 131"/>
                <a:gd name="T12" fmla="*/ 226 w 246"/>
                <a:gd name="T13" fmla="*/ 112 h 131"/>
                <a:gd name="T14" fmla="*/ 237 w 246"/>
                <a:gd name="T15" fmla="*/ 123 h 131"/>
                <a:gd name="T16" fmla="*/ 245 w 246"/>
                <a:gd name="T17" fmla="*/ 13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131"/>
                <a:gd name="T29" fmla="*/ 246 w 246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131">
                  <a:moveTo>
                    <a:pt x="0" y="0"/>
                  </a:moveTo>
                  <a:lnTo>
                    <a:pt x="38" y="8"/>
                  </a:lnTo>
                  <a:lnTo>
                    <a:pt x="74" y="18"/>
                  </a:lnTo>
                  <a:lnTo>
                    <a:pt x="139" y="44"/>
                  </a:lnTo>
                  <a:lnTo>
                    <a:pt x="169" y="65"/>
                  </a:lnTo>
                  <a:lnTo>
                    <a:pt x="199" y="87"/>
                  </a:lnTo>
                  <a:lnTo>
                    <a:pt x="226" y="112"/>
                  </a:lnTo>
                  <a:lnTo>
                    <a:pt x="237" y="123"/>
                  </a:lnTo>
                  <a:lnTo>
                    <a:pt x="245" y="13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13"/>
            <p:cNvSpPr>
              <a:spLocks/>
            </p:cNvSpPr>
            <p:nvPr/>
          </p:nvSpPr>
          <p:spPr bwMode="auto">
            <a:xfrm>
              <a:off x="1073" y="2120"/>
              <a:ext cx="141" cy="214"/>
            </a:xfrm>
            <a:custGeom>
              <a:avLst/>
              <a:gdLst>
                <a:gd name="T0" fmla="*/ 0 w 141"/>
                <a:gd name="T1" fmla="*/ 0 h 214"/>
                <a:gd name="T2" fmla="*/ 10 w 141"/>
                <a:gd name="T3" fmla="*/ 11 h 214"/>
                <a:gd name="T4" fmla="*/ 23 w 141"/>
                <a:gd name="T5" fmla="*/ 26 h 214"/>
                <a:gd name="T6" fmla="*/ 39 w 141"/>
                <a:gd name="T7" fmla="*/ 41 h 214"/>
                <a:gd name="T8" fmla="*/ 56 w 141"/>
                <a:gd name="T9" fmla="*/ 60 h 214"/>
                <a:gd name="T10" fmla="*/ 76 w 141"/>
                <a:gd name="T11" fmla="*/ 79 h 214"/>
                <a:gd name="T12" fmla="*/ 91 w 141"/>
                <a:gd name="T13" fmla="*/ 97 h 214"/>
                <a:gd name="T14" fmla="*/ 107 w 141"/>
                <a:gd name="T15" fmla="*/ 112 h 214"/>
                <a:gd name="T16" fmla="*/ 119 w 141"/>
                <a:gd name="T17" fmla="*/ 127 h 214"/>
                <a:gd name="T18" fmla="*/ 126 w 141"/>
                <a:gd name="T19" fmla="*/ 142 h 214"/>
                <a:gd name="T20" fmla="*/ 130 w 141"/>
                <a:gd name="T21" fmla="*/ 153 h 214"/>
                <a:gd name="T22" fmla="*/ 136 w 141"/>
                <a:gd name="T23" fmla="*/ 176 h 214"/>
                <a:gd name="T24" fmla="*/ 138 w 141"/>
                <a:gd name="T25" fmla="*/ 198 h 214"/>
                <a:gd name="T26" fmla="*/ 140 w 141"/>
                <a:gd name="T27" fmla="*/ 213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"/>
                <a:gd name="T43" fmla="*/ 0 h 214"/>
                <a:gd name="T44" fmla="*/ 141 w 141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" h="214">
                  <a:moveTo>
                    <a:pt x="0" y="0"/>
                  </a:moveTo>
                  <a:lnTo>
                    <a:pt x="10" y="11"/>
                  </a:lnTo>
                  <a:lnTo>
                    <a:pt x="23" y="26"/>
                  </a:lnTo>
                  <a:lnTo>
                    <a:pt x="39" y="41"/>
                  </a:lnTo>
                  <a:lnTo>
                    <a:pt x="56" y="60"/>
                  </a:lnTo>
                  <a:lnTo>
                    <a:pt x="76" y="79"/>
                  </a:lnTo>
                  <a:lnTo>
                    <a:pt x="91" y="97"/>
                  </a:lnTo>
                  <a:lnTo>
                    <a:pt x="107" y="112"/>
                  </a:lnTo>
                  <a:lnTo>
                    <a:pt x="119" y="127"/>
                  </a:lnTo>
                  <a:lnTo>
                    <a:pt x="126" y="142"/>
                  </a:lnTo>
                  <a:lnTo>
                    <a:pt x="130" y="153"/>
                  </a:lnTo>
                  <a:lnTo>
                    <a:pt x="136" y="176"/>
                  </a:lnTo>
                  <a:lnTo>
                    <a:pt x="138" y="198"/>
                  </a:lnTo>
                  <a:lnTo>
                    <a:pt x="14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14"/>
            <p:cNvSpPr>
              <a:spLocks/>
            </p:cNvSpPr>
            <p:nvPr/>
          </p:nvSpPr>
          <p:spPr bwMode="auto">
            <a:xfrm>
              <a:off x="1074" y="2120"/>
              <a:ext cx="46" cy="214"/>
            </a:xfrm>
            <a:custGeom>
              <a:avLst/>
              <a:gdLst>
                <a:gd name="T0" fmla="*/ 0 w 46"/>
                <a:gd name="T1" fmla="*/ 0 h 214"/>
                <a:gd name="T2" fmla="*/ 17 w 46"/>
                <a:gd name="T3" fmla="*/ 34 h 214"/>
                <a:gd name="T4" fmla="*/ 31 w 46"/>
                <a:gd name="T5" fmla="*/ 67 h 214"/>
                <a:gd name="T6" fmla="*/ 42 w 46"/>
                <a:gd name="T7" fmla="*/ 101 h 214"/>
                <a:gd name="T8" fmla="*/ 43 w 46"/>
                <a:gd name="T9" fmla="*/ 112 h 214"/>
                <a:gd name="T10" fmla="*/ 45 w 46"/>
                <a:gd name="T11" fmla="*/ 127 h 214"/>
                <a:gd name="T12" fmla="*/ 43 w 46"/>
                <a:gd name="T13" fmla="*/ 142 h 214"/>
                <a:gd name="T14" fmla="*/ 42 w 46"/>
                <a:gd name="T15" fmla="*/ 153 h 214"/>
                <a:gd name="T16" fmla="*/ 31 w 46"/>
                <a:gd name="T17" fmla="*/ 176 h 214"/>
                <a:gd name="T18" fmla="*/ 17 w 46"/>
                <a:gd name="T19" fmla="*/ 194 h 214"/>
                <a:gd name="T20" fmla="*/ 0 w 46"/>
                <a:gd name="T21" fmla="*/ 213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14"/>
                <a:gd name="T35" fmla="*/ 46 w 46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14">
                  <a:moveTo>
                    <a:pt x="0" y="0"/>
                  </a:moveTo>
                  <a:lnTo>
                    <a:pt x="17" y="34"/>
                  </a:lnTo>
                  <a:lnTo>
                    <a:pt x="31" y="67"/>
                  </a:lnTo>
                  <a:lnTo>
                    <a:pt x="42" y="101"/>
                  </a:lnTo>
                  <a:lnTo>
                    <a:pt x="43" y="112"/>
                  </a:lnTo>
                  <a:lnTo>
                    <a:pt x="45" y="127"/>
                  </a:lnTo>
                  <a:lnTo>
                    <a:pt x="43" y="142"/>
                  </a:lnTo>
                  <a:lnTo>
                    <a:pt x="42" y="153"/>
                  </a:lnTo>
                  <a:lnTo>
                    <a:pt x="31" y="176"/>
                  </a:lnTo>
                  <a:lnTo>
                    <a:pt x="17" y="194"/>
                  </a:lnTo>
                  <a:lnTo>
                    <a:pt x="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15"/>
            <p:cNvSpPr>
              <a:spLocks/>
            </p:cNvSpPr>
            <p:nvPr/>
          </p:nvSpPr>
          <p:spPr bwMode="auto">
            <a:xfrm>
              <a:off x="1098" y="1464"/>
              <a:ext cx="46" cy="192"/>
            </a:xfrm>
            <a:custGeom>
              <a:avLst/>
              <a:gdLst>
                <a:gd name="T0" fmla="*/ 0 w 46"/>
                <a:gd name="T1" fmla="*/ 191 h 192"/>
                <a:gd name="T2" fmla="*/ 3 w 46"/>
                <a:gd name="T3" fmla="*/ 183 h 192"/>
                <a:gd name="T4" fmla="*/ 9 w 46"/>
                <a:gd name="T5" fmla="*/ 172 h 192"/>
                <a:gd name="T6" fmla="*/ 23 w 46"/>
                <a:gd name="T7" fmla="*/ 143 h 192"/>
                <a:gd name="T8" fmla="*/ 38 w 46"/>
                <a:gd name="T9" fmla="*/ 112 h 192"/>
                <a:gd name="T10" fmla="*/ 44 w 46"/>
                <a:gd name="T11" fmla="*/ 98 h 192"/>
                <a:gd name="T12" fmla="*/ 45 w 46"/>
                <a:gd name="T13" fmla="*/ 85 h 192"/>
                <a:gd name="T14" fmla="*/ 45 w 46"/>
                <a:gd name="T15" fmla="*/ 72 h 192"/>
                <a:gd name="T16" fmla="*/ 44 w 46"/>
                <a:gd name="T17" fmla="*/ 61 h 192"/>
                <a:gd name="T18" fmla="*/ 38 w 46"/>
                <a:gd name="T19" fmla="*/ 37 h 192"/>
                <a:gd name="T20" fmla="*/ 29 w 46"/>
                <a:gd name="T21" fmla="*/ 16 h 192"/>
                <a:gd name="T22" fmla="*/ 23 w 46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92"/>
                <a:gd name="T38" fmla="*/ 46 w 4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92">
                  <a:moveTo>
                    <a:pt x="0" y="191"/>
                  </a:moveTo>
                  <a:lnTo>
                    <a:pt x="3" y="183"/>
                  </a:lnTo>
                  <a:lnTo>
                    <a:pt x="9" y="172"/>
                  </a:lnTo>
                  <a:lnTo>
                    <a:pt x="23" y="143"/>
                  </a:lnTo>
                  <a:lnTo>
                    <a:pt x="38" y="112"/>
                  </a:lnTo>
                  <a:lnTo>
                    <a:pt x="44" y="98"/>
                  </a:lnTo>
                  <a:lnTo>
                    <a:pt x="45" y="85"/>
                  </a:lnTo>
                  <a:lnTo>
                    <a:pt x="45" y="72"/>
                  </a:lnTo>
                  <a:lnTo>
                    <a:pt x="44" y="61"/>
                  </a:lnTo>
                  <a:lnTo>
                    <a:pt x="38" y="37"/>
                  </a:lnTo>
                  <a:lnTo>
                    <a:pt x="29" y="16"/>
                  </a:lnTo>
                  <a:lnTo>
                    <a:pt x="23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Line 16"/>
          <p:cNvSpPr>
            <a:spLocks noChangeShapeType="1"/>
          </p:cNvSpPr>
          <p:nvPr/>
        </p:nvSpPr>
        <p:spPr bwMode="auto">
          <a:xfrm>
            <a:off x="6356350" y="2789238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28"/>
          <p:cNvSpPr>
            <a:spLocks noChangeShapeType="1"/>
          </p:cNvSpPr>
          <p:nvPr/>
        </p:nvSpPr>
        <p:spPr bwMode="auto">
          <a:xfrm rot="-2203484">
            <a:off x="6307138" y="4551363"/>
            <a:ext cx="1587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6280150" y="3094038"/>
            <a:ext cx="152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Text Box 30"/>
          <p:cNvSpPr txBox="1">
            <a:spLocks noChangeArrowheads="1"/>
          </p:cNvSpPr>
          <p:nvPr/>
        </p:nvSpPr>
        <p:spPr bwMode="auto">
          <a:xfrm>
            <a:off x="6432550" y="3017838"/>
            <a:ext cx="587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pos</a:t>
            </a:r>
          </a:p>
        </p:txBody>
      </p:sp>
      <p:sp>
        <p:nvSpPr>
          <p:cNvPr id="46091" name="Text Box 31"/>
          <p:cNvSpPr txBox="1">
            <a:spLocks noChangeArrowheads="1"/>
          </p:cNvSpPr>
          <p:nvPr/>
        </p:nvSpPr>
        <p:spPr bwMode="auto">
          <a:xfrm>
            <a:off x="6383338" y="4551363"/>
            <a:ext cx="587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pos</a:t>
            </a:r>
          </a:p>
        </p:txBody>
      </p:sp>
      <p:sp>
        <p:nvSpPr>
          <p:cNvPr id="46092" name="Oval 32"/>
          <p:cNvSpPr>
            <a:spLocks noChangeArrowheads="1"/>
          </p:cNvSpPr>
          <p:nvPr/>
        </p:nvSpPr>
        <p:spPr bwMode="auto">
          <a:xfrm>
            <a:off x="6230938" y="4779963"/>
            <a:ext cx="1524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2256571" y="3017838"/>
            <a:ext cx="7620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2576392" y="3799571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dirty="0">
                <a:latin typeface="Courier New" pitchFamily="49" charset="0"/>
              </a:rPr>
              <a:t>QUAD</a:t>
            </a:r>
          </a:p>
        </p:txBody>
      </p:sp>
      <p:sp>
        <p:nvSpPr>
          <p:cNvPr id="46095" name="Line 51"/>
          <p:cNvSpPr>
            <a:spLocks noChangeShapeType="1"/>
          </p:cNvSpPr>
          <p:nvPr/>
        </p:nvSpPr>
        <p:spPr bwMode="auto">
          <a:xfrm flipV="1">
            <a:off x="2621696" y="243921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52"/>
          <p:cNvSpPr>
            <a:spLocks noChangeShapeType="1"/>
          </p:cNvSpPr>
          <p:nvPr/>
        </p:nvSpPr>
        <p:spPr bwMode="auto">
          <a:xfrm>
            <a:off x="2621696" y="342981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AutoShape 55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23850" y="5734050"/>
            <a:ext cx="1331913" cy="72072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8" name="AutoShape 56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763713" y="5734050"/>
            <a:ext cx="1368425" cy="720725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0000"/>
                </a:solidFill>
              </a:rPr>
              <a:t>Billboard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 rot="19201199">
            <a:off x="4904833" y="5161936"/>
            <a:ext cx="801688" cy="962025"/>
            <a:chOff x="523" y="1464"/>
            <a:chExt cx="798" cy="870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V="1">
              <a:off x="523" y="1647"/>
              <a:ext cx="589" cy="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23" y="1917"/>
              <a:ext cx="589" cy="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976" y="1693"/>
              <a:ext cx="195" cy="43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1070" y="1778"/>
              <a:ext cx="101" cy="26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1073" y="1486"/>
              <a:ext cx="141" cy="170"/>
            </a:xfrm>
            <a:custGeom>
              <a:avLst/>
              <a:gdLst>
                <a:gd name="T0" fmla="*/ 0 w 141"/>
                <a:gd name="T1" fmla="*/ 169 h 170"/>
                <a:gd name="T2" fmla="*/ 25 w 141"/>
                <a:gd name="T3" fmla="*/ 164 h 170"/>
                <a:gd name="T4" fmla="*/ 51 w 141"/>
                <a:gd name="T5" fmla="*/ 156 h 170"/>
                <a:gd name="T6" fmla="*/ 74 w 141"/>
                <a:gd name="T7" fmla="*/ 143 h 170"/>
                <a:gd name="T8" fmla="*/ 93 w 141"/>
                <a:gd name="T9" fmla="*/ 127 h 170"/>
                <a:gd name="T10" fmla="*/ 103 w 141"/>
                <a:gd name="T11" fmla="*/ 113 h 170"/>
                <a:gd name="T12" fmla="*/ 111 w 141"/>
                <a:gd name="T13" fmla="*/ 98 h 170"/>
                <a:gd name="T14" fmla="*/ 123 w 141"/>
                <a:gd name="T15" fmla="*/ 63 h 170"/>
                <a:gd name="T16" fmla="*/ 132 w 141"/>
                <a:gd name="T17" fmla="*/ 26 h 170"/>
                <a:gd name="T18" fmla="*/ 136 w 141"/>
                <a:gd name="T19" fmla="*/ 13 h 170"/>
                <a:gd name="T20" fmla="*/ 140 w 141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70"/>
                <a:gd name="T35" fmla="*/ 141 w 14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70">
                  <a:moveTo>
                    <a:pt x="0" y="169"/>
                  </a:moveTo>
                  <a:lnTo>
                    <a:pt x="25" y="164"/>
                  </a:lnTo>
                  <a:lnTo>
                    <a:pt x="51" y="156"/>
                  </a:lnTo>
                  <a:lnTo>
                    <a:pt x="74" y="143"/>
                  </a:lnTo>
                  <a:lnTo>
                    <a:pt x="93" y="127"/>
                  </a:lnTo>
                  <a:lnTo>
                    <a:pt x="103" y="113"/>
                  </a:lnTo>
                  <a:lnTo>
                    <a:pt x="111" y="98"/>
                  </a:lnTo>
                  <a:lnTo>
                    <a:pt x="123" y="63"/>
                  </a:lnTo>
                  <a:lnTo>
                    <a:pt x="132" y="26"/>
                  </a:lnTo>
                  <a:lnTo>
                    <a:pt x="136" y="13"/>
                  </a:lnTo>
                  <a:lnTo>
                    <a:pt x="1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121" y="1517"/>
              <a:ext cx="187" cy="139"/>
            </a:xfrm>
            <a:custGeom>
              <a:avLst/>
              <a:gdLst>
                <a:gd name="T0" fmla="*/ 0 w 187"/>
                <a:gd name="T1" fmla="*/ 138 h 139"/>
                <a:gd name="T2" fmla="*/ 10 w 187"/>
                <a:gd name="T3" fmla="*/ 135 h 139"/>
                <a:gd name="T4" fmla="*/ 25 w 187"/>
                <a:gd name="T5" fmla="*/ 133 h 139"/>
                <a:gd name="T6" fmla="*/ 42 w 187"/>
                <a:gd name="T7" fmla="*/ 130 h 139"/>
                <a:gd name="T8" fmla="*/ 61 w 187"/>
                <a:gd name="T9" fmla="*/ 127 h 139"/>
                <a:gd name="T10" fmla="*/ 98 w 187"/>
                <a:gd name="T11" fmla="*/ 119 h 139"/>
                <a:gd name="T12" fmla="*/ 115 w 187"/>
                <a:gd name="T13" fmla="*/ 114 h 139"/>
                <a:gd name="T14" fmla="*/ 127 w 187"/>
                <a:gd name="T15" fmla="*/ 106 h 139"/>
                <a:gd name="T16" fmla="*/ 138 w 187"/>
                <a:gd name="T17" fmla="*/ 96 h 139"/>
                <a:gd name="T18" fmla="*/ 148 w 187"/>
                <a:gd name="T19" fmla="*/ 82 h 139"/>
                <a:gd name="T20" fmla="*/ 163 w 187"/>
                <a:gd name="T21" fmla="*/ 53 h 139"/>
                <a:gd name="T22" fmla="*/ 176 w 187"/>
                <a:gd name="T23" fmla="*/ 21 h 139"/>
                <a:gd name="T24" fmla="*/ 182 w 187"/>
                <a:gd name="T25" fmla="*/ 11 h 139"/>
                <a:gd name="T26" fmla="*/ 186 w 187"/>
                <a:gd name="T27" fmla="*/ 0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7"/>
                <a:gd name="T43" fmla="*/ 0 h 139"/>
                <a:gd name="T44" fmla="*/ 187 w 187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7" h="139">
                  <a:moveTo>
                    <a:pt x="0" y="138"/>
                  </a:moveTo>
                  <a:lnTo>
                    <a:pt x="10" y="135"/>
                  </a:lnTo>
                  <a:lnTo>
                    <a:pt x="25" y="133"/>
                  </a:lnTo>
                  <a:lnTo>
                    <a:pt x="42" y="130"/>
                  </a:lnTo>
                  <a:lnTo>
                    <a:pt x="61" y="127"/>
                  </a:lnTo>
                  <a:lnTo>
                    <a:pt x="98" y="119"/>
                  </a:lnTo>
                  <a:lnTo>
                    <a:pt x="115" y="114"/>
                  </a:lnTo>
                  <a:lnTo>
                    <a:pt x="127" y="106"/>
                  </a:lnTo>
                  <a:lnTo>
                    <a:pt x="138" y="96"/>
                  </a:lnTo>
                  <a:lnTo>
                    <a:pt x="148" y="82"/>
                  </a:lnTo>
                  <a:lnTo>
                    <a:pt x="163" y="53"/>
                  </a:lnTo>
                  <a:lnTo>
                    <a:pt x="176" y="21"/>
                  </a:lnTo>
                  <a:lnTo>
                    <a:pt x="182" y="11"/>
                  </a:lnTo>
                  <a:lnTo>
                    <a:pt x="18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1075" y="2119"/>
              <a:ext cx="246" cy="131"/>
            </a:xfrm>
            <a:custGeom>
              <a:avLst/>
              <a:gdLst>
                <a:gd name="T0" fmla="*/ 0 w 246"/>
                <a:gd name="T1" fmla="*/ 0 h 131"/>
                <a:gd name="T2" fmla="*/ 38 w 246"/>
                <a:gd name="T3" fmla="*/ 8 h 131"/>
                <a:gd name="T4" fmla="*/ 74 w 246"/>
                <a:gd name="T5" fmla="*/ 18 h 131"/>
                <a:gd name="T6" fmla="*/ 139 w 246"/>
                <a:gd name="T7" fmla="*/ 44 h 131"/>
                <a:gd name="T8" fmla="*/ 169 w 246"/>
                <a:gd name="T9" fmla="*/ 65 h 131"/>
                <a:gd name="T10" fmla="*/ 199 w 246"/>
                <a:gd name="T11" fmla="*/ 87 h 131"/>
                <a:gd name="T12" fmla="*/ 226 w 246"/>
                <a:gd name="T13" fmla="*/ 112 h 131"/>
                <a:gd name="T14" fmla="*/ 237 w 246"/>
                <a:gd name="T15" fmla="*/ 123 h 131"/>
                <a:gd name="T16" fmla="*/ 245 w 246"/>
                <a:gd name="T17" fmla="*/ 13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131"/>
                <a:gd name="T29" fmla="*/ 246 w 246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131">
                  <a:moveTo>
                    <a:pt x="0" y="0"/>
                  </a:moveTo>
                  <a:lnTo>
                    <a:pt x="38" y="8"/>
                  </a:lnTo>
                  <a:lnTo>
                    <a:pt x="74" y="18"/>
                  </a:lnTo>
                  <a:lnTo>
                    <a:pt x="139" y="44"/>
                  </a:lnTo>
                  <a:lnTo>
                    <a:pt x="169" y="65"/>
                  </a:lnTo>
                  <a:lnTo>
                    <a:pt x="199" y="87"/>
                  </a:lnTo>
                  <a:lnTo>
                    <a:pt x="226" y="112"/>
                  </a:lnTo>
                  <a:lnTo>
                    <a:pt x="237" y="123"/>
                  </a:lnTo>
                  <a:lnTo>
                    <a:pt x="245" y="13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073" y="2120"/>
              <a:ext cx="141" cy="214"/>
            </a:xfrm>
            <a:custGeom>
              <a:avLst/>
              <a:gdLst>
                <a:gd name="T0" fmla="*/ 0 w 141"/>
                <a:gd name="T1" fmla="*/ 0 h 214"/>
                <a:gd name="T2" fmla="*/ 10 w 141"/>
                <a:gd name="T3" fmla="*/ 11 h 214"/>
                <a:gd name="T4" fmla="*/ 23 w 141"/>
                <a:gd name="T5" fmla="*/ 26 h 214"/>
                <a:gd name="T6" fmla="*/ 39 w 141"/>
                <a:gd name="T7" fmla="*/ 41 h 214"/>
                <a:gd name="T8" fmla="*/ 56 w 141"/>
                <a:gd name="T9" fmla="*/ 60 h 214"/>
                <a:gd name="T10" fmla="*/ 76 w 141"/>
                <a:gd name="T11" fmla="*/ 79 h 214"/>
                <a:gd name="T12" fmla="*/ 91 w 141"/>
                <a:gd name="T13" fmla="*/ 97 h 214"/>
                <a:gd name="T14" fmla="*/ 107 w 141"/>
                <a:gd name="T15" fmla="*/ 112 h 214"/>
                <a:gd name="T16" fmla="*/ 119 w 141"/>
                <a:gd name="T17" fmla="*/ 127 h 214"/>
                <a:gd name="T18" fmla="*/ 126 w 141"/>
                <a:gd name="T19" fmla="*/ 142 h 214"/>
                <a:gd name="T20" fmla="*/ 130 w 141"/>
                <a:gd name="T21" fmla="*/ 153 h 214"/>
                <a:gd name="T22" fmla="*/ 136 w 141"/>
                <a:gd name="T23" fmla="*/ 176 h 214"/>
                <a:gd name="T24" fmla="*/ 138 w 141"/>
                <a:gd name="T25" fmla="*/ 198 h 214"/>
                <a:gd name="T26" fmla="*/ 140 w 141"/>
                <a:gd name="T27" fmla="*/ 213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"/>
                <a:gd name="T43" fmla="*/ 0 h 214"/>
                <a:gd name="T44" fmla="*/ 141 w 141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" h="214">
                  <a:moveTo>
                    <a:pt x="0" y="0"/>
                  </a:moveTo>
                  <a:lnTo>
                    <a:pt x="10" y="11"/>
                  </a:lnTo>
                  <a:lnTo>
                    <a:pt x="23" y="26"/>
                  </a:lnTo>
                  <a:lnTo>
                    <a:pt x="39" y="41"/>
                  </a:lnTo>
                  <a:lnTo>
                    <a:pt x="56" y="60"/>
                  </a:lnTo>
                  <a:lnTo>
                    <a:pt x="76" y="79"/>
                  </a:lnTo>
                  <a:lnTo>
                    <a:pt x="91" y="97"/>
                  </a:lnTo>
                  <a:lnTo>
                    <a:pt x="107" y="112"/>
                  </a:lnTo>
                  <a:lnTo>
                    <a:pt x="119" y="127"/>
                  </a:lnTo>
                  <a:lnTo>
                    <a:pt x="126" y="142"/>
                  </a:lnTo>
                  <a:lnTo>
                    <a:pt x="130" y="153"/>
                  </a:lnTo>
                  <a:lnTo>
                    <a:pt x="136" y="176"/>
                  </a:lnTo>
                  <a:lnTo>
                    <a:pt x="138" y="198"/>
                  </a:lnTo>
                  <a:lnTo>
                    <a:pt x="14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1074" y="2120"/>
              <a:ext cx="46" cy="214"/>
            </a:xfrm>
            <a:custGeom>
              <a:avLst/>
              <a:gdLst>
                <a:gd name="T0" fmla="*/ 0 w 46"/>
                <a:gd name="T1" fmla="*/ 0 h 214"/>
                <a:gd name="T2" fmla="*/ 17 w 46"/>
                <a:gd name="T3" fmla="*/ 34 h 214"/>
                <a:gd name="T4" fmla="*/ 31 w 46"/>
                <a:gd name="T5" fmla="*/ 67 h 214"/>
                <a:gd name="T6" fmla="*/ 42 w 46"/>
                <a:gd name="T7" fmla="*/ 101 h 214"/>
                <a:gd name="T8" fmla="*/ 43 w 46"/>
                <a:gd name="T9" fmla="*/ 112 h 214"/>
                <a:gd name="T10" fmla="*/ 45 w 46"/>
                <a:gd name="T11" fmla="*/ 127 h 214"/>
                <a:gd name="T12" fmla="*/ 43 w 46"/>
                <a:gd name="T13" fmla="*/ 142 h 214"/>
                <a:gd name="T14" fmla="*/ 42 w 46"/>
                <a:gd name="T15" fmla="*/ 153 h 214"/>
                <a:gd name="T16" fmla="*/ 31 w 46"/>
                <a:gd name="T17" fmla="*/ 176 h 214"/>
                <a:gd name="T18" fmla="*/ 17 w 46"/>
                <a:gd name="T19" fmla="*/ 194 h 214"/>
                <a:gd name="T20" fmla="*/ 0 w 46"/>
                <a:gd name="T21" fmla="*/ 213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14"/>
                <a:gd name="T35" fmla="*/ 46 w 46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14">
                  <a:moveTo>
                    <a:pt x="0" y="0"/>
                  </a:moveTo>
                  <a:lnTo>
                    <a:pt x="17" y="34"/>
                  </a:lnTo>
                  <a:lnTo>
                    <a:pt x="31" y="67"/>
                  </a:lnTo>
                  <a:lnTo>
                    <a:pt x="42" y="101"/>
                  </a:lnTo>
                  <a:lnTo>
                    <a:pt x="43" y="112"/>
                  </a:lnTo>
                  <a:lnTo>
                    <a:pt x="45" y="127"/>
                  </a:lnTo>
                  <a:lnTo>
                    <a:pt x="43" y="142"/>
                  </a:lnTo>
                  <a:lnTo>
                    <a:pt x="42" y="153"/>
                  </a:lnTo>
                  <a:lnTo>
                    <a:pt x="31" y="176"/>
                  </a:lnTo>
                  <a:lnTo>
                    <a:pt x="17" y="194"/>
                  </a:lnTo>
                  <a:lnTo>
                    <a:pt x="0" y="21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1098" y="1464"/>
              <a:ext cx="46" cy="192"/>
            </a:xfrm>
            <a:custGeom>
              <a:avLst/>
              <a:gdLst>
                <a:gd name="T0" fmla="*/ 0 w 46"/>
                <a:gd name="T1" fmla="*/ 191 h 192"/>
                <a:gd name="T2" fmla="*/ 3 w 46"/>
                <a:gd name="T3" fmla="*/ 183 h 192"/>
                <a:gd name="T4" fmla="*/ 9 w 46"/>
                <a:gd name="T5" fmla="*/ 172 h 192"/>
                <a:gd name="T6" fmla="*/ 23 w 46"/>
                <a:gd name="T7" fmla="*/ 143 h 192"/>
                <a:gd name="T8" fmla="*/ 38 w 46"/>
                <a:gd name="T9" fmla="*/ 112 h 192"/>
                <a:gd name="T10" fmla="*/ 44 w 46"/>
                <a:gd name="T11" fmla="*/ 98 h 192"/>
                <a:gd name="T12" fmla="*/ 45 w 46"/>
                <a:gd name="T13" fmla="*/ 85 h 192"/>
                <a:gd name="T14" fmla="*/ 45 w 46"/>
                <a:gd name="T15" fmla="*/ 72 h 192"/>
                <a:gd name="T16" fmla="*/ 44 w 46"/>
                <a:gd name="T17" fmla="*/ 61 h 192"/>
                <a:gd name="T18" fmla="*/ 38 w 46"/>
                <a:gd name="T19" fmla="*/ 37 h 192"/>
                <a:gd name="T20" fmla="*/ 29 w 46"/>
                <a:gd name="T21" fmla="*/ 16 h 192"/>
                <a:gd name="T22" fmla="*/ 23 w 46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92"/>
                <a:gd name="T38" fmla="*/ 46 w 46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92">
                  <a:moveTo>
                    <a:pt x="0" y="191"/>
                  </a:moveTo>
                  <a:lnTo>
                    <a:pt x="3" y="183"/>
                  </a:lnTo>
                  <a:lnTo>
                    <a:pt x="9" y="172"/>
                  </a:lnTo>
                  <a:lnTo>
                    <a:pt x="23" y="143"/>
                  </a:lnTo>
                  <a:lnTo>
                    <a:pt x="38" y="112"/>
                  </a:lnTo>
                  <a:lnTo>
                    <a:pt x="44" y="98"/>
                  </a:lnTo>
                  <a:lnTo>
                    <a:pt x="45" y="85"/>
                  </a:lnTo>
                  <a:lnTo>
                    <a:pt x="45" y="72"/>
                  </a:lnTo>
                  <a:lnTo>
                    <a:pt x="44" y="61"/>
                  </a:lnTo>
                  <a:lnTo>
                    <a:pt x="38" y="37"/>
                  </a:lnTo>
                  <a:lnTo>
                    <a:pt x="29" y="16"/>
                  </a:lnTo>
                  <a:lnTo>
                    <a:pt x="23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8600" y="1524000"/>
            <a:ext cx="40553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sz="3200" b="0" dirty="0" smtClean="0">
                <a:latin typeface="+mn-lt"/>
              </a:rPr>
              <a:t>Dynamic geometry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sz="3200" b="0" dirty="0" smtClean="0">
                <a:latin typeface="+mn-lt"/>
              </a:rPr>
              <a:t>Discretization for simulation: points</a:t>
            </a:r>
            <a:endParaRPr lang="hu-HU" altLang="en-US" sz="3200" b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sz="3200" b="0" dirty="0" smtClean="0">
                <a:latin typeface="+mn-lt"/>
              </a:rPr>
              <a:t>P</a:t>
            </a:r>
            <a:r>
              <a:rPr lang="en-US" altLang="en-US" sz="3200" b="0" dirty="0" err="1" smtClean="0">
                <a:latin typeface="+mn-lt"/>
              </a:rPr>
              <a:t>oints</a:t>
            </a:r>
            <a:r>
              <a:rPr lang="en-US" altLang="en-US" sz="3200" b="0" dirty="0" smtClean="0">
                <a:latin typeface="+mn-lt"/>
              </a:rPr>
              <a:t> are rendered as billboards</a:t>
            </a:r>
            <a:r>
              <a:rPr lang="hu-HU" altLang="en-US" sz="3200" b="0" dirty="0">
                <a:latin typeface="+mn-lt"/>
              </a:rPr>
              <a:t>				</a:t>
            </a:r>
            <a:endParaRPr lang="hu-HU" altLang="en-US" b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sz="3200" b="0" u="sng" dirty="0" smtClean="0">
                <a:latin typeface="+mn-lt"/>
              </a:rPr>
              <a:t>Particle system</a:t>
            </a:r>
            <a:endParaRPr lang="hu-HU" altLang="en-US" sz="3200" b="0" u="sng" dirty="0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Explosion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explosio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1508000"/>
            <a:ext cx="4662264" cy="466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0"/>
            <a:ext cx="26590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762000" y="2819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1828800" y="20574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2286000" y="28956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2051720" y="3429000"/>
            <a:ext cx="71016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dirty="0" err="1" smtClean="0"/>
              <a:t>pos</a:t>
            </a:r>
            <a:r>
              <a:rPr lang="hu-HU" altLang="en-US" sz="2200" dirty="0" smtClean="0"/>
              <a:t>:</a:t>
            </a:r>
            <a:r>
              <a:rPr lang="hu-HU" altLang="en-US" sz="2200" dirty="0"/>
              <a:t>		</a:t>
            </a:r>
            <a:r>
              <a:rPr lang="en-US" altLang="en-US" sz="2200" dirty="0" smtClean="0"/>
              <a:t>	</a:t>
            </a:r>
            <a:r>
              <a:rPr lang="hu-HU" altLang="en-US" sz="2200" dirty="0" err="1" smtClean="0"/>
              <a:t>pos</a:t>
            </a:r>
            <a:r>
              <a:rPr lang="hu-HU" altLang="en-US" sz="2200" dirty="0" smtClean="0"/>
              <a:t> </a:t>
            </a:r>
            <a:r>
              <a:rPr lang="hu-HU" altLang="en-US" sz="2200" dirty="0"/>
              <a:t>+= </a:t>
            </a:r>
            <a:r>
              <a:rPr lang="hu-HU" altLang="en-US" sz="2200" dirty="0" err="1"/>
              <a:t>velocity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  <a:p>
            <a:r>
              <a:rPr lang="hu-HU" altLang="en-US" sz="2200" dirty="0" err="1"/>
              <a:t>velocity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velocity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acceleration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  <a:p>
            <a:r>
              <a:rPr lang="hu-HU" altLang="en-US" sz="2200" dirty="0" err="1"/>
              <a:t>acceleration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acceleration</a:t>
            </a:r>
            <a:r>
              <a:rPr lang="hu-HU" altLang="en-US" sz="2200" dirty="0"/>
              <a:t> = </a:t>
            </a:r>
            <a:r>
              <a:rPr lang="hu-HU" altLang="en-US" sz="2200" dirty="0" err="1"/>
              <a:t>force</a:t>
            </a:r>
            <a:r>
              <a:rPr lang="hu-HU" altLang="en-US" sz="2200" dirty="0"/>
              <a:t> / </a:t>
            </a:r>
            <a:r>
              <a:rPr lang="hu-HU" altLang="en-US" sz="2200" dirty="0" err="1"/>
              <a:t>weight</a:t>
            </a:r>
            <a:endParaRPr lang="hu-HU" altLang="en-US" sz="2200" dirty="0"/>
          </a:p>
          <a:p>
            <a:endParaRPr lang="hu-HU" altLang="en-US" sz="1000" dirty="0"/>
          </a:p>
          <a:p>
            <a:r>
              <a:rPr lang="hu-HU" altLang="en-US" sz="2200" dirty="0" err="1"/>
              <a:t>lifetime</a:t>
            </a:r>
            <a:endParaRPr lang="hu-HU" altLang="en-US" sz="2200" dirty="0"/>
          </a:p>
          <a:p>
            <a:r>
              <a:rPr lang="hu-HU" altLang="en-US" sz="2200" dirty="0" err="1"/>
              <a:t>age</a:t>
            </a:r>
            <a:r>
              <a:rPr lang="hu-HU" altLang="en-US" sz="2200" dirty="0"/>
              <a:t>:			</a:t>
            </a:r>
            <a:r>
              <a:rPr lang="hu-HU" altLang="en-US" sz="2200" dirty="0" err="1"/>
              <a:t>age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dt</a:t>
            </a:r>
            <a:r>
              <a:rPr lang="hu-HU" altLang="en-US" sz="2200" dirty="0"/>
              <a:t>; </a:t>
            </a:r>
            <a:r>
              <a:rPr lang="hu-HU" altLang="en-US" sz="2200" dirty="0" err="1"/>
              <a:t>if</a:t>
            </a:r>
            <a:r>
              <a:rPr lang="hu-HU" altLang="en-US" sz="2200" dirty="0"/>
              <a:t> (</a:t>
            </a:r>
            <a:r>
              <a:rPr lang="hu-HU" altLang="en-US" sz="2200" dirty="0" err="1"/>
              <a:t>age</a:t>
            </a:r>
            <a:r>
              <a:rPr lang="hu-HU" altLang="en-US" sz="2200" dirty="0"/>
              <a:t> &gt; </a:t>
            </a:r>
            <a:r>
              <a:rPr lang="hu-HU" altLang="en-US" sz="2200" dirty="0" err="1"/>
              <a:t>lifetime</a:t>
            </a:r>
            <a:r>
              <a:rPr lang="hu-HU" altLang="en-US" sz="2200" dirty="0"/>
              <a:t>) </a:t>
            </a:r>
            <a:r>
              <a:rPr lang="hu-HU" altLang="en-US" sz="2200" dirty="0" err="1"/>
              <a:t>Kill</a:t>
            </a:r>
            <a:r>
              <a:rPr lang="hu-HU" altLang="en-US" sz="2200" dirty="0"/>
              <a:t>();</a:t>
            </a:r>
          </a:p>
          <a:p>
            <a:endParaRPr lang="hu-HU" altLang="en-US" sz="1000" dirty="0"/>
          </a:p>
          <a:p>
            <a:r>
              <a:rPr lang="hu-HU" altLang="en-US" sz="2200" dirty="0" err="1"/>
              <a:t>size</a:t>
            </a:r>
            <a:r>
              <a:rPr lang="hu-HU" altLang="en-US" sz="2200" dirty="0"/>
              <a:t>, </a:t>
            </a:r>
            <a:r>
              <a:rPr lang="hu-HU" altLang="en-US" sz="2200" dirty="0" err="1"/>
              <a:t>dsize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size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dsize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r>
              <a:rPr lang="hu-HU" altLang="en-US" sz="2200" dirty="0"/>
              <a:t>;</a:t>
            </a:r>
          </a:p>
          <a:p>
            <a:r>
              <a:rPr lang="hu-HU" altLang="en-US" sz="2200" dirty="0" err="1"/>
              <a:t>weight</a:t>
            </a:r>
            <a:r>
              <a:rPr lang="hu-HU" altLang="en-US" sz="2200" dirty="0"/>
              <a:t>, </a:t>
            </a:r>
            <a:r>
              <a:rPr lang="hu-HU" altLang="en-US" sz="2200" dirty="0" err="1"/>
              <a:t>dweight</a:t>
            </a:r>
            <a:r>
              <a:rPr lang="hu-HU" altLang="en-US" sz="2200" dirty="0"/>
              <a:t>:	</a:t>
            </a:r>
            <a:r>
              <a:rPr lang="hu-HU" altLang="en-US" sz="2200" dirty="0" err="1"/>
              <a:t>weight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dweight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  <a:p>
            <a:r>
              <a:rPr lang="hu-HU" altLang="en-US" sz="2200" dirty="0" err="1"/>
              <a:t>color</a:t>
            </a:r>
            <a:r>
              <a:rPr lang="hu-HU" altLang="en-US" sz="2200" dirty="0"/>
              <a:t>, </a:t>
            </a:r>
            <a:r>
              <a:rPr lang="hu-HU" altLang="en-US" sz="2200" dirty="0" err="1"/>
              <a:t>dcolor</a:t>
            </a:r>
            <a:r>
              <a:rPr lang="hu-HU" altLang="en-US" sz="2200" dirty="0"/>
              <a:t>:		</a:t>
            </a:r>
            <a:r>
              <a:rPr lang="hu-HU" altLang="en-US" sz="2200" dirty="0" err="1"/>
              <a:t>color</a:t>
            </a:r>
            <a:r>
              <a:rPr lang="hu-HU" altLang="en-US" sz="2200" dirty="0"/>
              <a:t> += </a:t>
            </a:r>
            <a:r>
              <a:rPr lang="hu-HU" altLang="en-US" sz="2200" dirty="0" err="1"/>
              <a:t>dcolor</a:t>
            </a:r>
            <a:r>
              <a:rPr lang="hu-HU" altLang="en-US" sz="2200" dirty="0"/>
              <a:t> * </a:t>
            </a:r>
            <a:r>
              <a:rPr lang="hu-HU" altLang="en-US" sz="2200" dirty="0" err="1"/>
              <a:t>dt</a:t>
            </a:r>
            <a:endParaRPr lang="hu-HU" altLang="en-US" sz="2200" dirty="0"/>
          </a:p>
        </p:txBody>
      </p:sp>
      <p:sp>
        <p:nvSpPr>
          <p:cNvPr id="50184" name="Line 9"/>
          <p:cNvSpPr>
            <a:spLocks noChangeShapeType="1"/>
          </p:cNvSpPr>
          <p:nvPr/>
        </p:nvSpPr>
        <p:spPr bwMode="auto">
          <a:xfrm flipH="1">
            <a:off x="2362200" y="2286000"/>
            <a:ext cx="2209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3657600" y="2514600"/>
            <a:ext cx="7903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dirty="0" smtClean="0"/>
              <a:t>force</a:t>
            </a:r>
            <a:endParaRPr lang="hu-HU" altLang="en-US" sz="2200" dirty="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79388" y="4005263"/>
            <a:ext cx="12202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dirty="0" smtClean="0"/>
              <a:t>Random</a:t>
            </a:r>
          </a:p>
          <a:p>
            <a:r>
              <a:rPr lang="en-US" altLang="en-US" sz="2200" dirty="0" smtClean="0"/>
              <a:t>Initial</a:t>
            </a:r>
          </a:p>
          <a:p>
            <a:r>
              <a:rPr lang="en-US" altLang="en-US" sz="2200" dirty="0" smtClean="0"/>
              <a:t>values</a:t>
            </a:r>
            <a:endParaRPr lang="hu-HU" altLang="en-US" sz="2200" dirty="0"/>
          </a:p>
        </p:txBody>
      </p:sp>
      <p:sp>
        <p:nvSpPr>
          <p:cNvPr id="50187" name="AutoShape 16"/>
          <p:cNvSpPr>
            <a:spLocks noChangeArrowheads="1"/>
          </p:cNvSpPr>
          <p:nvPr/>
        </p:nvSpPr>
        <p:spPr bwMode="auto">
          <a:xfrm flipH="1">
            <a:off x="1371600" y="4267200"/>
            <a:ext cx="609600" cy="762000"/>
          </a:xfrm>
          <a:prstGeom prst="leftArrow">
            <a:avLst>
              <a:gd name="adj1" fmla="val 35843"/>
              <a:gd name="adj2" fmla="val 2473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0188" name="Picture 17" descr="explo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2684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Oval 19"/>
          <p:cNvSpPr>
            <a:spLocks noChangeArrowheads="1"/>
          </p:cNvSpPr>
          <p:nvPr/>
        </p:nvSpPr>
        <p:spPr bwMode="auto">
          <a:xfrm>
            <a:off x="2819400" y="19050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27738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Particle system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Explosition</a:t>
            </a:r>
            <a:r>
              <a:rPr lang="en-US" dirty="0" smtClean="0">
                <a:solidFill>
                  <a:srgbClr val="FF0000"/>
                </a:solidFill>
              </a:rPr>
              <a:t> parameters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2814638"/>
            <a:ext cx="88024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000" dirty="0" err="1" smtClean="0">
                <a:latin typeface="Courier New" pitchFamily="49" charset="0"/>
              </a:rPr>
              <a:t>pos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>
                <a:latin typeface="Courier New" pitchFamily="49" charset="0"/>
              </a:rPr>
              <a:t>= center;                // </a:t>
            </a:r>
            <a:r>
              <a:rPr lang="en-US" altLang="en-US" sz="2000" i="1" dirty="0" smtClean="0"/>
              <a:t>focused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 err="1">
                <a:latin typeface="Courier New" pitchFamily="49" charset="0"/>
              </a:rPr>
              <a:t>lifetime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(2, 1);</a:t>
            </a:r>
          </a:p>
          <a:p>
            <a:r>
              <a:rPr lang="hu-HU" altLang="en-US" sz="2000" dirty="0">
                <a:latin typeface="Courier New" pitchFamily="49" charset="0"/>
              </a:rPr>
              <a:t>		</a:t>
            </a:r>
          </a:p>
          <a:p>
            <a:r>
              <a:rPr lang="hu-HU" altLang="en-US" sz="2000" dirty="0" err="1">
                <a:latin typeface="Courier New" pitchFamily="49" charset="0"/>
              </a:rPr>
              <a:t>size</a:t>
            </a:r>
            <a:r>
              <a:rPr lang="hu-HU" altLang="en-US" sz="2000" dirty="0">
                <a:latin typeface="Courier New" pitchFamily="49" charset="0"/>
              </a:rPr>
              <a:t> = 0.001;                     // </a:t>
            </a:r>
            <a:r>
              <a:rPr lang="en-US" altLang="en-US" sz="2000" i="1" dirty="0" smtClean="0"/>
              <a:t>originally small</a:t>
            </a:r>
            <a:endParaRPr lang="hu-HU" altLang="en-US" sz="2000" i="1" dirty="0"/>
          </a:p>
          <a:p>
            <a:r>
              <a:rPr lang="hu-HU" altLang="en-US" sz="2000" dirty="0" err="1">
                <a:latin typeface="Courier New" pitchFamily="49" charset="0"/>
              </a:rPr>
              <a:t>dsize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(0.5, 0.25) / </a:t>
            </a:r>
            <a:r>
              <a:rPr lang="hu-HU" altLang="en-US" sz="2000" dirty="0" err="1">
                <a:latin typeface="Courier New" pitchFamily="49" charset="0"/>
              </a:rPr>
              <a:t>lifetime</a:t>
            </a:r>
            <a:r>
              <a:rPr lang="hu-HU" altLang="en-US" sz="2000" dirty="0">
                <a:latin typeface="Courier New" pitchFamily="49" charset="0"/>
              </a:rPr>
              <a:t>; </a:t>
            </a:r>
          </a:p>
          <a:p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 err="1">
                <a:latin typeface="Courier New" pitchFamily="49" charset="0"/>
              </a:rPr>
              <a:t>velocity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Vector</a:t>
            </a:r>
            <a:r>
              <a:rPr lang="hu-HU" altLang="en-US" sz="2000" dirty="0">
                <a:latin typeface="Courier New" pitchFamily="49" charset="0"/>
              </a:rPr>
              <a:t>(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0.4),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0.4)</a:t>
            </a:r>
            <a:r>
              <a:rPr lang="hu-HU" altLang="en-US" sz="2000" dirty="0">
                <a:latin typeface="Courier New" pitchFamily="49" charset="0"/>
              </a:rPr>
              <a:t>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0.4)</a:t>
            </a:r>
            <a:r>
              <a:rPr lang="hu-HU" altLang="en-US" sz="2000" dirty="0">
                <a:latin typeface="Courier New" pitchFamily="49" charset="0"/>
              </a:rPr>
              <a:t>); </a:t>
            </a:r>
            <a:endParaRPr lang="en-GB" altLang="en-US" sz="2000" dirty="0">
              <a:latin typeface="Courier New" pitchFamily="49" charset="0"/>
            </a:endParaRPr>
          </a:p>
          <a:p>
            <a:r>
              <a:rPr lang="hu-HU" altLang="en-US" sz="2000" dirty="0" err="1">
                <a:latin typeface="Courier New" pitchFamily="49" charset="0"/>
              </a:rPr>
              <a:t>acceleration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Vector</a:t>
            </a:r>
            <a:r>
              <a:rPr lang="hu-HU" altLang="en-US" sz="2000" dirty="0">
                <a:latin typeface="Courier New" pitchFamily="49" charset="0"/>
              </a:rPr>
              <a:t>(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1),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1)</a:t>
            </a:r>
            <a:r>
              <a:rPr lang="hu-HU" altLang="en-US" sz="2000" dirty="0">
                <a:latin typeface="Courier New" pitchFamily="49" charset="0"/>
              </a:rPr>
              <a:t>,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(0,</a:t>
            </a:r>
            <a:r>
              <a:rPr lang="en-GB" altLang="en-US" sz="2000" dirty="0">
                <a:latin typeface="Courier New" pitchFamily="49" charset="0"/>
              </a:rPr>
              <a:t>1));</a:t>
            </a:r>
            <a:endParaRPr lang="hu-HU" altLang="en-US" sz="2000" dirty="0">
              <a:latin typeface="Courier New" pitchFamily="49" charset="0"/>
            </a:endParaRPr>
          </a:p>
          <a:p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             // </a:t>
            </a:r>
            <a:r>
              <a:rPr lang="hu-HU" altLang="en-US" sz="2000" i="1" dirty="0"/>
              <a:t>Planck </a:t>
            </a:r>
            <a:r>
              <a:rPr lang="en-US" altLang="en-US" sz="2000" i="1" dirty="0" smtClean="0"/>
              <a:t>law</a:t>
            </a:r>
            <a:r>
              <a:rPr lang="hu-HU" altLang="en-US" sz="2000" i="1" dirty="0" smtClean="0"/>
              <a:t>: </a:t>
            </a:r>
            <a:r>
              <a:rPr lang="en-US" altLang="en-US" sz="2000" i="1" dirty="0" smtClean="0"/>
              <a:t>from opaque yellow to transparent red</a:t>
            </a:r>
            <a:endParaRPr lang="hu-HU" altLang="en-US" sz="2000" i="1" dirty="0"/>
          </a:p>
          <a:p>
            <a:r>
              <a:rPr lang="hu-HU" altLang="en-US" sz="2000" dirty="0" err="1">
                <a:latin typeface="Courier New" pitchFamily="49" charset="0"/>
              </a:rPr>
              <a:t>color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Color</a:t>
            </a:r>
            <a:r>
              <a:rPr lang="hu-HU" altLang="en-US" sz="2000" dirty="0">
                <a:latin typeface="Courier New" pitchFamily="49" charset="0"/>
              </a:rPr>
              <a:t>(1, </a:t>
            </a:r>
            <a:r>
              <a:rPr lang="hu-HU" altLang="en-US" sz="2000" dirty="0" err="1">
                <a:latin typeface="Courier New" pitchFamily="49" charset="0"/>
              </a:rPr>
              <a:t>Rand</a:t>
            </a:r>
            <a:r>
              <a:rPr lang="hu-HU" altLang="en-US" sz="2000" dirty="0">
                <a:latin typeface="Courier New" pitchFamily="49" charset="0"/>
              </a:rPr>
              <a:t>(0.5, 0.25</a:t>
            </a:r>
            <a:r>
              <a:rPr lang="hu-HU" altLang="en-US" sz="2000" dirty="0" smtClean="0">
                <a:latin typeface="Courier New" pitchFamily="49" charset="0"/>
              </a:rPr>
              <a:t>), </a:t>
            </a:r>
            <a:r>
              <a:rPr lang="hu-HU" altLang="en-US" sz="2000" dirty="0">
                <a:latin typeface="Courier New" pitchFamily="49" charset="0"/>
              </a:rPr>
              <a:t>0, 1 );</a:t>
            </a:r>
          </a:p>
          <a:p>
            <a:r>
              <a:rPr lang="hu-HU" altLang="en-US" sz="2000" dirty="0" err="1">
                <a:latin typeface="Courier New" pitchFamily="49" charset="0"/>
              </a:rPr>
              <a:t>dcolor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>
                <a:latin typeface="Courier New" pitchFamily="49" charset="0"/>
              </a:rPr>
              <a:t>Color</a:t>
            </a:r>
            <a:r>
              <a:rPr lang="hu-HU" altLang="en-US" sz="2000" dirty="0">
                <a:latin typeface="Courier New" pitchFamily="49" charset="0"/>
              </a:rPr>
              <a:t>(0, -0.25, 0, -1) / </a:t>
            </a:r>
            <a:r>
              <a:rPr lang="hu-HU" altLang="en-US" sz="2000" dirty="0" err="1">
                <a:latin typeface="Courier New" pitchFamily="49" charset="0"/>
              </a:rPr>
              <a:t>lifetime</a:t>
            </a:r>
            <a:r>
              <a:rPr lang="hu-HU" altLang="en-US" sz="2000" dirty="0">
                <a:latin typeface="Courier New" pitchFamily="49" charset="0"/>
              </a:rPr>
              <a:t>;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4267200" y="23622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362200" y="1828800"/>
            <a:ext cx="2219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Rand(mean, var)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172200" y="2286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410200" y="1828800"/>
            <a:ext cx="16002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15000" y="1905000"/>
            <a:ext cx="8366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mean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410200" y="1676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086600" y="1447800"/>
            <a:ext cx="587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/>
              <a:t>var</a:t>
            </a:r>
          </a:p>
        </p:txBody>
      </p:sp>
      <p:sp>
        <p:nvSpPr>
          <p:cNvPr id="51211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188913"/>
            <a:ext cx="1079500" cy="792162"/>
          </a:xfrm>
          <a:prstGeom prst="actionButtonForwardNex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3581400" y="1199728"/>
            <a:ext cx="5562600" cy="5181600"/>
          </a:xfrm>
          <a:prstGeom prst="rect">
            <a:avLst/>
          </a:prstGeom>
          <a:solidFill>
            <a:srgbClr val="CCCCC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9" name="Picture 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6923"/>
            <a:ext cx="2209799" cy="22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88346"/>
            <a:ext cx="36353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50328"/>
              </p:ext>
            </p:extLst>
          </p:nvPr>
        </p:nvGraphicFramePr>
        <p:xfrm>
          <a:off x="228600" y="1958008"/>
          <a:ext cx="229235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Klip" r:id="rId6" imgW="3597275" imgH="3390900" progId="">
                  <p:embed/>
                </p:oleObj>
              </mc:Choice>
              <mc:Fallback>
                <p:oleObj name="Klip" r:id="rId6" imgW="3597275" imgH="3390900" progId="">
                  <p:embed/>
                  <p:pic>
                    <p:nvPicPr>
                      <p:cNvPr id="0" name="Picture 8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58008"/>
                        <a:ext cx="229235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619250" y="3964608"/>
            <a:ext cx="2520950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946900" y="5539408"/>
            <a:ext cx="2197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hu-HU" altLang="en-US" sz="2200" b="0" i="1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1979613" y="2669208"/>
            <a:ext cx="2232025" cy="0"/>
          </a:xfrm>
          <a:prstGeom prst="line">
            <a:avLst/>
          </a:prstGeom>
          <a:noFill/>
          <a:ln w="76199">
            <a:solidFill>
              <a:srgbClr val="35C95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181600" y="2339008"/>
            <a:ext cx="1752600" cy="4572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779838" y="5261596"/>
            <a:ext cx="8739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dirty="0" err="1" smtClean="0"/>
              <a:t>avata</a:t>
            </a:r>
            <a:r>
              <a:rPr lang="hu-HU" altLang="en-US" sz="2200" b="0" dirty="0" smtClean="0"/>
              <a:t>r</a:t>
            </a:r>
            <a:endParaRPr lang="hu-HU" altLang="en-US" sz="2200" b="0" dirty="0"/>
          </a:p>
        </p:txBody>
      </p:sp>
      <p:sp>
        <p:nvSpPr>
          <p:cNvPr id="2061" name="Text Box 23"/>
          <p:cNvSpPr txBox="1">
            <a:spLocks noChangeArrowheads="1"/>
          </p:cNvSpPr>
          <p:nvPr/>
        </p:nvSpPr>
        <p:spPr bwMode="auto">
          <a:xfrm>
            <a:off x="2411413" y="3964608"/>
            <a:ext cx="9845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dirty="0" smtClean="0"/>
              <a:t>control</a:t>
            </a:r>
            <a:endParaRPr lang="hu-HU" altLang="en-US" sz="2200" b="0" dirty="0"/>
          </a:p>
        </p:txBody>
      </p:sp>
      <p:sp>
        <p:nvSpPr>
          <p:cNvPr id="2063" name="Line 25"/>
          <p:cNvSpPr>
            <a:spLocks noChangeShapeType="1"/>
          </p:cNvSpPr>
          <p:nvPr/>
        </p:nvSpPr>
        <p:spPr bwMode="auto">
          <a:xfrm>
            <a:off x="4191000" y="3024808"/>
            <a:ext cx="0" cy="12192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4" name="Line 26"/>
          <p:cNvSpPr>
            <a:spLocks noChangeShapeType="1"/>
          </p:cNvSpPr>
          <p:nvPr/>
        </p:nvSpPr>
        <p:spPr bwMode="auto">
          <a:xfrm>
            <a:off x="3886200" y="3329608"/>
            <a:ext cx="609600" cy="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5" name="Line 27"/>
          <p:cNvSpPr>
            <a:spLocks noChangeShapeType="1"/>
          </p:cNvSpPr>
          <p:nvPr/>
        </p:nvSpPr>
        <p:spPr bwMode="auto">
          <a:xfrm flipH="1">
            <a:off x="3810000" y="4167808"/>
            <a:ext cx="3810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6" name="Line 28"/>
          <p:cNvSpPr>
            <a:spLocks noChangeShapeType="1"/>
          </p:cNvSpPr>
          <p:nvPr/>
        </p:nvSpPr>
        <p:spPr bwMode="auto">
          <a:xfrm>
            <a:off x="4191000" y="4167808"/>
            <a:ext cx="304800" cy="1066800"/>
          </a:xfrm>
          <a:prstGeom prst="line">
            <a:avLst/>
          </a:prstGeom>
          <a:noFill/>
          <a:ln w="57150">
            <a:solidFill>
              <a:srgbClr val="35C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7" name="Text Box 29"/>
          <p:cNvSpPr txBox="1">
            <a:spLocks noChangeArrowheads="1"/>
          </p:cNvSpPr>
          <p:nvPr/>
        </p:nvSpPr>
        <p:spPr bwMode="auto">
          <a:xfrm>
            <a:off x="1979613" y="1877046"/>
            <a:ext cx="12666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dirty="0" smtClean="0"/>
              <a:t>rendering</a:t>
            </a:r>
            <a:endParaRPr lang="hu-HU" altLang="en-US" sz="2200" b="0" dirty="0"/>
          </a:p>
        </p:txBody>
      </p:sp>
      <p:sp>
        <p:nvSpPr>
          <p:cNvPr id="2068" name="Line 30"/>
          <p:cNvSpPr>
            <a:spLocks noChangeShapeType="1"/>
          </p:cNvSpPr>
          <p:nvPr/>
        </p:nvSpPr>
        <p:spPr bwMode="auto">
          <a:xfrm flipH="1">
            <a:off x="6553200" y="2643808"/>
            <a:ext cx="381000" cy="106680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69" name="Line 31"/>
          <p:cNvSpPr>
            <a:spLocks noChangeShapeType="1"/>
          </p:cNvSpPr>
          <p:nvPr/>
        </p:nvSpPr>
        <p:spPr bwMode="auto">
          <a:xfrm>
            <a:off x="5292725" y="3316908"/>
            <a:ext cx="958850" cy="654050"/>
          </a:xfrm>
          <a:prstGeom prst="line">
            <a:avLst/>
          </a:prstGeom>
          <a:noFill/>
          <a:ln w="76199">
            <a:solidFill>
              <a:srgbClr val="7030A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0" name="Freeform 33"/>
          <p:cNvSpPr>
            <a:spLocks/>
          </p:cNvSpPr>
          <p:nvPr/>
        </p:nvSpPr>
        <p:spPr bwMode="auto">
          <a:xfrm>
            <a:off x="4789488" y="638796"/>
            <a:ext cx="2544762" cy="965200"/>
          </a:xfrm>
          <a:custGeom>
            <a:avLst/>
            <a:gdLst>
              <a:gd name="T0" fmla="*/ 0 w 1603"/>
              <a:gd name="T1" fmla="*/ 0 h 608"/>
              <a:gd name="T2" fmla="*/ 2147483647 w 1603"/>
              <a:gd name="T3" fmla="*/ 2147483647 h 608"/>
              <a:gd name="T4" fmla="*/ 2147483647 w 1603"/>
              <a:gd name="T5" fmla="*/ 2147483647 h 608"/>
              <a:gd name="T6" fmla="*/ 0 60000 65536"/>
              <a:gd name="T7" fmla="*/ 0 60000 65536"/>
              <a:gd name="T8" fmla="*/ 0 60000 65536"/>
              <a:gd name="T9" fmla="*/ 0 w 1603"/>
              <a:gd name="T10" fmla="*/ 0 h 608"/>
              <a:gd name="T11" fmla="*/ 1603 w 1603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3" h="608">
                <a:moveTo>
                  <a:pt x="0" y="0"/>
                </a:moveTo>
                <a:cubicBezTo>
                  <a:pt x="74" y="30"/>
                  <a:pt x="179" y="79"/>
                  <a:pt x="446" y="180"/>
                </a:cubicBezTo>
                <a:cubicBezTo>
                  <a:pt x="713" y="281"/>
                  <a:pt x="1362" y="519"/>
                  <a:pt x="1603" y="6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1" name="Freeform 34"/>
          <p:cNvSpPr>
            <a:spLocks/>
          </p:cNvSpPr>
          <p:nvPr/>
        </p:nvSpPr>
        <p:spPr bwMode="auto">
          <a:xfrm>
            <a:off x="4816475" y="665783"/>
            <a:ext cx="1700213" cy="3730625"/>
          </a:xfrm>
          <a:custGeom>
            <a:avLst/>
            <a:gdLst>
              <a:gd name="T0" fmla="*/ 0 w 1166"/>
              <a:gd name="T1" fmla="*/ 0 h 2143"/>
              <a:gd name="T2" fmla="*/ 2147483647 w 1166"/>
              <a:gd name="T3" fmla="*/ 2147483647 h 2143"/>
              <a:gd name="T4" fmla="*/ 2147483647 w 1166"/>
              <a:gd name="T5" fmla="*/ 2147483647 h 2143"/>
              <a:gd name="T6" fmla="*/ 0 60000 65536"/>
              <a:gd name="T7" fmla="*/ 0 60000 65536"/>
              <a:gd name="T8" fmla="*/ 0 60000 65536"/>
              <a:gd name="T9" fmla="*/ 0 w 1166"/>
              <a:gd name="T10" fmla="*/ 0 h 2143"/>
              <a:gd name="T11" fmla="*/ 1166 w 1166"/>
              <a:gd name="T12" fmla="*/ 2143 h 2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6" h="2143">
                <a:moveTo>
                  <a:pt x="0" y="0"/>
                </a:moveTo>
                <a:cubicBezTo>
                  <a:pt x="51" y="77"/>
                  <a:pt x="115" y="106"/>
                  <a:pt x="309" y="463"/>
                </a:cubicBezTo>
                <a:cubicBezTo>
                  <a:pt x="503" y="820"/>
                  <a:pt x="988" y="1793"/>
                  <a:pt x="1166" y="214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2" name="Text Box 35"/>
          <p:cNvSpPr txBox="1">
            <a:spLocks noChangeArrowheads="1"/>
          </p:cNvSpPr>
          <p:nvPr/>
        </p:nvSpPr>
        <p:spPr bwMode="auto">
          <a:xfrm>
            <a:off x="3649663" y="200646"/>
            <a:ext cx="24432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 err="1" smtClean="0"/>
              <a:t>Animate</a:t>
            </a:r>
            <a:r>
              <a:rPr lang="hu-HU" altLang="en-US" sz="2200" b="0" dirty="0" smtClean="0"/>
              <a:t>( ), </a:t>
            </a:r>
            <a:r>
              <a:rPr lang="hu-HU" altLang="en-US" sz="2200" b="0" dirty="0" err="1" smtClean="0"/>
              <a:t>Draw</a:t>
            </a:r>
            <a:r>
              <a:rPr lang="hu-HU" altLang="en-US" sz="2200" b="0" dirty="0" smtClean="0"/>
              <a:t>(</a:t>
            </a:r>
            <a:r>
              <a:rPr lang="en-US" altLang="en-US" sz="2200" b="0" dirty="0" smtClean="0"/>
              <a:t> </a:t>
            </a:r>
            <a:r>
              <a:rPr lang="hu-HU" altLang="en-US" sz="2200" b="0" dirty="0"/>
              <a:t>)</a:t>
            </a:r>
          </a:p>
        </p:txBody>
      </p:sp>
      <p:sp>
        <p:nvSpPr>
          <p:cNvPr id="2073" name="Freeform 36"/>
          <p:cNvSpPr>
            <a:spLocks/>
          </p:cNvSpPr>
          <p:nvPr/>
        </p:nvSpPr>
        <p:spPr bwMode="auto">
          <a:xfrm>
            <a:off x="7319963" y="665783"/>
            <a:ext cx="463550" cy="2774950"/>
          </a:xfrm>
          <a:custGeom>
            <a:avLst/>
            <a:gdLst>
              <a:gd name="T0" fmla="*/ 2147483647 w 292"/>
              <a:gd name="T1" fmla="*/ 0 h 1980"/>
              <a:gd name="T2" fmla="*/ 2147483647 w 292"/>
              <a:gd name="T3" fmla="*/ 2147483647 h 1980"/>
              <a:gd name="T4" fmla="*/ 0 w 292"/>
              <a:gd name="T5" fmla="*/ 2147483647 h 1980"/>
              <a:gd name="T6" fmla="*/ 0 60000 65536"/>
              <a:gd name="T7" fmla="*/ 0 60000 65536"/>
              <a:gd name="T8" fmla="*/ 0 60000 65536"/>
              <a:gd name="T9" fmla="*/ 0 w 292"/>
              <a:gd name="T10" fmla="*/ 0 h 1980"/>
              <a:gd name="T11" fmla="*/ 292 w 292"/>
              <a:gd name="T12" fmla="*/ 1980 h 19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" h="1980">
                <a:moveTo>
                  <a:pt x="292" y="0"/>
                </a:moveTo>
                <a:cubicBezTo>
                  <a:pt x="258" y="59"/>
                  <a:pt x="135" y="30"/>
                  <a:pt x="86" y="360"/>
                </a:cubicBezTo>
                <a:cubicBezTo>
                  <a:pt x="37" y="690"/>
                  <a:pt x="18" y="1643"/>
                  <a:pt x="0" y="198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4" name="Text Box 37"/>
          <p:cNvSpPr txBox="1">
            <a:spLocks noChangeArrowheads="1"/>
          </p:cNvSpPr>
          <p:nvPr/>
        </p:nvSpPr>
        <p:spPr bwMode="auto">
          <a:xfrm>
            <a:off x="7152316" y="231721"/>
            <a:ext cx="1306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 err="1" smtClean="0"/>
              <a:t>Control</a:t>
            </a:r>
            <a:r>
              <a:rPr lang="hu-HU" altLang="en-US" sz="2200" b="0" dirty="0" smtClean="0"/>
              <a:t>( )</a:t>
            </a:r>
            <a:endParaRPr lang="hu-HU" altLang="en-US" sz="2200" b="0" dirty="0"/>
          </a:p>
        </p:txBody>
      </p:sp>
      <p:sp>
        <p:nvSpPr>
          <p:cNvPr id="2075" name="Freeform 38"/>
          <p:cNvSpPr>
            <a:spLocks/>
          </p:cNvSpPr>
          <p:nvPr/>
        </p:nvSpPr>
        <p:spPr bwMode="auto">
          <a:xfrm>
            <a:off x="7799388" y="631533"/>
            <a:ext cx="561975" cy="727988"/>
          </a:xfrm>
          <a:custGeom>
            <a:avLst/>
            <a:gdLst>
              <a:gd name="T0" fmla="*/ 0 w 354"/>
              <a:gd name="T1" fmla="*/ 0 h 659"/>
              <a:gd name="T2" fmla="*/ 2147483647 w 354"/>
              <a:gd name="T3" fmla="*/ 2147483647 h 659"/>
              <a:gd name="T4" fmla="*/ 2147483647 w 354"/>
              <a:gd name="T5" fmla="*/ 2147483647 h 659"/>
              <a:gd name="T6" fmla="*/ 0 60000 65536"/>
              <a:gd name="T7" fmla="*/ 0 60000 65536"/>
              <a:gd name="T8" fmla="*/ 0 60000 65536"/>
              <a:gd name="T9" fmla="*/ 0 w 354"/>
              <a:gd name="T10" fmla="*/ 0 h 659"/>
              <a:gd name="T11" fmla="*/ 354 w 354"/>
              <a:gd name="T12" fmla="*/ 659 h 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659">
                <a:moveTo>
                  <a:pt x="0" y="0"/>
                </a:moveTo>
                <a:cubicBezTo>
                  <a:pt x="51" y="57"/>
                  <a:pt x="260" y="232"/>
                  <a:pt x="307" y="342"/>
                </a:cubicBezTo>
                <a:cubicBezTo>
                  <a:pt x="354" y="452"/>
                  <a:pt x="286" y="593"/>
                  <a:pt x="281" y="65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6" name="Freeform 39"/>
          <p:cNvSpPr>
            <a:spLocks/>
          </p:cNvSpPr>
          <p:nvPr/>
        </p:nvSpPr>
        <p:spPr bwMode="auto">
          <a:xfrm flipH="1">
            <a:off x="4191000" y="662608"/>
            <a:ext cx="609600" cy="1524000"/>
          </a:xfrm>
          <a:custGeom>
            <a:avLst/>
            <a:gdLst>
              <a:gd name="T0" fmla="*/ 0 w 1166"/>
              <a:gd name="T1" fmla="*/ 0 h 2143"/>
              <a:gd name="T2" fmla="*/ 2147483647 w 1166"/>
              <a:gd name="T3" fmla="*/ 2147483647 h 2143"/>
              <a:gd name="T4" fmla="*/ 2147483647 w 1166"/>
              <a:gd name="T5" fmla="*/ 2147483647 h 2143"/>
              <a:gd name="T6" fmla="*/ 0 60000 65536"/>
              <a:gd name="T7" fmla="*/ 0 60000 65536"/>
              <a:gd name="T8" fmla="*/ 0 60000 65536"/>
              <a:gd name="T9" fmla="*/ 0 w 1166"/>
              <a:gd name="T10" fmla="*/ 0 h 2143"/>
              <a:gd name="T11" fmla="*/ 1166 w 1166"/>
              <a:gd name="T12" fmla="*/ 2143 h 2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6" h="2143">
                <a:moveTo>
                  <a:pt x="0" y="0"/>
                </a:moveTo>
                <a:cubicBezTo>
                  <a:pt x="51" y="77"/>
                  <a:pt x="115" y="106"/>
                  <a:pt x="309" y="463"/>
                </a:cubicBezTo>
                <a:cubicBezTo>
                  <a:pt x="503" y="820"/>
                  <a:pt x="988" y="1793"/>
                  <a:pt x="1166" y="214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7" name="Freeform 40"/>
          <p:cNvSpPr>
            <a:spLocks/>
          </p:cNvSpPr>
          <p:nvPr/>
        </p:nvSpPr>
        <p:spPr bwMode="auto">
          <a:xfrm flipH="1">
            <a:off x="4495799" y="631532"/>
            <a:ext cx="3305061" cy="1631275"/>
          </a:xfrm>
          <a:custGeom>
            <a:avLst/>
            <a:gdLst>
              <a:gd name="T0" fmla="*/ 0 w 1603"/>
              <a:gd name="T1" fmla="*/ 0 h 608"/>
              <a:gd name="T2" fmla="*/ 2147483647 w 1603"/>
              <a:gd name="T3" fmla="*/ 2147483647 h 608"/>
              <a:gd name="T4" fmla="*/ 2147483647 w 1603"/>
              <a:gd name="T5" fmla="*/ 2147483647 h 608"/>
              <a:gd name="T6" fmla="*/ 0 60000 65536"/>
              <a:gd name="T7" fmla="*/ 0 60000 65536"/>
              <a:gd name="T8" fmla="*/ 0 60000 65536"/>
              <a:gd name="T9" fmla="*/ 0 w 1603"/>
              <a:gd name="T10" fmla="*/ 0 h 608"/>
              <a:gd name="T11" fmla="*/ 1603 w 1603"/>
              <a:gd name="T12" fmla="*/ 608 h 608"/>
              <a:gd name="connsiteX0" fmla="*/ 0 w 86747"/>
              <a:gd name="connsiteY0" fmla="*/ 0 h 12323"/>
              <a:gd name="connsiteX1" fmla="*/ 79529 w 86747"/>
              <a:gd name="connsiteY1" fmla="*/ 5284 h 12323"/>
              <a:gd name="connsiteX2" fmla="*/ 86747 w 86747"/>
              <a:gd name="connsiteY2" fmla="*/ 12323 h 12323"/>
              <a:gd name="connsiteX0" fmla="*/ 0 w 86747"/>
              <a:gd name="connsiteY0" fmla="*/ 0 h 12323"/>
              <a:gd name="connsiteX1" fmla="*/ 54738 w 86747"/>
              <a:gd name="connsiteY1" fmla="*/ 4154 h 12323"/>
              <a:gd name="connsiteX2" fmla="*/ 86747 w 86747"/>
              <a:gd name="connsiteY2" fmla="*/ 12323 h 12323"/>
              <a:gd name="connsiteX0" fmla="*/ 0 w 86747"/>
              <a:gd name="connsiteY0" fmla="*/ 0 h 12323"/>
              <a:gd name="connsiteX1" fmla="*/ 54738 w 86747"/>
              <a:gd name="connsiteY1" fmla="*/ 4154 h 12323"/>
              <a:gd name="connsiteX2" fmla="*/ 86747 w 86747"/>
              <a:gd name="connsiteY2" fmla="*/ 12323 h 12323"/>
              <a:gd name="connsiteX0" fmla="*/ 0 w 86747"/>
              <a:gd name="connsiteY0" fmla="*/ 0 h 12323"/>
              <a:gd name="connsiteX1" fmla="*/ 54738 w 86747"/>
              <a:gd name="connsiteY1" fmla="*/ 4154 h 12323"/>
              <a:gd name="connsiteX2" fmla="*/ 86747 w 86747"/>
              <a:gd name="connsiteY2" fmla="*/ 12323 h 1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7" h="12323">
                <a:moveTo>
                  <a:pt x="0" y="0"/>
                </a:moveTo>
                <a:cubicBezTo>
                  <a:pt x="462" y="493"/>
                  <a:pt x="48062" y="2994"/>
                  <a:pt x="54738" y="4154"/>
                </a:cubicBezTo>
                <a:cubicBezTo>
                  <a:pt x="64316" y="5250"/>
                  <a:pt x="85244" y="10859"/>
                  <a:pt x="86747" y="1232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78" name="Rectangle 42"/>
          <p:cNvSpPr>
            <a:spLocks noChangeArrowheads="1"/>
          </p:cNvSpPr>
          <p:nvPr/>
        </p:nvSpPr>
        <p:spPr bwMode="auto">
          <a:xfrm>
            <a:off x="259751" y="5224837"/>
            <a:ext cx="28645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200" b="0" dirty="0" err="1"/>
              <a:t>ProcessInput</a:t>
            </a:r>
            <a:r>
              <a:rPr lang="en-US" altLang="en-US" sz="2200" b="0" dirty="0"/>
              <a:t>( )</a:t>
            </a:r>
          </a:p>
          <a:p>
            <a:r>
              <a:rPr lang="en-US" altLang="en-US" sz="2200" b="0" dirty="0" err="1"/>
              <a:t>SetCameraTransform</a:t>
            </a:r>
            <a:r>
              <a:rPr lang="en-US" altLang="en-US" sz="2200" b="0" dirty="0"/>
              <a:t>( )</a:t>
            </a:r>
            <a:endParaRPr lang="hu-HU" altLang="en-US" sz="2200" b="0" dirty="0"/>
          </a:p>
        </p:txBody>
      </p:sp>
      <p:sp>
        <p:nvSpPr>
          <p:cNvPr id="2079" name="Line 43"/>
          <p:cNvSpPr>
            <a:spLocks noChangeShapeType="1"/>
          </p:cNvSpPr>
          <p:nvPr/>
        </p:nvSpPr>
        <p:spPr bwMode="auto">
          <a:xfrm flipV="1">
            <a:off x="2286000" y="4396408"/>
            <a:ext cx="1781175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b="0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5580063" y="1881808"/>
            <a:ext cx="1306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200" b="0" dirty="0" smtClean="0">
                <a:solidFill>
                  <a:srgbClr val="7030A0"/>
                </a:solidFill>
              </a:rPr>
              <a:t>Interact( </a:t>
            </a:r>
            <a:r>
              <a:rPr lang="en-US" altLang="en-US" sz="2200" b="0" dirty="0">
                <a:solidFill>
                  <a:srgbClr val="7030A0"/>
                </a:solidFill>
              </a:rPr>
              <a:t>)</a:t>
            </a:r>
            <a:endParaRPr lang="hu-HU" altLang="en-US" sz="2200" b="0" dirty="0">
              <a:solidFill>
                <a:srgbClr val="7030A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599" y="320246"/>
            <a:ext cx="332988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Game </a:t>
            </a:r>
            <a:r>
              <a:rPr lang="hu-HU" dirty="0" smtClean="0">
                <a:solidFill>
                  <a:srgbClr val="FF0000"/>
                </a:solidFill>
              </a:rPr>
              <a:t>OO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4" name="Group 18"/>
          <p:cNvGrpSpPr>
            <a:grpSpLocks/>
          </p:cNvGrpSpPr>
          <p:nvPr/>
        </p:nvGrpSpPr>
        <p:grpSpPr bwMode="auto">
          <a:xfrm>
            <a:off x="4210050" y="2204070"/>
            <a:ext cx="833438" cy="820738"/>
            <a:chOff x="720" y="1511"/>
            <a:chExt cx="525" cy="517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720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20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1024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0"/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1085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0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1085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1116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1085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1085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1085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1101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2062" name="Oval 24"/>
          <p:cNvSpPr>
            <a:spLocks noChangeArrowheads="1"/>
          </p:cNvSpPr>
          <p:nvPr/>
        </p:nvSpPr>
        <p:spPr bwMode="auto">
          <a:xfrm>
            <a:off x="3810000" y="2262808"/>
            <a:ext cx="762000" cy="762000"/>
          </a:xfrm>
          <a:prstGeom prst="ellipse">
            <a:avLst/>
          </a:prstGeom>
          <a:solidFill>
            <a:srgbClr val="35C955"/>
          </a:solidFill>
          <a:ln w="12700">
            <a:solidFill>
              <a:srgbClr val="35C955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b="0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5043488" y="5085184"/>
            <a:ext cx="0" cy="607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 flipV="1">
            <a:off x="5024310" y="5692483"/>
            <a:ext cx="642271" cy="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flipV="1">
            <a:off x="5032375" y="5391771"/>
            <a:ext cx="476250" cy="300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655923" y="5669848"/>
            <a:ext cx="19627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0" dirty="0" smtClean="0"/>
              <a:t>World coordinate</a:t>
            </a:r>
          </a:p>
          <a:p>
            <a:r>
              <a:rPr lang="en-US" altLang="en-US" sz="2000" b="0" dirty="0" smtClean="0"/>
              <a:t>system</a:t>
            </a:r>
            <a:endParaRPr lang="hu-HU" altLang="en-US" sz="2000" b="0" dirty="0"/>
          </a:p>
        </p:txBody>
      </p:sp>
      <p:sp>
        <p:nvSpPr>
          <p:cNvPr id="10" name="Téglalap 9"/>
          <p:cNvSpPr/>
          <p:nvPr/>
        </p:nvSpPr>
        <p:spPr>
          <a:xfrm>
            <a:off x="3795513" y="6381328"/>
            <a:ext cx="5168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2400" dirty="0" err="1" smtClean="0"/>
              <a:t>Scene</a:t>
            </a:r>
            <a:r>
              <a:rPr lang="hu-HU" altLang="en-US" sz="2400" b="0" dirty="0" smtClean="0"/>
              <a:t>: </a:t>
            </a:r>
            <a:r>
              <a:rPr lang="en-US" sz="2400" b="0" dirty="0" smtClean="0">
                <a:cs typeface="Courier New" panose="02070309020205020404" pitchFamily="49" charset="0"/>
              </a:rPr>
              <a:t>vector&lt;</a:t>
            </a:r>
            <a:r>
              <a:rPr lang="hu-HU" sz="2400" b="0" dirty="0">
                <a:cs typeface="Courier New" panose="02070309020205020404" pitchFamily="49" charset="0"/>
              </a:rPr>
              <a:t>Game</a:t>
            </a:r>
            <a:r>
              <a:rPr lang="en-US" sz="2400" b="0" dirty="0">
                <a:cs typeface="Courier New" panose="02070309020205020404" pitchFamily="49" charset="0"/>
              </a:rPr>
              <a:t>Object *&gt; objects;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397666"/>
              </p:ext>
            </p:extLst>
          </p:nvPr>
        </p:nvGraphicFramePr>
        <p:xfrm>
          <a:off x="384448" y="864840"/>
          <a:ext cx="15398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Klip" r:id="rId4" imgW="1537206" imgH="1622783" progId="">
                  <p:embed/>
                </p:oleObj>
              </mc:Choice>
              <mc:Fallback>
                <p:oleObj name="Klip" r:id="rId4" imgW="1537206" imgH="1622783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48" y="864840"/>
                        <a:ext cx="15398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-72752" y="2493615"/>
            <a:ext cx="2398713" cy="172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000" dirty="0" err="1"/>
              <a:t>KeyboardFunc</a:t>
            </a:r>
            <a:endParaRPr lang="hu-HU" altLang="en-US" sz="2000" dirty="0"/>
          </a:p>
          <a:p>
            <a:pPr algn="ctr"/>
            <a:r>
              <a:rPr lang="hu-HU" altLang="en-US" sz="2000" dirty="0" err="1"/>
              <a:t>KeyboardUpFunc</a:t>
            </a:r>
            <a:endParaRPr lang="hu-HU" altLang="en-US" sz="2000" dirty="0"/>
          </a:p>
          <a:p>
            <a:pPr algn="ctr"/>
            <a:r>
              <a:rPr lang="hu-HU" altLang="en-US" sz="2000" dirty="0" err="1"/>
              <a:t>SpecialKeysFunc</a:t>
            </a:r>
            <a:endParaRPr lang="hu-HU" altLang="en-US" sz="2000" dirty="0"/>
          </a:p>
          <a:p>
            <a:pPr algn="ctr"/>
            <a:r>
              <a:rPr lang="hu-HU" altLang="en-US" sz="2000" dirty="0" err="1"/>
              <a:t>SpecialKeysUpFunc</a:t>
            </a:r>
            <a:endParaRPr lang="hu-HU" altLang="en-US" sz="2000" dirty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2843808" y="2922240"/>
            <a:ext cx="907728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dirty="0" smtClean="0"/>
              <a:t>keys</a:t>
            </a:r>
            <a:endParaRPr lang="hu-HU" altLang="en-US" sz="2200" dirty="0"/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2365648" y="4674840"/>
            <a:ext cx="18288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200"/>
              <a:t>IdleFunc:</a:t>
            </a:r>
          </a:p>
          <a:p>
            <a:pPr algn="ctr"/>
            <a:r>
              <a:rPr lang="hu-HU" altLang="en-US" sz="2200"/>
              <a:t>GameLoop</a:t>
            </a: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575448" y="4674840"/>
            <a:ext cx="1295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en-US" sz="2200"/>
              <a:t>virtual</a:t>
            </a:r>
          </a:p>
          <a:p>
            <a:pPr algn="ctr"/>
            <a:r>
              <a:rPr lang="hu-HU" altLang="en-US" sz="2200"/>
              <a:t>world</a:t>
            </a:r>
          </a:p>
        </p:txBody>
      </p:sp>
      <p:graphicFrame>
        <p:nvGraphicFramePr>
          <p:cNvPr id="4099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29400" y="4495800"/>
          <a:ext cx="2514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Klip" r:id="rId6" imgW="3253680" imgH="2476800" progId="">
                  <p:embed/>
                </p:oleObj>
              </mc:Choice>
              <mc:Fallback>
                <p:oleObj name="Klip" r:id="rId6" imgW="3253680" imgH="2476800" progId="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lum bright="-4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95800"/>
                        <a:ext cx="2514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552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1186136" y="2061815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234208" y="330324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280048" y="353184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Freeform 16"/>
          <p:cNvSpPr>
            <a:spLocks/>
          </p:cNvSpPr>
          <p:nvPr/>
        </p:nvSpPr>
        <p:spPr bwMode="auto">
          <a:xfrm>
            <a:off x="3737248" y="4446240"/>
            <a:ext cx="1219200" cy="304800"/>
          </a:xfrm>
          <a:custGeom>
            <a:avLst/>
            <a:gdLst>
              <a:gd name="T0" fmla="*/ 0 w 768"/>
              <a:gd name="T1" fmla="*/ 2147483647 h 344"/>
              <a:gd name="T2" fmla="*/ 2147483647 w 768"/>
              <a:gd name="T3" fmla="*/ 2147483647 h 344"/>
              <a:gd name="T4" fmla="*/ 2147483647 w 768"/>
              <a:gd name="T5" fmla="*/ 2147483647 h 344"/>
              <a:gd name="T6" fmla="*/ 0 60000 65536"/>
              <a:gd name="T7" fmla="*/ 0 60000 65536"/>
              <a:gd name="T8" fmla="*/ 0 60000 65536"/>
              <a:gd name="T9" fmla="*/ 0 w 768"/>
              <a:gd name="T10" fmla="*/ 0 h 344"/>
              <a:gd name="T11" fmla="*/ 768 w 76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44">
                <a:moveTo>
                  <a:pt x="0" y="344"/>
                </a:moveTo>
                <a:cubicBezTo>
                  <a:pt x="128" y="180"/>
                  <a:pt x="256" y="16"/>
                  <a:pt x="384" y="8"/>
                </a:cubicBezTo>
                <a:cubicBezTo>
                  <a:pt x="512" y="0"/>
                  <a:pt x="640" y="148"/>
                  <a:pt x="768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Freeform 17"/>
          <p:cNvSpPr>
            <a:spLocks/>
          </p:cNvSpPr>
          <p:nvPr/>
        </p:nvSpPr>
        <p:spPr bwMode="auto">
          <a:xfrm>
            <a:off x="3751536" y="5432078"/>
            <a:ext cx="1162050" cy="309562"/>
          </a:xfrm>
          <a:custGeom>
            <a:avLst/>
            <a:gdLst>
              <a:gd name="T0" fmla="*/ 2147483647 w 732"/>
              <a:gd name="T1" fmla="*/ 0 h 302"/>
              <a:gd name="T2" fmla="*/ 2147483647 w 732"/>
              <a:gd name="T3" fmla="*/ 2147483647 h 302"/>
              <a:gd name="T4" fmla="*/ 0 w 732"/>
              <a:gd name="T5" fmla="*/ 2147483647 h 302"/>
              <a:gd name="T6" fmla="*/ 0 60000 65536"/>
              <a:gd name="T7" fmla="*/ 0 60000 65536"/>
              <a:gd name="T8" fmla="*/ 0 60000 65536"/>
              <a:gd name="T9" fmla="*/ 0 w 732"/>
              <a:gd name="T10" fmla="*/ 0 h 302"/>
              <a:gd name="T11" fmla="*/ 732 w 73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302">
                <a:moveTo>
                  <a:pt x="732" y="0"/>
                </a:moveTo>
                <a:cubicBezTo>
                  <a:pt x="586" y="149"/>
                  <a:pt x="432" y="276"/>
                  <a:pt x="310" y="289"/>
                </a:cubicBezTo>
                <a:cubicBezTo>
                  <a:pt x="188" y="302"/>
                  <a:pt x="65" y="124"/>
                  <a:pt x="0" y="8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692235"/>
              </p:ext>
            </p:extLst>
          </p:nvPr>
        </p:nvGraphicFramePr>
        <p:xfrm>
          <a:off x="395561" y="4581178"/>
          <a:ext cx="12604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Klip" r:id="rId9" imgW="3063875" imgH="3148013" progId="">
                  <p:embed/>
                </p:oleObj>
              </mc:Choice>
              <mc:Fallback>
                <p:oleObj name="Klip" r:id="rId9" imgW="3063875" imgH="3148013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61" y="4581178"/>
                        <a:ext cx="12604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19"/>
          <p:cNvSpPr>
            <a:spLocks noChangeShapeType="1"/>
          </p:cNvSpPr>
          <p:nvPr/>
        </p:nvSpPr>
        <p:spPr bwMode="auto">
          <a:xfrm flipV="1">
            <a:off x="1679848" y="513204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Freeform 21"/>
          <p:cNvSpPr>
            <a:spLocks/>
          </p:cNvSpPr>
          <p:nvPr/>
        </p:nvSpPr>
        <p:spPr bwMode="auto">
          <a:xfrm>
            <a:off x="3203848" y="5589240"/>
            <a:ext cx="3352800" cy="571500"/>
          </a:xfrm>
          <a:custGeom>
            <a:avLst/>
            <a:gdLst>
              <a:gd name="T0" fmla="*/ 0 w 2112"/>
              <a:gd name="T1" fmla="*/ 0 h 720"/>
              <a:gd name="T2" fmla="*/ 0 w 2112"/>
              <a:gd name="T3" fmla="*/ 2147483647 h 720"/>
              <a:gd name="T4" fmla="*/ 2147483647 w 2112"/>
              <a:gd name="T5" fmla="*/ 2147483647 h 720"/>
              <a:gd name="T6" fmla="*/ 0 60000 65536"/>
              <a:gd name="T7" fmla="*/ 0 60000 65536"/>
              <a:gd name="T8" fmla="*/ 0 60000 65536"/>
              <a:gd name="T9" fmla="*/ 0 w 2112"/>
              <a:gd name="T10" fmla="*/ 0 h 720"/>
              <a:gd name="T11" fmla="*/ 2112 w 21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720">
                <a:moveTo>
                  <a:pt x="0" y="0"/>
                </a:moveTo>
                <a:lnTo>
                  <a:pt x="0" y="720"/>
                </a:lnTo>
                <a:lnTo>
                  <a:pt x="2112" y="72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9348" y="43150"/>
            <a:ext cx="733112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Keyboard handling with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Polling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51920" y="1186150"/>
            <a:ext cx="5292080" cy="2746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bool keys[256];	// is pressed?</a:t>
            </a:r>
          </a:p>
          <a:p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onKeyboard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(unsigned char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key,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keys[key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 true;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onKeyboardUp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(unsigned char key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keys[key] = false;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066" y="440767"/>
            <a:ext cx="6121400" cy="11430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Avatar :: </a:t>
            </a:r>
            <a:r>
              <a:rPr lang="hu-HU" dirty="0" err="1" smtClean="0">
                <a:solidFill>
                  <a:srgbClr val="FF0000"/>
                </a:solidFill>
              </a:rPr>
              <a:t>ProcessInput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0942" y="1864755"/>
            <a:ext cx="8494633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100" dirty="0">
              <a:latin typeface="Courier New" pitchFamily="49" charset="0"/>
            </a:endParaRPr>
          </a:p>
          <a:p>
            <a:r>
              <a:rPr lang="hu-HU" altLang="en-US" sz="2000" u="sng" dirty="0" smtClean="0">
                <a:latin typeface="Courier New" pitchFamily="49" charset="0"/>
              </a:rPr>
              <a:t>Avatar </a:t>
            </a:r>
            <a:r>
              <a:rPr lang="hu-HU" altLang="en-US" sz="2000" u="sng" dirty="0">
                <a:latin typeface="Courier New" pitchFamily="49" charset="0"/>
              </a:rPr>
              <a:t>:: </a:t>
            </a:r>
            <a:r>
              <a:rPr lang="hu-HU" altLang="en-US" sz="2000" u="sng" dirty="0" err="1">
                <a:latin typeface="Courier New" pitchFamily="49" charset="0"/>
              </a:rPr>
              <a:t>ProcessInput</a:t>
            </a:r>
            <a:r>
              <a:rPr lang="hu-HU" altLang="en-US" sz="2000" u="sng" dirty="0" smtClean="0">
                <a:latin typeface="Courier New" pitchFamily="49" charset="0"/>
              </a:rPr>
              <a:t>()</a:t>
            </a:r>
            <a:r>
              <a:rPr lang="hu-HU" altLang="en-US" sz="2000" dirty="0" smtClean="0">
                <a:latin typeface="Courier New" pitchFamily="49" charset="0"/>
              </a:rPr>
              <a:t> { 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>
                <a:latin typeface="Courier New" pitchFamily="49" charset="0"/>
              </a:rPr>
              <a:t>( </a:t>
            </a:r>
            <a:r>
              <a:rPr lang="en-US" altLang="en-US" sz="2000" dirty="0" smtClean="0">
                <a:latin typeface="Courier New" pitchFamily="49" charset="0"/>
              </a:rPr>
              <a:t>keys[‘ ‘] </a:t>
            </a:r>
            <a:r>
              <a:rPr lang="hu-HU" altLang="en-US" sz="2000" dirty="0" smtClean="0">
                <a:latin typeface="Courier New" pitchFamily="49" charset="0"/>
              </a:rPr>
              <a:t>)</a:t>
            </a:r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// fire!</a:t>
            </a:r>
          </a:p>
          <a:p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   </a:t>
            </a:r>
            <a:r>
              <a:rPr lang="en-US" altLang="en-US" sz="2000" dirty="0" err="1" smtClean="0">
                <a:latin typeface="Courier New" pitchFamily="49" charset="0"/>
              </a:rPr>
              <a:t>objects.push_back</a:t>
            </a:r>
            <a:r>
              <a:rPr lang="hu-HU" altLang="en-US" sz="2000" dirty="0" smtClean="0">
                <a:latin typeface="Courier New" pitchFamily="49" charset="0"/>
              </a:rPr>
              <a:t>(</a:t>
            </a:r>
            <a:r>
              <a:rPr lang="hu-HU" altLang="en-US" sz="2000" dirty="0" err="1" smtClean="0">
                <a:latin typeface="Courier New" pitchFamily="49" charset="0"/>
              </a:rPr>
              <a:t>new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 err="1" smtClean="0">
                <a:latin typeface="Courier New" pitchFamily="49" charset="0"/>
              </a:rPr>
              <a:t>Bullet</a:t>
            </a:r>
            <a:r>
              <a:rPr lang="hu-HU" altLang="en-US" sz="2000" dirty="0" smtClean="0">
                <a:latin typeface="Courier New" pitchFamily="49" charset="0"/>
              </a:rPr>
              <a:t>(</a:t>
            </a:r>
            <a:r>
              <a:rPr lang="hu-HU" altLang="en-US" sz="2000" dirty="0" err="1" smtClean="0">
                <a:latin typeface="Courier New" pitchFamily="49" charset="0"/>
              </a:rPr>
              <a:t>pos</a:t>
            </a:r>
            <a:r>
              <a:rPr lang="hu-HU" altLang="en-US" sz="2000" dirty="0" smtClean="0">
                <a:latin typeface="Courier New" pitchFamily="49" charset="0"/>
              </a:rPr>
              <a:t>, </a:t>
            </a:r>
            <a:r>
              <a:rPr lang="hu-HU" altLang="en-US" sz="2000" dirty="0" err="1">
                <a:latin typeface="Courier New" pitchFamily="49" charset="0"/>
              </a:rPr>
              <a:t>velocity</a:t>
            </a:r>
            <a:r>
              <a:rPr lang="hu-HU" altLang="en-US" sz="2000" dirty="0" smtClean="0">
                <a:latin typeface="Courier New" pitchFamily="49" charset="0"/>
              </a:rPr>
              <a:t>));</a:t>
            </a:r>
            <a:r>
              <a:rPr lang="en-US" altLang="en-US" sz="2400" dirty="0"/>
              <a:t>	</a:t>
            </a:r>
          </a:p>
          <a:p>
            <a:r>
              <a:rPr lang="en-US" altLang="en-US" sz="2400" dirty="0"/>
              <a:t>	</a:t>
            </a:r>
            <a:endParaRPr lang="en-US" altLang="en-US" sz="2400" dirty="0" smtClean="0"/>
          </a:p>
          <a:p>
            <a:r>
              <a:rPr lang="en-US" altLang="en-US" sz="2400" dirty="0"/>
              <a:t> </a:t>
            </a:r>
            <a:r>
              <a:rPr lang="en-US" altLang="en-US" sz="2400" dirty="0" smtClean="0"/>
              <a:t>             // </a:t>
            </a:r>
            <a:r>
              <a:rPr lang="en-US" altLang="en-US" sz="2400" i="1" dirty="0" smtClean="0"/>
              <a:t>Steering in the coordinate system of the avatar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en-US" altLang="en-US" sz="2000" dirty="0" smtClean="0">
                <a:latin typeface="Courier New" pitchFamily="49" charset="0"/>
              </a:rPr>
              <a:t>vec3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 err="1">
                <a:latin typeface="Courier New" pitchFamily="49" charset="0"/>
              </a:rPr>
              <a:t>head</a:t>
            </a:r>
            <a:r>
              <a:rPr lang="hu-HU" altLang="en-US" sz="2000" dirty="0">
                <a:latin typeface="Courier New" pitchFamily="49" charset="0"/>
              </a:rPr>
              <a:t> = </a:t>
            </a:r>
            <a:r>
              <a:rPr lang="hu-HU" altLang="en-US" sz="2000" dirty="0" err="1" smtClean="0">
                <a:latin typeface="Courier New" pitchFamily="49" charset="0"/>
              </a:rPr>
              <a:t>normalize</a:t>
            </a:r>
            <a:r>
              <a:rPr lang="en-US" altLang="en-US" sz="2000" dirty="0" smtClean="0">
                <a:latin typeface="Courier New" pitchFamily="49" charset="0"/>
              </a:rPr>
              <a:t>(</a:t>
            </a:r>
            <a:r>
              <a:rPr lang="hu-HU" altLang="en-US" sz="2000" dirty="0" err="1" smtClean="0">
                <a:latin typeface="Courier New" pitchFamily="49" charset="0"/>
              </a:rPr>
              <a:t>velocity</a:t>
            </a:r>
            <a:r>
              <a:rPr lang="hu-HU" altLang="en-US" sz="2000" dirty="0" smtClean="0">
                <a:latin typeface="Courier New" pitchFamily="49" charset="0"/>
              </a:rPr>
              <a:t>);</a:t>
            </a:r>
            <a:endParaRPr lang="en-US" altLang="en-US" sz="2000" dirty="0" smtClean="0">
              <a:latin typeface="Courier New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vec3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normalize(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wV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pl-P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vec3 up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cross(head, right);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keys[KEY_UP]</a:t>
            </a:r>
            <a:r>
              <a:rPr lang="hu-HU" altLang="en-US" sz="2000" dirty="0" smtClean="0">
                <a:latin typeface="Courier New" pitchFamily="49" charset="0"/>
              </a:rPr>
              <a:t>)    </a:t>
            </a:r>
            <a:r>
              <a:rPr lang="hu-HU" altLang="en-US" sz="2000" dirty="0" err="1">
                <a:latin typeface="Courier New" pitchFamily="49" charset="0"/>
              </a:rPr>
              <a:t>force</a:t>
            </a:r>
            <a:r>
              <a:rPr lang="hu-HU" altLang="en-US" sz="2000" dirty="0">
                <a:latin typeface="Courier New" pitchFamily="49" charset="0"/>
              </a:rPr>
              <a:t> </a:t>
            </a:r>
            <a:r>
              <a:rPr lang="en-US" altLang="en-US" sz="2000" dirty="0">
                <a:latin typeface="Courier New" pitchFamily="49" charset="0"/>
              </a:rPr>
              <a:t>-</a:t>
            </a:r>
            <a:r>
              <a:rPr lang="hu-HU" altLang="en-US" sz="2000" dirty="0" smtClean="0">
                <a:latin typeface="Courier New" pitchFamily="49" charset="0"/>
              </a:rPr>
              <a:t>= </a:t>
            </a:r>
            <a:r>
              <a:rPr lang="hu-HU" altLang="en-US" sz="2000" dirty="0" err="1" smtClean="0">
                <a:latin typeface="Courier New" pitchFamily="49" charset="0"/>
              </a:rPr>
              <a:t>up</a:t>
            </a:r>
            <a:r>
              <a:rPr lang="hu-HU" altLang="en-US" sz="2000" dirty="0" smtClean="0">
                <a:latin typeface="Courier New" pitchFamily="49" charset="0"/>
              </a:rPr>
              <a:t>;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keys[KEY_DOWN]</a:t>
            </a:r>
            <a:r>
              <a:rPr lang="hu-HU" altLang="en-US" sz="2000" dirty="0" smtClean="0">
                <a:latin typeface="Courier New" pitchFamily="49" charset="0"/>
              </a:rPr>
              <a:t>)  </a:t>
            </a:r>
            <a:r>
              <a:rPr lang="hu-HU" altLang="en-US" sz="2000" dirty="0" err="1" smtClean="0">
                <a:latin typeface="Courier New" pitchFamily="49" charset="0"/>
              </a:rPr>
              <a:t>force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hu-HU" altLang="en-US" sz="2000" dirty="0">
                <a:latin typeface="Courier New" pitchFamily="49" charset="0"/>
              </a:rPr>
              <a:t>+= </a:t>
            </a:r>
            <a:r>
              <a:rPr lang="hu-HU" altLang="en-US" sz="2000" dirty="0" err="1">
                <a:latin typeface="Courier New" pitchFamily="49" charset="0"/>
              </a:rPr>
              <a:t>up</a:t>
            </a:r>
            <a:r>
              <a:rPr lang="hu-HU" altLang="en-US" sz="2000" dirty="0">
                <a:latin typeface="Courier New" pitchFamily="49" charset="0"/>
              </a:rPr>
              <a:t>;</a:t>
            </a: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keys[KEY_LEFT]</a:t>
            </a:r>
            <a:r>
              <a:rPr lang="hu-HU" altLang="en-US" sz="2000" dirty="0" smtClean="0">
                <a:latin typeface="Courier New" pitchFamily="49" charset="0"/>
              </a:rPr>
              <a:t>)  </a:t>
            </a:r>
            <a:r>
              <a:rPr lang="hu-HU" altLang="en-US" sz="2000" dirty="0" err="1" smtClean="0">
                <a:latin typeface="Courier New" pitchFamily="49" charset="0"/>
              </a:rPr>
              <a:t>force</a:t>
            </a:r>
            <a:r>
              <a:rPr lang="hu-HU" altLang="en-US" sz="2000" dirty="0" smtClean="0">
                <a:latin typeface="Courier New" pitchFamily="49" charset="0"/>
              </a:rPr>
              <a:t> </a:t>
            </a:r>
            <a:r>
              <a:rPr lang="en-US" altLang="en-US" sz="2000" dirty="0" smtClean="0">
                <a:latin typeface="Courier New" pitchFamily="49" charset="0"/>
              </a:rPr>
              <a:t>-</a:t>
            </a:r>
            <a:r>
              <a:rPr lang="hu-HU" altLang="en-US" sz="2000" dirty="0" smtClean="0">
                <a:latin typeface="Courier New" pitchFamily="49" charset="0"/>
              </a:rPr>
              <a:t>= </a:t>
            </a:r>
            <a:r>
              <a:rPr lang="en-US" altLang="en-US" sz="2000" dirty="0" smtClean="0">
                <a:latin typeface="Courier New" pitchFamily="49" charset="0"/>
              </a:rPr>
              <a:t>right</a:t>
            </a:r>
            <a:r>
              <a:rPr lang="hu-HU" altLang="en-US" sz="2000" dirty="0" smtClean="0">
                <a:latin typeface="Courier New" pitchFamily="49" charset="0"/>
              </a:rPr>
              <a:t>;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  </a:t>
            </a:r>
            <a:r>
              <a:rPr lang="hu-HU" altLang="en-US" sz="2000" dirty="0" err="1" smtClean="0">
                <a:latin typeface="Courier New" pitchFamily="49" charset="0"/>
              </a:rPr>
              <a:t>if</a:t>
            </a:r>
            <a:r>
              <a:rPr lang="hu-HU" altLang="en-US" sz="2000" dirty="0" smtClean="0">
                <a:latin typeface="Courier New" pitchFamily="49" charset="0"/>
              </a:rPr>
              <a:t> (</a:t>
            </a:r>
            <a:r>
              <a:rPr lang="en-US" altLang="en-US" sz="2000" dirty="0" smtClean="0">
                <a:latin typeface="Courier New" pitchFamily="49" charset="0"/>
              </a:rPr>
              <a:t>keys[KEY_RIGHT]</a:t>
            </a:r>
            <a:r>
              <a:rPr lang="hu-HU" altLang="en-US" sz="2000" dirty="0" smtClean="0">
                <a:latin typeface="Courier New" pitchFamily="49" charset="0"/>
              </a:rPr>
              <a:t>) </a:t>
            </a:r>
            <a:r>
              <a:rPr lang="hu-HU" altLang="en-US" sz="2000" dirty="0" err="1">
                <a:latin typeface="Courier New" pitchFamily="49" charset="0"/>
              </a:rPr>
              <a:t>force</a:t>
            </a:r>
            <a:r>
              <a:rPr lang="hu-HU" altLang="en-US" sz="2000" dirty="0">
                <a:latin typeface="Courier New" pitchFamily="49" charset="0"/>
              </a:rPr>
              <a:t> += </a:t>
            </a:r>
            <a:r>
              <a:rPr lang="en-US" altLang="en-US" sz="2000" dirty="0" smtClean="0">
                <a:latin typeface="Courier New" pitchFamily="49" charset="0"/>
              </a:rPr>
              <a:t>right</a:t>
            </a:r>
            <a:r>
              <a:rPr lang="hu-HU" altLang="en-US" sz="2000" dirty="0" smtClean="0">
                <a:latin typeface="Courier New" pitchFamily="49" charset="0"/>
              </a:rPr>
              <a:t>;</a:t>
            </a:r>
            <a:endParaRPr lang="hu-HU" altLang="en-US" sz="2000" dirty="0">
              <a:latin typeface="Courier New" pitchFamily="49" charset="0"/>
            </a:endParaRPr>
          </a:p>
          <a:p>
            <a:r>
              <a:rPr lang="hu-HU" altLang="en-US" sz="2000" dirty="0">
                <a:latin typeface="Courier New" pitchFamily="49" charset="0"/>
              </a:rPr>
              <a:t>}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49494"/>
              </a:clrFrom>
              <a:clrTo>
                <a:srgbClr val="9494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83667"/>
            <a:ext cx="2160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6588125" y="1575830"/>
            <a:ext cx="8636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 flipV="1">
            <a:off x="7308850" y="712230"/>
            <a:ext cx="14287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 flipV="1">
            <a:off x="7055644" y="1052736"/>
            <a:ext cx="396081" cy="5230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795963" y="1864755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/>
              <a:t>head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315993" y="3420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dirty="0" err="1"/>
              <a:t>up</a:t>
            </a:r>
            <a:endParaRPr lang="hu-HU" altLang="en-US" sz="2400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426597" y="686830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2400" dirty="0"/>
              <a:t>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0000"/>
                </a:solidFill>
              </a:rPr>
              <a:t>GameObject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 points belong to the object</a:t>
            </a:r>
            <a:r>
              <a:rPr lang="hu-HU" dirty="0" smtClean="0"/>
              <a:t>: </a:t>
            </a:r>
            <a:r>
              <a:rPr lang="en-US" dirty="0" smtClean="0"/>
              <a:t>equation</a:t>
            </a:r>
            <a:endParaRPr lang="hu-HU" dirty="0" smtClean="0"/>
          </a:p>
          <a:p>
            <a:pPr lvl="1"/>
            <a:r>
              <a:rPr lang="en-US" dirty="0" smtClean="0"/>
              <a:t>Visibility</a:t>
            </a:r>
            <a:r>
              <a:rPr lang="hu-HU" dirty="0" smtClean="0"/>
              <a:t>: </a:t>
            </a:r>
            <a:r>
              <a:rPr lang="en-US" dirty="0" smtClean="0"/>
              <a:t>root finding</a:t>
            </a:r>
            <a:endParaRPr lang="hu-HU" dirty="0" smtClean="0"/>
          </a:p>
          <a:p>
            <a:pPr lvl="1"/>
            <a:r>
              <a:rPr lang="en-US" dirty="0" smtClean="0"/>
              <a:t>Transformation: equation modification</a:t>
            </a:r>
            <a:endParaRPr lang="hu-HU" dirty="0" smtClean="0"/>
          </a:p>
          <a:p>
            <a:pPr marL="914400" lvl="2" indent="0">
              <a:buNone/>
            </a:pP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>     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hu-HU" sz="3200" dirty="0" smtClean="0">
                <a:solidFill>
                  <a:srgbClr val="FF0000"/>
                </a:solidFill>
              </a:rPr>
              <a:t>        </a:t>
            </a:r>
            <a:r>
              <a:rPr lang="hu-HU" sz="4800" dirty="0" err="1" smtClean="0">
                <a:solidFill>
                  <a:srgbClr val="FF0000"/>
                </a:solidFill>
              </a:rPr>
              <a:t>Triangle</a:t>
            </a:r>
            <a:r>
              <a:rPr lang="hu-HU" sz="4800" dirty="0" smtClean="0">
                <a:solidFill>
                  <a:srgbClr val="FF0000"/>
                </a:solidFill>
              </a:rPr>
              <a:t> </a:t>
            </a:r>
            <a:r>
              <a:rPr lang="hu-HU" sz="4800" dirty="0" err="1" smtClean="0">
                <a:solidFill>
                  <a:srgbClr val="FF0000"/>
                </a:solidFill>
              </a:rPr>
              <a:t>mesh</a:t>
            </a:r>
            <a:endParaRPr lang="hu-HU" sz="4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the light is modified</a:t>
            </a:r>
            <a:endParaRPr lang="hu-HU" dirty="0" smtClean="0"/>
          </a:p>
          <a:p>
            <a:pPr lvl="1"/>
            <a:r>
              <a:rPr lang="hu-HU" dirty="0" err="1" smtClean="0"/>
              <a:t>Shading</a:t>
            </a:r>
            <a:r>
              <a:rPr lang="hu-HU" dirty="0" smtClean="0"/>
              <a:t>: </a:t>
            </a:r>
            <a:r>
              <a:rPr lang="en-US" dirty="0" smtClean="0"/>
              <a:t>algorithm</a:t>
            </a:r>
            <a:endParaRPr lang="hu-HU" dirty="0" smtClean="0"/>
          </a:p>
          <a:p>
            <a:pPr lvl="1"/>
            <a:r>
              <a:rPr lang="hu-HU" dirty="0" err="1" smtClean="0"/>
              <a:t>Material</a:t>
            </a:r>
            <a:r>
              <a:rPr lang="hu-HU" dirty="0" smtClean="0"/>
              <a:t>: </a:t>
            </a:r>
            <a:r>
              <a:rPr lang="en-US" dirty="0" smtClean="0"/>
              <a:t>parameters</a:t>
            </a:r>
            <a:endParaRPr lang="hu-HU" dirty="0" smtClean="0"/>
          </a:p>
          <a:p>
            <a:pPr lvl="1"/>
            <a:r>
              <a:rPr lang="hu-HU" dirty="0" err="1" smtClean="0"/>
              <a:t>Texture</a:t>
            </a:r>
            <a:r>
              <a:rPr lang="hu-HU" dirty="0" smtClean="0"/>
              <a:t>: </a:t>
            </a:r>
            <a:r>
              <a:rPr lang="en-US" dirty="0" smtClean="0"/>
              <a:t>parameter changes on the surface</a:t>
            </a:r>
            <a:endParaRPr lang="hu-HU" dirty="0" smtClean="0"/>
          </a:p>
          <a:p>
            <a:r>
              <a:rPr lang="en-US" dirty="0" smtClean="0"/>
              <a:t>Operations</a:t>
            </a:r>
            <a:r>
              <a:rPr lang="hu-HU" dirty="0" smtClean="0"/>
              <a:t>: </a:t>
            </a:r>
          </a:p>
          <a:p>
            <a:pPr lvl="1"/>
            <a:r>
              <a:rPr lang="hu-HU" dirty="0" err="1" smtClean="0"/>
              <a:t>Control</a:t>
            </a:r>
            <a:r>
              <a:rPr lang="en-US" dirty="0" smtClean="0"/>
              <a:t>: game dependent</a:t>
            </a:r>
          </a:p>
          <a:p>
            <a:pPr lvl="1"/>
            <a:r>
              <a:rPr lang="hu-HU" dirty="0" err="1" smtClean="0"/>
              <a:t>Animate</a:t>
            </a:r>
            <a:r>
              <a:rPr lang="hu-HU" dirty="0" smtClean="0"/>
              <a:t>, </a:t>
            </a:r>
            <a:r>
              <a:rPr lang="hu-HU" dirty="0" err="1" smtClean="0"/>
              <a:t>Draw</a:t>
            </a:r>
            <a:r>
              <a:rPr lang="hu-HU" dirty="0" smtClean="0"/>
              <a:t>: </a:t>
            </a:r>
            <a:r>
              <a:rPr lang="en-US" dirty="0" smtClean="0"/>
              <a:t>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églalap 76"/>
          <p:cNvSpPr/>
          <p:nvPr/>
        </p:nvSpPr>
        <p:spPr>
          <a:xfrm>
            <a:off x="1" y="14748"/>
            <a:ext cx="9183396" cy="6843252"/>
          </a:xfrm>
          <a:prstGeom prst="rect">
            <a:avLst/>
          </a:prstGeom>
          <a:solidFill>
            <a:srgbClr val="FADE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8" name="Téglalap 77"/>
          <p:cNvSpPr/>
          <p:nvPr/>
        </p:nvSpPr>
        <p:spPr>
          <a:xfrm>
            <a:off x="3530953" y="4262510"/>
            <a:ext cx="3882684" cy="198354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17671" y="947386"/>
            <a:ext cx="1620180" cy="534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Shader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66866" y="3351688"/>
            <a:ext cx="1131252" cy="456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Texture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79840" y="2175912"/>
            <a:ext cx="1653996" cy="1674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GameObjec</a:t>
            </a:r>
            <a:r>
              <a:rPr lang="en-US" sz="2000" b="0" dirty="0" err="1" smtClean="0">
                <a:solidFill>
                  <a:schemeClr val="tx1"/>
                </a:solidFill>
              </a:rPr>
              <a:t>t</a:t>
            </a:r>
            <a:endParaRPr lang="hu-HU" sz="20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p</a:t>
            </a:r>
            <a:r>
              <a:rPr lang="hu-HU" sz="1600" b="0" dirty="0" err="1" smtClean="0">
                <a:solidFill>
                  <a:schemeClr val="tx1"/>
                </a:solidFill>
              </a:rPr>
              <a:t>os</a:t>
            </a:r>
            <a:r>
              <a:rPr lang="en-US" sz="1600" b="0" dirty="0" smtClean="0">
                <a:solidFill>
                  <a:schemeClr val="tx1"/>
                </a:solidFill>
              </a:rPr>
              <a:t>, velocity, acc</a:t>
            </a:r>
            <a:endParaRPr lang="hu-HU" sz="1600" b="0" dirty="0" smtClean="0">
              <a:solidFill>
                <a:schemeClr val="tx1"/>
              </a:solidFill>
            </a:endParaRPr>
          </a:p>
          <a:p>
            <a:pPr algn="ctr"/>
            <a:endParaRPr lang="en-US" sz="800" b="0" i="1" dirty="0">
              <a:solidFill>
                <a:schemeClr val="tx1"/>
              </a:solidFill>
            </a:endParaRPr>
          </a:p>
          <a:p>
            <a:pPr algn="ctr"/>
            <a:endParaRPr lang="en-US" sz="200" b="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smtClean="0">
                <a:solidFill>
                  <a:schemeClr val="tx1"/>
                </a:solidFill>
              </a:rPr>
              <a:t>Control()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Animate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Draw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31521" y="4079631"/>
            <a:ext cx="1674018" cy="465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tx1"/>
                </a:solidFill>
              </a:rPr>
              <a:t>TriangleMesh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44394" y="4912772"/>
            <a:ext cx="1697737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ParamSurface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951" y="4912771"/>
            <a:ext cx="162018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tx1"/>
                </a:solidFill>
              </a:rPr>
              <a:t>Loaded</a:t>
            </a:r>
            <a:r>
              <a:rPr lang="en-US" sz="2000" dirty="0" smtClean="0">
                <a:solidFill>
                  <a:schemeClr val="tx1"/>
                </a:solidFill>
              </a:rPr>
              <a:t>Mesh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855530" y="5877272"/>
            <a:ext cx="1458651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Sphere</a:t>
            </a:r>
          </a:p>
        </p:txBody>
      </p:sp>
      <p:cxnSp>
        <p:nvCxnSpPr>
          <p:cNvPr id="11" name="Egyenes összekötő nyíllal 10"/>
          <p:cNvCxnSpPr>
            <a:endCxn id="7" idx="3"/>
          </p:cNvCxnSpPr>
          <p:nvPr/>
        </p:nvCxnSpPr>
        <p:spPr>
          <a:xfrm flipH="1">
            <a:off x="2405539" y="3756074"/>
            <a:ext cx="1659988" cy="5563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áromszög 11"/>
          <p:cNvSpPr/>
          <p:nvPr/>
        </p:nvSpPr>
        <p:spPr>
          <a:xfrm>
            <a:off x="1425291" y="4552150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13" name="Háromszög 12"/>
          <p:cNvSpPr/>
          <p:nvPr/>
        </p:nvSpPr>
        <p:spPr>
          <a:xfrm>
            <a:off x="2073242" y="4545123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2157544" y="4774490"/>
            <a:ext cx="0" cy="1353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 flipV="1">
            <a:off x="1509593" y="4797151"/>
            <a:ext cx="1" cy="1038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2544958" y="5762233"/>
            <a:ext cx="0" cy="108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41" idx="2"/>
            <a:endCxn id="6" idx="0"/>
          </p:cNvCxnSpPr>
          <p:nvPr/>
        </p:nvCxnSpPr>
        <p:spPr>
          <a:xfrm>
            <a:off x="4899430" y="1214571"/>
            <a:ext cx="7408" cy="9613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569828" y="17860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*</a:t>
            </a:r>
            <a:endParaRPr lang="en-US" sz="2000" b="0" dirty="0"/>
          </a:p>
        </p:txBody>
      </p:sp>
      <p:cxnSp>
        <p:nvCxnSpPr>
          <p:cNvPr id="19" name="Egyenes összekötő nyíllal 18"/>
          <p:cNvCxnSpPr>
            <a:endCxn id="27" idx="0"/>
          </p:cNvCxnSpPr>
          <p:nvPr/>
        </p:nvCxnSpPr>
        <p:spPr>
          <a:xfrm>
            <a:off x="5459356" y="1094440"/>
            <a:ext cx="1279030" cy="10517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 flipV="1">
            <a:off x="2237851" y="1340768"/>
            <a:ext cx="2098165" cy="835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20"/>
          <p:cNvSpPr/>
          <p:nvPr/>
        </p:nvSpPr>
        <p:spPr>
          <a:xfrm>
            <a:off x="1427761" y="1882730"/>
            <a:ext cx="1390873" cy="757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Volumetric </a:t>
            </a:r>
            <a:r>
              <a:rPr lang="en-US" sz="2000" dirty="0" err="1" smtClean="0">
                <a:solidFill>
                  <a:schemeClr val="tx1"/>
                </a:solidFill>
              </a:rPr>
              <a:t>Shader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114335" y="1872472"/>
            <a:ext cx="1200393" cy="767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Surface </a:t>
            </a:r>
            <a:r>
              <a:rPr lang="en-US" sz="2000" dirty="0" err="1" smtClean="0">
                <a:solidFill>
                  <a:schemeClr val="tx1"/>
                </a:solidFill>
              </a:rPr>
              <a:t>Shader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1873901" y="1704199"/>
            <a:ext cx="0" cy="184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928325" y="1711226"/>
            <a:ext cx="0" cy="1526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endCxn id="41" idx="3"/>
          </p:cNvCxnSpPr>
          <p:nvPr/>
        </p:nvCxnSpPr>
        <p:spPr>
          <a:xfrm flipH="1" flipV="1">
            <a:off x="5697083" y="665222"/>
            <a:ext cx="1815065" cy="100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2483890" y="218311"/>
            <a:ext cx="1080120" cy="877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Light</a:t>
            </a: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La, Le,</a:t>
            </a:r>
          </a:p>
          <a:p>
            <a:pPr algn="ctr"/>
            <a:r>
              <a:rPr lang="en-US" sz="1600" b="0" dirty="0" err="1" smtClean="0">
                <a:solidFill>
                  <a:schemeClr val="tx1"/>
                </a:solidFill>
              </a:rPr>
              <a:t>wLightPos</a:t>
            </a:r>
            <a:endParaRPr lang="en-US" sz="1600" b="0" dirty="0">
              <a:solidFill>
                <a:schemeClr val="tx1"/>
              </a:solidFill>
            </a:endParaRPr>
          </a:p>
        </p:txBody>
      </p:sp>
      <p:cxnSp>
        <p:nvCxnSpPr>
          <p:cNvPr id="28" name="Egyenes összekötő nyíllal 27"/>
          <p:cNvCxnSpPr>
            <a:stCxn id="41" idx="3"/>
            <a:endCxn id="26" idx="3"/>
          </p:cNvCxnSpPr>
          <p:nvPr/>
        </p:nvCxnSpPr>
        <p:spPr>
          <a:xfrm flipH="1" flipV="1">
            <a:off x="3564010" y="657066"/>
            <a:ext cx="2133073" cy="8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3565194" y="3398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*</a:t>
            </a:r>
            <a:endParaRPr lang="en-US" sz="2000" b="0" dirty="0"/>
          </a:p>
        </p:txBody>
      </p:sp>
      <p:cxnSp>
        <p:nvCxnSpPr>
          <p:cNvPr id="30" name="Egyenes összekötő nyíllal 29"/>
          <p:cNvCxnSpPr>
            <a:endCxn id="5" idx="3"/>
          </p:cNvCxnSpPr>
          <p:nvPr/>
        </p:nvCxnSpPr>
        <p:spPr>
          <a:xfrm flipH="1">
            <a:off x="2298118" y="3559127"/>
            <a:ext cx="1795544" cy="209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áromszög 30"/>
          <p:cNvSpPr/>
          <p:nvPr/>
        </p:nvSpPr>
        <p:spPr>
          <a:xfrm>
            <a:off x="5070120" y="3856437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cxnSp>
        <p:nvCxnSpPr>
          <p:cNvPr id="32" name="Egyenes összekötő 31"/>
          <p:cNvCxnSpPr>
            <a:stCxn id="31" idx="3"/>
            <a:endCxn id="42" idx="0"/>
          </p:cNvCxnSpPr>
          <p:nvPr/>
        </p:nvCxnSpPr>
        <p:spPr>
          <a:xfrm flipH="1">
            <a:off x="4262497" y="4101438"/>
            <a:ext cx="905993" cy="3451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églalap 32"/>
          <p:cNvSpPr/>
          <p:nvPr/>
        </p:nvSpPr>
        <p:spPr>
          <a:xfrm>
            <a:off x="7512148" y="73739"/>
            <a:ext cx="1572860" cy="2331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ctr"/>
            <a:endParaRPr lang="hu-HU" sz="2000" b="0" dirty="0">
              <a:solidFill>
                <a:schemeClr val="tx1"/>
              </a:solidFill>
            </a:endParaRP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on</a:t>
            </a:r>
            <a:r>
              <a:rPr lang="en-US" sz="1600" b="0" dirty="0" smtClean="0">
                <a:solidFill>
                  <a:schemeClr val="tx1"/>
                </a:solidFill>
              </a:rPr>
              <a:t>Keyboard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 err="1" smtClean="0">
                <a:solidFill>
                  <a:schemeClr val="tx1"/>
                </a:solidFill>
              </a:rPr>
              <a:t>onKeyboardUp</a:t>
            </a:r>
            <a:r>
              <a:rPr lang="en-US" sz="1600" b="0" dirty="0" smtClean="0">
                <a:solidFill>
                  <a:schemeClr val="tx1"/>
                </a:solidFill>
              </a:rPr>
              <a:t>()</a:t>
            </a:r>
            <a:endParaRPr lang="hu-HU" sz="1600" b="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onDisplay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onIdle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endParaRPr lang="hu-HU" sz="1600" b="0" dirty="0" smtClean="0">
              <a:solidFill>
                <a:schemeClr val="tx1"/>
              </a:solidFill>
            </a:endParaRP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getKeyStatus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34" name="Háromszög 33"/>
          <p:cNvSpPr/>
          <p:nvPr/>
        </p:nvSpPr>
        <p:spPr>
          <a:xfrm>
            <a:off x="829784" y="1491810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35" name="Háromszög 34"/>
          <p:cNvSpPr/>
          <p:nvPr/>
        </p:nvSpPr>
        <p:spPr>
          <a:xfrm>
            <a:off x="1793891" y="1491810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36" name="Háromszög 35"/>
          <p:cNvSpPr/>
          <p:nvPr/>
        </p:nvSpPr>
        <p:spPr>
          <a:xfrm>
            <a:off x="2446588" y="5517232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sp>
        <p:nvSpPr>
          <p:cNvPr id="37" name="Téglalap 36"/>
          <p:cNvSpPr/>
          <p:nvPr/>
        </p:nvSpPr>
        <p:spPr>
          <a:xfrm>
            <a:off x="1159296" y="2786100"/>
            <a:ext cx="1131252" cy="456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Material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8" name="Egyenes összekötő nyíllal 37"/>
          <p:cNvCxnSpPr>
            <a:stCxn id="6" idx="1"/>
            <a:endCxn id="37" idx="3"/>
          </p:cNvCxnSpPr>
          <p:nvPr/>
        </p:nvCxnSpPr>
        <p:spPr>
          <a:xfrm flipH="1">
            <a:off x="2290548" y="3013242"/>
            <a:ext cx="1789292" cy="1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abadkézi sokszög 38"/>
          <p:cNvSpPr/>
          <p:nvPr/>
        </p:nvSpPr>
        <p:spPr>
          <a:xfrm>
            <a:off x="5739971" y="2726080"/>
            <a:ext cx="274265" cy="270872"/>
          </a:xfrm>
          <a:custGeom>
            <a:avLst/>
            <a:gdLst>
              <a:gd name="connsiteX0" fmla="*/ 0 w 215900"/>
              <a:gd name="connsiteY0" fmla="*/ 165100 h 266700"/>
              <a:gd name="connsiteX1" fmla="*/ 203200 w 215900"/>
              <a:gd name="connsiteY1" fmla="*/ 0 h 266700"/>
              <a:gd name="connsiteX2" fmla="*/ 215900 w 215900"/>
              <a:gd name="connsiteY2" fmla="*/ 266700 h 266700"/>
              <a:gd name="connsiteX3" fmla="*/ 0 w 215900"/>
              <a:gd name="connsiteY3" fmla="*/ 165100 h 266700"/>
              <a:gd name="connsiteX0" fmla="*/ 0 w 206345"/>
              <a:gd name="connsiteY0" fmla="*/ 165100 h 292100"/>
              <a:gd name="connsiteX1" fmla="*/ 203200 w 206345"/>
              <a:gd name="connsiteY1" fmla="*/ 0 h 292100"/>
              <a:gd name="connsiteX2" fmla="*/ 206345 w 206345"/>
              <a:gd name="connsiteY2" fmla="*/ 292100 h 292100"/>
              <a:gd name="connsiteX3" fmla="*/ 0 w 206345"/>
              <a:gd name="connsiteY3" fmla="*/ 165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45" h="292100">
                <a:moveTo>
                  <a:pt x="0" y="165100"/>
                </a:moveTo>
                <a:lnTo>
                  <a:pt x="203200" y="0"/>
                </a:lnTo>
                <a:cubicBezTo>
                  <a:pt x="204248" y="97367"/>
                  <a:pt x="205297" y="194733"/>
                  <a:pt x="206345" y="292100"/>
                </a:cubicBezTo>
                <a:lnTo>
                  <a:pt x="0" y="1651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6014236" y="2847863"/>
            <a:ext cx="243880" cy="5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101777" y="115873"/>
            <a:ext cx="1595306" cy="1098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Scene</a:t>
            </a:r>
          </a:p>
          <a:p>
            <a:pPr algn="ctr"/>
            <a:endParaRPr lang="hu-HU" sz="9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Simulate</a:t>
            </a:r>
            <a:r>
              <a:rPr lang="hu-HU" sz="1600" b="0" dirty="0" smtClean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hu-HU" sz="1600" b="0" i="1" dirty="0" err="1" smtClean="0">
                <a:solidFill>
                  <a:srgbClr val="FF0000"/>
                </a:solidFill>
              </a:rPr>
              <a:t>Build</a:t>
            </a:r>
            <a:r>
              <a:rPr lang="en-US" sz="1600" b="0" i="1" dirty="0" smtClean="0">
                <a:solidFill>
                  <a:srgbClr val="FF0000"/>
                </a:solidFill>
              </a:rPr>
              <a:t>()</a:t>
            </a:r>
            <a:endParaRPr lang="en-US" sz="1600" b="0" i="1" dirty="0">
              <a:solidFill>
                <a:srgbClr val="FF0000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3643538" y="4446593"/>
            <a:ext cx="1237918" cy="392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err="1" smtClean="0">
                <a:solidFill>
                  <a:srgbClr val="FF0000"/>
                </a:solidFill>
              </a:rPr>
              <a:t>SpaceShip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5500428" y="4486452"/>
            <a:ext cx="858131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Planet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4173421" y="5103086"/>
            <a:ext cx="919050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Bullet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5240219" y="5114809"/>
            <a:ext cx="1244952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Explosion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cxnSp>
        <p:nvCxnSpPr>
          <p:cNvPr id="64" name="Egyenes összekötő 63"/>
          <p:cNvCxnSpPr>
            <a:stCxn id="31" idx="3"/>
          </p:cNvCxnSpPr>
          <p:nvPr/>
        </p:nvCxnSpPr>
        <p:spPr>
          <a:xfrm flipH="1">
            <a:off x="4937727" y="4101438"/>
            <a:ext cx="230763" cy="977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>
            <a:stCxn id="31" idx="3"/>
          </p:cNvCxnSpPr>
          <p:nvPr/>
        </p:nvCxnSpPr>
        <p:spPr>
          <a:xfrm>
            <a:off x="5168490" y="4101438"/>
            <a:ext cx="360075" cy="1019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>
            <a:stCxn id="31" idx="3"/>
            <a:endCxn id="56" idx="0"/>
          </p:cNvCxnSpPr>
          <p:nvPr/>
        </p:nvCxnSpPr>
        <p:spPr>
          <a:xfrm>
            <a:off x="5168490" y="4101438"/>
            <a:ext cx="761004" cy="385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6105339" y="2146196"/>
            <a:ext cx="1266093" cy="1649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Avatar</a:t>
            </a:r>
          </a:p>
          <a:p>
            <a:pPr algn="ctr"/>
            <a:endParaRPr lang="en-US" sz="1200" b="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0" i="1" dirty="0" err="1" smtClean="0">
                <a:solidFill>
                  <a:schemeClr val="tx1"/>
                </a:solidFill>
              </a:rPr>
              <a:t>ProcInput</a:t>
            </a:r>
            <a:r>
              <a:rPr lang="en-US" sz="1600" b="0" i="1" dirty="0" smtClean="0">
                <a:solidFill>
                  <a:schemeClr val="tx1"/>
                </a:solidFill>
              </a:rPr>
              <a:t>(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hu-HU" sz="1600" b="0" dirty="0" err="1" smtClean="0">
                <a:solidFill>
                  <a:schemeClr val="tx1"/>
                </a:solidFill>
              </a:rPr>
              <a:t>CamTransf</a:t>
            </a:r>
            <a:r>
              <a:rPr lang="en-US" sz="1600" b="0" dirty="0" smtClean="0">
                <a:solidFill>
                  <a:schemeClr val="tx1"/>
                </a:solidFill>
              </a:rPr>
              <a:t>()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76" name="Téglalap 75"/>
          <p:cNvSpPr/>
          <p:nvPr/>
        </p:nvSpPr>
        <p:spPr>
          <a:xfrm>
            <a:off x="4900746" y="1479267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+mn-lt"/>
              </a:rPr>
              <a:t>objects</a:t>
            </a:r>
            <a:endParaRPr lang="hu-HU" sz="1600" b="0" dirty="0">
              <a:latin typeface="+mn-lt"/>
            </a:endParaRPr>
          </a:p>
        </p:txBody>
      </p:sp>
      <p:sp>
        <p:nvSpPr>
          <p:cNvPr id="79" name="Szövegdoboz 78"/>
          <p:cNvSpPr txBox="1"/>
          <p:nvPr/>
        </p:nvSpPr>
        <p:spPr>
          <a:xfrm>
            <a:off x="0" y="63347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 Engine</a:t>
            </a:r>
            <a:endParaRPr lang="hu-HU" dirty="0"/>
          </a:p>
        </p:txBody>
      </p:sp>
      <p:sp>
        <p:nvSpPr>
          <p:cNvPr id="80" name="Szövegdoboz 79"/>
          <p:cNvSpPr txBox="1"/>
          <p:nvPr/>
        </p:nvSpPr>
        <p:spPr>
          <a:xfrm>
            <a:off x="3556743" y="572048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Game</a:t>
            </a:r>
            <a:endParaRPr lang="hu-HU" dirty="0"/>
          </a:p>
        </p:txBody>
      </p:sp>
      <p:sp>
        <p:nvSpPr>
          <p:cNvPr id="82" name="Téglalap 81"/>
          <p:cNvSpPr/>
          <p:nvPr/>
        </p:nvSpPr>
        <p:spPr>
          <a:xfrm>
            <a:off x="6496887" y="4484107"/>
            <a:ext cx="846409" cy="395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Player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83" name="Háromszög 82"/>
          <p:cNvSpPr/>
          <p:nvPr/>
        </p:nvSpPr>
        <p:spPr>
          <a:xfrm>
            <a:off x="6826272" y="3825953"/>
            <a:ext cx="196740" cy="24500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/>
          </a:p>
        </p:txBody>
      </p:sp>
      <p:cxnSp>
        <p:nvCxnSpPr>
          <p:cNvPr id="84" name="Egyenes összekötő 83"/>
          <p:cNvCxnSpPr>
            <a:stCxn id="83" idx="3"/>
            <a:endCxn id="82" idx="0"/>
          </p:cNvCxnSpPr>
          <p:nvPr/>
        </p:nvCxnSpPr>
        <p:spPr>
          <a:xfrm flipH="1">
            <a:off x="6920092" y="4070954"/>
            <a:ext cx="4550" cy="4131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27" idx="3"/>
            <a:endCxn id="33" idx="2"/>
          </p:cNvCxnSpPr>
          <p:nvPr/>
        </p:nvCxnSpPr>
        <p:spPr>
          <a:xfrm flipV="1">
            <a:off x="7371432" y="2405575"/>
            <a:ext cx="927146" cy="5653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Jobbra nyíl 10"/>
          <p:cNvSpPr/>
          <p:nvPr/>
        </p:nvSpPr>
        <p:spPr>
          <a:xfrm rot="21406693">
            <a:off x="4104224" y="2543131"/>
            <a:ext cx="564322" cy="3257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zabadkézi sokszög 54"/>
          <p:cNvSpPr/>
          <p:nvPr/>
        </p:nvSpPr>
        <p:spPr>
          <a:xfrm>
            <a:off x="6480907" y="2139066"/>
            <a:ext cx="1979525" cy="1165609"/>
          </a:xfrm>
          <a:custGeom>
            <a:avLst/>
            <a:gdLst>
              <a:gd name="connsiteX0" fmla="*/ 0 w 1969477"/>
              <a:gd name="connsiteY0" fmla="*/ 994787 h 994787"/>
              <a:gd name="connsiteX1" fmla="*/ 1868993 w 1969477"/>
              <a:gd name="connsiteY1" fmla="*/ 562708 h 994787"/>
              <a:gd name="connsiteX2" fmla="*/ 1969477 w 1969477"/>
              <a:gd name="connsiteY2" fmla="*/ 0 h 994787"/>
              <a:gd name="connsiteX3" fmla="*/ 80387 w 1969477"/>
              <a:gd name="connsiteY3" fmla="*/ 291403 h 994787"/>
              <a:gd name="connsiteX4" fmla="*/ 0 w 1969477"/>
              <a:gd name="connsiteY4" fmla="*/ 994787 h 994787"/>
              <a:gd name="connsiteX0" fmla="*/ 0 w 1999622"/>
              <a:gd name="connsiteY0" fmla="*/ 1105319 h 1105319"/>
              <a:gd name="connsiteX1" fmla="*/ 1868993 w 1999622"/>
              <a:gd name="connsiteY1" fmla="*/ 673240 h 1105319"/>
              <a:gd name="connsiteX2" fmla="*/ 1999622 w 1999622"/>
              <a:gd name="connsiteY2" fmla="*/ 0 h 1105319"/>
              <a:gd name="connsiteX3" fmla="*/ 80387 w 1999622"/>
              <a:gd name="connsiteY3" fmla="*/ 401935 h 1105319"/>
              <a:gd name="connsiteX4" fmla="*/ 0 w 1999622"/>
              <a:gd name="connsiteY4" fmla="*/ 1105319 h 1105319"/>
              <a:gd name="connsiteX0" fmla="*/ 0 w 1979525"/>
              <a:gd name="connsiteY0" fmla="*/ 1165609 h 1165609"/>
              <a:gd name="connsiteX1" fmla="*/ 1868993 w 1979525"/>
              <a:gd name="connsiteY1" fmla="*/ 733530 h 1165609"/>
              <a:gd name="connsiteX2" fmla="*/ 1979525 w 1979525"/>
              <a:gd name="connsiteY2" fmla="*/ 0 h 1165609"/>
              <a:gd name="connsiteX3" fmla="*/ 80387 w 1979525"/>
              <a:gd name="connsiteY3" fmla="*/ 462225 h 1165609"/>
              <a:gd name="connsiteX4" fmla="*/ 0 w 1979525"/>
              <a:gd name="connsiteY4" fmla="*/ 1165609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5" h="1165609">
                <a:moveTo>
                  <a:pt x="0" y="1165609"/>
                </a:moveTo>
                <a:lnTo>
                  <a:pt x="1868993" y="733530"/>
                </a:lnTo>
                <a:lnTo>
                  <a:pt x="1979525" y="0"/>
                </a:lnTo>
                <a:lnTo>
                  <a:pt x="80387" y="462225"/>
                </a:lnTo>
                <a:lnTo>
                  <a:pt x="0" y="1165609"/>
                </a:lnTo>
                <a:close/>
              </a:path>
            </a:pathLst>
          </a:cu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églalap 53"/>
          <p:cNvSpPr/>
          <p:nvPr/>
        </p:nvSpPr>
        <p:spPr>
          <a:xfrm>
            <a:off x="2375756" y="2755503"/>
            <a:ext cx="1404156" cy="1065041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zabadkézi sokszög 46"/>
          <p:cNvSpPr/>
          <p:nvPr/>
        </p:nvSpPr>
        <p:spPr>
          <a:xfrm>
            <a:off x="4608699" y="2582375"/>
            <a:ext cx="1979525" cy="1165609"/>
          </a:xfrm>
          <a:custGeom>
            <a:avLst/>
            <a:gdLst>
              <a:gd name="connsiteX0" fmla="*/ 0 w 1969477"/>
              <a:gd name="connsiteY0" fmla="*/ 994787 h 994787"/>
              <a:gd name="connsiteX1" fmla="*/ 1868993 w 1969477"/>
              <a:gd name="connsiteY1" fmla="*/ 562708 h 994787"/>
              <a:gd name="connsiteX2" fmla="*/ 1969477 w 1969477"/>
              <a:gd name="connsiteY2" fmla="*/ 0 h 994787"/>
              <a:gd name="connsiteX3" fmla="*/ 80387 w 1969477"/>
              <a:gd name="connsiteY3" fmla="*/ 291403 h 994787"/>
              <a:gd name="connsiteX4" fmla="*/ 0 w 1969477"/>
              <a:gd name="connsiteY4" fmla="*/ 994787 h 994787"/>
              <a:gd name="connsiteX0" fmla="*/ 0 w 1999622"/>
              <a:gd name="connsiteY0" fmla="*/ 1105319 h 1105319"/>
              <a:gd name="connsiteX1" fmla="*/ 1868993 w 1999622"/>
              <a:gd name="connsiteY1" fmla="*/ 673240 h 1105319"/>
              <a:gd name="connsiteX2" fmla="*/ 1999622 w 1999622"/>
              <a:gd name="connsiteY2" fmla="*/ 0 h 1105319"/>
              <a:gd name="connsiteX3" fmla="*/ 80387 w 1999622"/>
              <a:gd name="connsiteY3" fmla="*/ 401935 h 1105319"/>
              <a:gd name="connsiteX4" fmla="*/ 0 w 1999622"/>
              <a:gd name="connsiteY4" fmla="*/ 1105319 h 1105319"/>
              <a:gd name="connsiteX0" fmla="*/ 0 w 1979525"/>
              <a:gd name="connsiteY0" fmla="*/ 1165609 h 1165609"/>
              <a:gd name="connsiteX1" fmla="*/ 1868993 w 1979525"/>
              <a:gd name="connsiteY1" fmla="*/ 733530 h 1165609"/>
              <a:gd name="connsiteX2" fmla="*/ 1979525 w 1979525"/>
              <a:gd name="connsiteY2" fmla="*/ 0 h 1165609"/>
              <a:gd name="connsiteX3" fmla="*/ 80387 w 1979525"/>
              <a:gd name="connsiteY3" fmla="*/ 462225 h 1165609"/>
              <a:gd name="connsiteX4" fmla="*/ 0 w 1979525"/>
              <a:gd name="connsiteY4" fmla="*/ 1165609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5" h="1165609">
                <a:moveTo>
                  <a:pt x="0" y="1165609"/>
                </a:moveTo>
                <a:lnTo>
                  <a:pt x="1868993" y="733530"/>
                </a:lnTo>
                <a:lnTo>
                  <a:pt x="1979525" y="0"/>
                </a:lnTo>
                <a:lnTo>
                  <a:pt x="80387" y="462225"/>
                </a:lnTo>
                <a:lnTo>
                  <a:pt x="0" y="1165609"/>
                </a:lnTo>
                <a:close/>
              </a:path>
            </a:pathLst>
          </a:cu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églalap 24"/>
          <p:cNvSpPr/>
          <p:nvPr/>
        </p:nvSpPr>
        <p:spPr>
          <a:xfrm>
            <a:off x="971600" y="2755502"/>
            <a:ext cx="1404156" cy="1065041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330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FF0000"/>
                </a:solidFill>
              </a:rPr>
              <a:t>Animate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Affine transformation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80728"/>
            <a:ext cx="8579296" cy="12697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Translation, rotation, scaling, mirroring, shearing</a:t>
            </a:r>
            <a:r>
              <a:rPr lang="hu-HU" sz="2800" dirty="0" smtClean="0"/>
              <a:t>, …</a:t>
            </a:r>
          </a:p>
          <a:p>
            <a:r>
              <a:rPr lang="en-US" sz="2800" dirty="0" smtClean="0"/>
              <a:t>Lines to lines, planes to planes, preserves parallelism</a:t>
            </a:r>
          </a:p>
          <a:p>
            <a:pPr marL="742950" lvl="2" indent="-342900"/>
            <a:r>
              <a:rPr lang="en-US" sz="2300" dirty="0" smtClean="0">
                <a:solidFill>
                  <a:srgbClr val="FF0000"/>
                </a:solidFill>
              </a:rPr>
              <a:t>Triangles to triangles</a:t>
            </a:r>
            <a:endParaRPr lang="en-US" sz="2300" dirty="0">
              <a:solidFill>
                <a:srgbClr val="FF0000"/>
              </a:solidFill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971600" y="2755502"/>
            <a:ext cx="0" cy="10650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V="1">
            <a:off x="971600" y="3820543"/>
            <a:ext cx="140415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zis 8"/>
          <p:cNvSpPr/>
          <p:nvPr/>
        </p:nvSpPr>
        <p:spPr>
          <a:xfrm>
            <a:off x="2267744" y="264749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zövegdoboz 11"/>
          <p:cNvSpPr txBox="1"/>
          <p:nvPr/>
        </p:nvSpPr>
        <p:spPr>
          <a:xfrm>
            <a:off x="1834251" y="211627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p</a:t>
            </a:r>
            <a:endParaRPr lang="en-US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63959" y="198884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b="0" dirty="0" smtClean="0"/>
              <a:t>(</a:t>
            </a:r>
            <a:r>
              <a:rPr lang="en-US" i="1" dirty="0" smtClean="0"/>
              <a:t>p</a:t>
            </a:r>
            <a:r>
              <a:rPr lang="en-US" b="0" dirty="0" smtClean="0"/>
              <a:t>)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2051720" y="2138050"/>
                <a:ext cx="1168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=(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b="0" dirty="0" smtClean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38050"/>
                <a:ext cx="116884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0995" t="-11628" r="-94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6430335" y="1991329"/>
                <a:ext cx="14047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 smtClean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35" y="1991329"/>
                <a:ext cx="140474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9130" t="-11765" r="-739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/>
          <p:cNvSpPr txBox="1"/>
          <p:nvPr/>
        </p:nvSpPr>
        <p:spPr>
          <a:xfrm>
            <a:off x="323528" y="378454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(0,0)</a:t>
            </a:r>
            <a:endParaRPr lang="en-US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96415" y="2926831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(0,1)</a:t>
            </a:r>
            <a:endParaRPr lang="en-US" sz="2000" b="0" dirty="0"/>
          </a:p>
        </p:txBody>
      </p:sp>
      <p:sp>
        <p:nvSpPr>
          <p:cNvPr id="26" name="Ellipszis 25"/>
          <p:cNvSpPr/>
          <p:nvPr/>
        </p:nvSpPr>
        <p:spPr>
          <a:xfrm>
            <a:off x="827584" y="3712532"/>
            <a:ext cx="261889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zis 26"/>
          <p:cNvSpPr/>
          <p:nvPr/>
        </p:nvSpPr>
        <p:spPr>
          <a:xfrm>
            <a:off x="1619672" y="3760441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zis 27"/>
          <p:cNvSpPr/>
          <p:nvPr/>
        </p:nvSpPr>
        <p:spPr>
          <a:xfrm>
            <a:off x="906735" y="3064460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zövegdoboz 22"/>
          <p:cNvSpPr txBox="1"/>
          <p:nvPr/>
        </p:nvSpPr>
        <p:spPr>
          <a:xfrm>
            <a:off x="1403648" y="38205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(1,0)</a:t>
            </a:r>
            <a:endParaRPr lang="en-US" sz="2000" b="0" dirty="0"/>
          </a:p>
        </p:txBody>
      </p:sp>
      <p:cxnSp>
        <p:nvCxnSpPr>
          <p:cNvPr id="30" name="Egyenes összekötő nyíllal 29"/>
          <p:cNvCxnSpPr/>
          <p:nvPr/>
        </p:nvCxnSpPr>
        <p:spPr>
          <a:xfrm flipV="1">
            <a:off x="4596527" y="3044600"/>
            <a:ext cx="102084" cy="6847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4587002" y="3314200"/>
            <a:ext cx="1893905" cy="4246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zis 31"/>
          <p:cNvSpPr/>
          <p:nvPr/>
        </p:nvSpPr>
        <p:spPr>
          <a:xfrm>
            <a:off x="6454929" y="246641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zis 36"/>
          <p:cNvSpPr/>
          <p:nvPr/>
        </p:nvSpPr>
        <p:spPr>
          <a:xfrm>
            <a:off x="4529283" y="3693368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zis 37"/>
          <p:cNvSpPr/>
          <p:nvPr/>
        </p:nvSpPr>
        <p:spPr>
          <a:xfrm>
            <a:off x="5498938" y="3464942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zis 38"/>
          <p:cNvSpPr/>
          <p:nvPr/>
        </p:nvSpPr>
        <p:spPr>
          <a:xfrm>
            <a:off x="4599173" y="3270633"/>
            <a:ext cx="117873" cy="1080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zabadkézi sokszög 63"/>
          <p:cNvSpPr/>
          <p:nvPr/>
        </p:nvSpPr>
        <p:spPr>
          <a:xfrm rot="263878">
            <a:off x="6514720" y="2424878"/>
            <a:ext cx="665502" cy="907443"/>
          </a:xfrm>
          <a:custGeom>
            <a:avLst/>
            <a:gdLst>
              <a:gd name="connsiteX0" fmla="*/ 0 w 1969477"/>
              <a:gd name="connsiteY0" fmla="*/ 994787 h 994787"/>
              <a:gd name="connsiteX1" fmla="*/ 1868993 w 1969477"/>
              <a:gd name="connsiteY1" fmla="*/ 562708 h 994787"/>
              <a:gd name="connsiteX2" fmla="*/ 1969477 w 1969477"/>
              <a:gd name="connsiteY2" fmla="*/ 0 h 994787"/>
              <a:gd name="connsiteX3" fmla="*/ 80387 w 1969477"/>
              <a:gd name="connsiteY3" fmla="*/ 291403 h 994787"/>
              <a:gd name="connsiteX4" fmla="*/ 0 w 1969477"/>
              <a:gd name="connsiteY4" fmla="*/ 994787 h 994787"/>
              <a:gd name="connsiteX0" fmla="*/ 0 w 1999622"/>
              <a:gd name="connsiteY0" fmla="*/ 1105319 h 1105319"/>
              <a:gd name="connsiteX1" fmla="*/ 1868993 w 1999622"/>
              <a:gd name="connsiteY1" fmla="*/ 673240 h 1105319"/>
              <a:gd name="connsiteX2" fmla="*/ 1999622 w 1999622"/>
              <a:gd name="connsiteY2" fmla="*/ 0 h 1105319"/>
              <a:gd name="connsiteX3" fmla="*/ 80387 w 1999622"/>
              <a:gd name="connsiteY3" fmla="*/ 401935 h 1105319"/>
              <a:gd name="connsiteX4" fmla="*/ 0 w 1999622"/>
              <a:gd name="connsiteY4" fmla="*/ 1105319 h 1105319"/>
              <a:gd name="connsiteX0" fmla="*/ 0 w 1979525"/>
              <a:gd name="connsiteY0" fmla="*/ 1165609 h 1165609"/>
              <a:gd name="connsiteX1" fmla="*/ 1868993 w 1979525"/>
              <a:gd name="connsiteY1" fmla="*/ 733530 h 1165609"/>
              <a:gd name="connsiteX2" fmla="*/ 1979525 w 1979525"/>
              <a:gd name="connsiteY2" fmla="*/ 0 h 1165609"/>
              <a:gd name="connsiteX3" fmla="*/ 80387 w 1979525"/>
              <a:gd name="connsiteY3" fmla="*/ 462225 h 1165609"/>
              <a:gd name="connsiteX4" fmla="*/ 0 w 1979525"/>
              <a:gd name="connsiteY4" fmla="*/ 1165609 h 1165609"/>
              <a:gd name="connsiteX0" fmla="*/ 0 w 1868994"/>
              <a:gd name="connsiteY0" fmla="*/ 907443 h 907443"/>
              <a:gd name="connsiteX1" fmla="*/ 1868993 w 1868994"/>
              <a:gd name="connsiteY1" fmla="*/ 475364 h 907443"/>
              <a:gd name="connsiteX2" fmla="*/ 939978 w 1868994"/>
              <a:gd name="connsiteY2" fmla="*/ 0 h 907443"/>
              <a:gd name="connsiteX3" fmla="*/ 80387 w 1868994"/>
              <a:gd name="connsiteY3" fmla="*/ 204059 h 907443"/>
              <a:gd name="connsiteX4" fmla="*/ 0 w 1868994"/>
              <a:gd name="connsiteY4" fmla="*/ 907443 h 907443"/>
              <a:gd name="connsiteX0" fmla="*/ 0 w 939979"/>
              <a:gd name="connsiteY0" fmla="*/ 907443 h 907443"/>
              <a:gd name="connsiteX1" fmla="*/ 914352 w 939979"/>
              <a:gd name="connsiteY1" fmla="*/ 728907 h 907443"/>
              <a:gd name="connsiteX2" fmla="*/ 939978 w 939979"/>
              <a:gd name="connsiteY2" fmla="*/ 0 h 907443"/>
              <a:gd name="connsiteX3" fmla="*/ 80387 w 939979"/>
              <a:gd name="connsiteY3" fmla="*/ 204059 h 907443"/>
              <a:gd name="connsiteX4" fmla="*/ 0 w 939979"/>
              <a:gd name="connsiteY4" fmla="*/ 907443 h 907443"/>
              <a:gd name="connsiteX0" fmla="*/ 0 w 939978"/>
              <a:gd name="connsiteY0" fmla="*/ 907443 h 907443"/>
              <a:gd name="connsiteX1" fmla="*/ 843598 w 939978"/>
              <a:gd name="connsiteY1" fmla="*/ 732760 h 907443"/>
              <a:gd name="connsiteX2" fmla="*/ 939978 w 939978"/>
              <a:gd name="connsiteY2" fmla="*/ 0 h 907443"/>
              <a:gd name="connsiteX3" fmla="*/ 80387 w 939978"/>
              <a:gd name="connsiteY3" fmla="*/ 204059 h 907443"/>
              <a:gd name="connsiteX4" fmla="*/ 0 w 939978"/>
              <a:gd name="connsiteY4" fmla="*/ 907443 h 907443"/>
              <a:gd name="connsiteX0" fmla="*/ 0 w 939978"/>
              <a:gd name="connsiteY0" fmla="*/ 907443 h 907443"/>
              <a:gd name="connsiteX1" fmla="*/ 886050 w 939978"/>
              <a:gd name="connsiteY1" fmla="*/ 730448 h 907443"/>
              <a:gd name="connsiteX2" fmla="*/ 939978 w 939978"/>
              <a:gd name="connsiteY2" fmla="*/ 0 h 907443"/>
              <a:gd name="connsiteX3" fmla="*/ 80387 w 939978"/>
              <a:gd name="connsiteY3" fmla="*/ 204059 h 907443"/>
              <a:gd name="connsiteX4" fmla="*/ 0 w 939978"/>
              <a:gd name="connsiteY4" fmla="*/ 907443 h 90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78" h="907443">
                <a:moveTo>
                  <a:pt x="0" y="907443"/>
                </a:moveTo>
                <a:lnTo>
                  <a:pt x="886050" y="730448"/>
                </a:lnTo>
                <a:lnTo>
                  <a:pt x="939978" y="0"/>
                </a:lnTo>
                <a:lnTo>
                  <a:pt x="80387" y="204059"/>
                </a:lnTo>
                <a:lnTo>
                  <a:pt x="0" y="907443"/>
                </a:lnTo>
                <a:close/>
              </a:path>
            </a:pathLst>
          </a:cu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gyenes összekötő 65"/>
          <p:cNvCxnSpPr/>
          <p:nvPr/>
        </p:nvCxnSpPr>
        <p:spPr>
          <a:xfrm>
            <a:off x="591224" y="2466418"/>
            <a:ext cx="2090644" cy="1596572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2124867" y="2547799"/>
            <a:ext cx="2090644" cy="1596572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3995936" y="2899167"/>
            <a:ext cx="3783498" cy="623506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>
            <a:off x="6300192" y="2377889"/>
            <a:ext cx="1008112" cy="968196"/>
          </a:xfrm>
          <a:prstGeom prst="line">
            <a:avLst/>
          </a:prstGeom>
          <a:ln w="38100">
            <a:solidFill>
              <a:srgbClr val="35C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zis 76"/>
          <p:cNvSpPr/>
          <p:nvPr/>
        </p:nvSpPr>
        <p:spPr>
          <a:xfrm>
            <a:off x="8676456" y="4937397"/>
            <a:ext cx="288032" cy="18448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éptalálat a következőre: „hami törp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39" y="3656083"/>
            <a:ext cx="1322361" cy="16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zövegdoboz 58"/>
          <p:cNvSpPr txBox="1"/>
          <p:nvPr/>
        </p:nvSpPr>
        <p:spPr>
          <a:xfrm>
            <a:off x="2051720" y="38205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</a:t>
            </a:r>
            <a:r>
              <a:rPr lang="hu-HU" sz="2000" b="0" i="1" dirty="0" smtClean="0"/>
              <a:t>x</a:t>
            </a:r>
            <a:r>
              <a:rPr lang="en-US" sz="2000" b="0" dirty="0" smtClean="0"/>
              <a:t>,0)</a:t>
            </a:r>
            <a:endParaRPr lang="en-US" sz="2000" b="0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251520" y="259640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(</a:t>
            </a:r>
            <a:r>
              <a:rPr lang="hu-HU" sz="2000" b="0" dirty="0" smtClean="0"/>
              <a:t>0, </a:t>
            </a:r>
            <a:r>
              <a:rPr lang="hu-HU" sz="2000" b="0" i="1" dirty="0" smtClean="0"/>
              <a:t>y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139952" y="378047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(0,0)</a:t>
            </a:r>
            <a:endParaRPr lang="en-US" sz="2000" b="0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5165453" y="3532512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</a:t>
            </a:r>
            <a:r>
              <a:rPr lang="hu-HU" sz="2000" b="0" dirty="0" smtClean="0"/>
              <a:t>1</a:t>
            </a:r>
            <a:r>
              <a:rPr lang="en-US" sz="2000" b="0" dirty="0" smtClean="0"/>
              <a:t>,0)</a:t>
            </a:r>
            <a:endParaRPr lang="en-US" sz="2000" b="0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6084168" y="338849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</a:t>
            </a:r>
            <a:r>
              <a:rPr lang="hu-HU" sz="2000" b="0" i="1" dirty="0" smtClean="0"/>
              <a:t>x</a:t>
            </a:r>
            <a:r>
              <a:rPr lang="en-US" sz="2000" b="0" dirty="0" smtClean="0"/>
              <a:t>,0)</a:t>
            </a:r>
            <a:endParaRPr lang="en-US" sz="2000" b="0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3869309" y="3172472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(0,</a:t>
            </a:r>
            <a:r>
              <a:rPr lang="hu-HU" sz="2000" b="0" dirty="0" smtClean="0"/>
              <a:t>1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3923928" y="2916378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</a:t>
            </a:r>
            <a:r>
              <a:rPr lang="en-US" sz="2000" b="0" dirty="0" smtClean="0"/>
              <a:t>(0,</a:t>
            </a:r>
            <a:r>
              <a:rPr lang="hu-HU" sz="2000" b="0" i="1" dirty="0" smtClean="0"/>
              <a:t>y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0" y="4252592"/>
            <a:ext cx="61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en-US" sz="2400" i="1" dirty="0" smtClean="0"/>
              <a:t>p</a:t>
            </a:r>
            <a:r>
              <a:rPr lang="en-US" sz="2400" b="0" dirty="0" smtClean="0"/>
              <a:t>)</a:t>
            </a:r>
            <a:r>
              <a:rPr lang="hu-HU" sz="2400" b="0" dirty="0" smtClean="0"/>
              <a:t> </a:t>
            </a:r>
            <a:r>
              <a:rPr lang="en-US" sz="2400" b="0" dirty="0" smtClean="0"/>
              <a:t>= 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(0,0)+(</a:t>
            </a:r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x</a:t>
            </a:r>
            <a:r>
              <a:rPr lang="en-US" sz="2400" b="0" dirty="0" smtClean="0"/>
              <a:t>,0)-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(0,0))+(</a:t>
            </a:r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hu-HU" sz="2400" b="0" dirty="0" smtClean="0"/>
              <a:t>0,</a:t>
            </a:r>
            <a:r>
              <a:rPr lang="en-US" sz="2400" b="0" i="1" dirty="0" smtClean="0"/>
              <a:t>y</a:t>
            </a:r>
            <a:r>
              <a:rPr lang="en-US" sz="2400" b="0" dirty="0" smtClean="0"/>
              <a:t>)-</a:t>
            </a:r>
            <a:r>
              <a:rPr lang="en-US" sz="2400" i="1" dirty="0" smtClean="0"/>
              <a:t>T </a:t>
            </a:r>
            <a:r>
              <a:rPr lang="en-US" sz="2400" b="0" dirty="0" smtClean="0"/>
              <a:t>(0,0))</a:t>
            </a:r>
          </a:p>
        </p:txBody>
      </p:sp>
      <p:sp>
        <p:nvSpPr>
          <p:cNvPr id="73" name="Téglalap 72"/>
          <p:cNvSpPr/>
          <p:nvPr/>
        </p:nvSpPr>
        <p:spPr>
          <a:xfrm>
            <a:off x="611560" y="468464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/>
              <a:t>= 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(0,0)+</a:t>
            </a:r>
            <a:r>
              <a:rPr lang="en-US" sz="2400" b="0" i="1" dirty="0" smtClean="0"/>
              <a:t>x</a:t>
            </a:r>
            <a:r>
              <a:rPr lang="en-US" sz="2400" b="0" dirty="0" smtClean="0"/>
              <a:t>(</a:t>
            </a:r>
            <a:r>
              <a:rPr lang="en-US" sz="2400" i="1" dirty="0" smtClean="0"/>
              <a:t>T</a:t>
            </a:r>
            <a:r>
              <a:rPr lang="en-US" sz="2400" b="0" dirty="0" smtClean="0"/>
              <a:t>(1,0)-</a:t>
            </a:r>
            <a:r>
              <a:rPr lang="en-US" sz="2400" i="1" dirty="0" smtClean="0"/>
              <a:t>T</a:t>
            </a:r>
            <a:r>
              <a:rPr lang="en-US" sz="2400" b="0" dirty="0" smtClean="0"/>
              <a:t>(0,0))+</a:t>
            </a:r>
            <a:r>
              <a:rPr lang="en-US" sz="2400" b="0" i="1" dirty="0" smtClean="0"/>
              <a:t>y</a:t>
            </a:r>
            <a:r>
              <a:rPr lang="en-US" sz="2400" b="0" dirty="0" smtClean="0"/>
              <a:t>(</a:t>
            </a:r>
            <a:r>
              <a:rPr lang="en-US" sz="2400" i="1" dirty="0" smtClean="0"/>
              <a:t>T</a:t>
            </a:r>
            <a:r>
              <a:rPr lang="en-US" sz="2400" b="0" dirty="0" smtClean="0"/>
              <a:t>(</a:t>
            </a:r>
            <a:r>
              <a:rPr lang="hu-HU" sz="2400" b="0" dirty="0" smtClean="0"/>
              <a:t>0,</a:t>
            </a:r>
            <a:r>
              <a:rPr lang="en-US" sz="2400" b="0" dirty="0" smtClean="0"/>
              <a:t>1)-</a:t>
            </a:r>
            <a:r>
              <a:rPr lang="en-US" sz="2400" i="1" dirty="0" smtClean="0"/>
              <a:t>T </a:t>
            </a:r>
            <a:r>
              <a:rPr lang="en-US" sz="2400" b="0" dirty="0" smtClean="0"/>
              <a:t>(0,0))</a:t>
            </a:r>
            <a:endParaRPr lang="en-US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56"/>
              <p:cNvSpPr txBox="1"/>
              <p:nvPr/>
            </p:nvSpPr>
            <p:spPr>
              <a:xfrm>
                <a:off x="4504513" y="6290156"/>
                <a:ext cx="2789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,1</m:t>
                      </m:r>
                      <m:r>
                        <a:rPr lang="en-US" sz="2400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Szövegdoboz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13" y="6290156"/>
                <a:ext cx="278935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églalap 48"/>
              <p:cNvSpPr/>
              <p:nvPr/>
            </p:nvSpPr>
            <p:spPr>
              <a:xfrm>
                <a:off x="7045120" y="5373216"/>
                <a:ext cx="2135392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en-US" sz="2400" b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𝒐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en-US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églalap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120" y="5373216"/>
                <a:ext cx="2135392" cy="14529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églalap 49"/>
          <p:cNvSpPr/>
          <p:nvPr/>
        </p:nvSpPr>
        <p:spPr>
          <a:xfrm>
            <a:off x="4622993" y="5349620"/>
            <a:ext cx="4431250" cy="1463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Téglalap 50"/>
          <p:cNvSpPr/>
          <p:nvPr/>
        </p:nvSpPr>
        <p:spPr>
          <a:xfrm>
            <a:off x="606860" y="5058210"/>
            <a:ext cx="458933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0" i="1" dirty="0" smtClean="0"/>
              <a:t>=</a:t>
            </a:r>
            <a:r>
              <a:rPr lang="en-US" sz="2400" i="1" dirty="0" smtClean="0"/>
              <a:t> o</a:t>
            </a:r>
            <a:r>
              <a:rPr lang="en-US" sz="2400" b="0" dirty="0" smtClean="0"/>
              <a:t>’</a:t>
            </a:r>
            <a:r>
              <a:rPr lang="hu-HU" sz="2400" b="0" dirty="0" smtClean="0"/>
              <a:t> </a:t>
            </a:r>
            <a:r>
              <a:rPr lang="en-US" sz="2400" b="0" dirty="0" smtClean="0"/>
              <a:t>     +    </a:t>
            </a:r>
            <a:r>
              <a:rPr lang="en-US" sz="2400" b="0" i="1" dirty="0" smtClean="0"/>
              <a:t>x</a:t>
            </a:r>
            <a:r>
              <a:rPr lang="en-US" sz="2400" i="1" dirty="0" smtClean="0"/>
              <a:t>i</a:t>
            </a:r>
            <a:r>
              <a:rPr lang="en-US" sz="2400" b="0" dirty="0" smtClean="0"/>
              <a:t>’</a:t>
            </a:r>
            <a:r>
              <a:rPr lang="hu-HU" sz="2400" b="0" dirty="0" smtClean="0"/>
              <a:t> </a:t>
            </a:r>
            <a:r>
              <a:rPr lang="en-US" sz="2400" b="0" dirty="0" smtClean="0"/>
              <a:t>                 +  </a:t>
            </a:r>
            <a:r>
              <a:rPr lang="en-US" sz="2400" b="0" i="1" dirty="0" smtClean="0"/>
              <a:t>y</a:t>
            </a:r>
            <a:r>
              <a:rPr lang="hu-HU" sz="2400" i="1" dirty="0" smtClean="0"/>
              <a:t>j</a:t>
            </a:r>
            <a:r>
              <a:rPr lang="en-US" sz="2400" b="0" dirty="0" smtClean="0"/>
              <a:t>’</a:t>
            </a: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32772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9669E-6 L -0.00469 0.8464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4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7" grpId="0" animBg="1"/>
      <p:bldP spid="25" grpId="0" animBg="1"/>
      <p:bldP spid="14" grpId="0" animBg="1"/>
      <p:bldP spid="15" grpId="0" animBg="1"/>
      <p:bldP spid="22" grpId="0"/>
      <p:bldP spid="24" grpId="0"/>
      <p:bldP spid="26" grpId="0" animBg="1"/>
      <p:bldP spid="27" grpId="0" animBg="1"/>
      <p:bldP spid="28" grpId="0" animBg="1"/>
      <p:bldP spid="23" grpId="0"/>
      <p:bldP spid="37" grpId="0" animBg="1"/>
      <p:bldP spid="38" grpId="0" animBg="1"/>
      <p:bldP spid="39" grpId="0" animBg="1"/>
      <p:bldP spid="64" grpId="0" animBg="1"/>
      <p:bldP spid="64" grpId="1" animBg="1"/>
      <p:bldP spid="77" grpId="0" animBg="1"/>
      <p:bldP spid="59" grpId="0"/>
      <p:bldP spid="60" grpId="0"/>
      <p:bldP spid="61" grpId="0"/>
      <p:bldP spid="62" grpId="0"/>
      <p:bldP spid="65" grpId="0"/>
      <p:bldP spid="67" grpId="0"/>
      <p:bldP spid="70" grpId="0"/>
      <p:bldP spid="71" grpId="0"/>
      <p:bldP spid="73" grpId="0"/>
      <p:bldP spid="48" grpId="0"/>
      <p:bldP spid="49" grpId="0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Draw: Where is it visible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Onto which pixels is it projected and how far is it?</a:t>
            </a:r>
            <a:endParaRPr lang="hu-HU" sz="2800" dirty="0" smtClean="0"/>
          </a:p>
          <a:p>
            <a:r>
              <a:rPr lang="en-US" sz="2800" dirty="0" smtClean="0"/>
              <a:t>Keep the closest in each pixel</a:t>
            </a:r>
            <a:r>
              <a:rPr lang="hu-HU" sz="2800" dirty="0" smtClean="0"/>
              <a:t>.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FF0000"/>
                </a:solidFill>
              </a:rPr>
              <a:t>	</a:t>
            </a:r>
            <a:r>
              <a:rPr lang="en-US" sz="4000" dirty="0" err="1">
                <a:solidFill>
                  <a:srgbClr val="FF0000"/>
                </a:solidFill>
              </a:rPr>
              <a:t>D</a:t>
            </a:r>
            <a:r>
              <a:rPr lang="hu-HU" sz="4000" dirty="0" err="1" smtClean="0">
                <a:solidFill>
                  <a:srgbClr val="FF0000"/>
                </a:solidFill>
              </a:rPr>
              <a:t>epth</a:t>
            </a:r>
            <a:r>
              <a:rPr lang="hu-HU" sz="4000" dirty="0" smtClean="0">
                <a:solidFill>
                  <a:srgbClr val="FF0000"/>
                </a:solidFill>
              </a:rPr>
              <a:t> </a:t>
            </a:r>
            <a:r>
              <a:rPr lang="hu-HU" sz="4000" dirty="0" err="1" smtClean="0">
                <a:solidFill>
                  <a:srgbClr val="FF0000"/>
                </a:solidFill>
              </a:rPr>
              <a:t>buffer</a:t>
            </a:r>
            <a:endParaRPr lang="hu-HU" sz="4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5" descr="spier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5" y="4005064"/>
            <a:ext cx="2362986" cy="22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85" y="4005064"/>
            <a:ext cx="1841509" cy="222329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897777" y="5017266"/>
            <a:ext cx="976411" cy="38475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1874188" y="5402022"/>
            <a:ext cx="924384" cy="337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" name="Object 8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49553"/>
              </p:ext>
            </p:extLst>
          </p:nvPr>
        </p:nvGraphicFramePr>
        <p:xfrm>
          <a:off x="859115" y="1316067"/>
          <a:ext cx="2779712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Klip" r:id="rId4" imgW="3040200" imgH="2864880" progId="">
                  <p:embed/>
                </p:oleObj>
              </mc:Choice>
              <mc:Fallback>
                <p:oleObj name="Klip" r:id="rId4" imgW="3040200" imgH="2864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15" y="1316067"/>
                        <a:ext cx="2779712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87"/>
          <p:cNvGrpSpPr>
            <a:grpSpLocks/>
          </p:cNvGrpSpPr>
          <p:nvPr/>
        </p:nvGrpSpPr>
        <p:grpSpPr bwMode="auto">
          <a:xfrm rot="942907">
            <a:off x="1579840" y="1341467"/>
            <a:ext cx="617537" cy="708025"/>
            <a:chOff x="144" y="1511"/>
            <a:chExt cx="525" cy="517"/>
          </a:xfrm>
        </p:grpSpPr>
        <p:sp>
          <p:nvSpPr>
            <p:cNvPr id="28" name="Line 88"/>
            <p:cNvSpPr>
              <a:spLocks noChangeShapeType="1"/>
            </p:cNvSpPr>
            <p:nvPr/>
          </p:nvSpPr>
          <p:spPr bwMode="auto">
            <a:xfrm flipV="1">
              <a:off x="144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89"/>
            <p:cNvSpPr>
              <a:spLocks noChangeShapeType="1"/>
            </p:cNvSpPr>
            <p:nvPr/>
          </p:nvSpPr>
          <p:spPr bwMode="auto">
            <a:xfrm>
              <a:off x="144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auto">
            <a:xfrm>
              <a:off x="448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31" name="Oval 91"/>
            <p:cNvSpPr>
              <a:spLocks noChangeArrowheads="1"/>
            </p:cNvSpPr>
            <p:nvPr/>
          </p:nvSpPr>
          <p:spPr bwMode="auto">
            <a:xfrm>
              <a:off x="509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509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540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509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509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09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525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Freeform 98"/>
          <p:cNvSpPr>
            <a:spLocks/>
          </p:cNvSpPr>
          <p:nvPr/>
        </p:nvSpPr>
        <p:spPr bwMode="auto">
          <a:xfrm>
            <a:off x="2767513" y="2037834"/>
            <a:ext cx="161131" cy="174625"/>
          </a:xfrm>
          <a:custGeom>
            <a:avLst/>
            <a:gdLst>
              <a:gd name="T0" fmla="*/ 0 w 272"/>
              <a:gd name="T1" fmla="*/ 2147483647 h 295"/>
              <a:gd name="T2" fmla="*/ 2147483647 w 272"/>
              <a:gd name="T3" fmla="*/ 0 h 295"/>
              <a:gd name="T4" fmla="*/ 2147483647 w 272"/>
              <a:gd name="T5" fmla="*/ 0 h 295"/>
              <a:gd name="T6" fmla="*/ 2147483647 w 272"/>
              <a:gd name="T7" fmla="*/ 2147483647 h 295"/>
              <a:gd name="T8" fmla="*/ 0 w 272"/>
              <a:gd name="T9" fmla="*/ 2147483647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295"/>
              <a:gd name="T17" fmla="*/ 272 w 272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295">
                <a:moveTo>
                  <a:pt x="0" y="272"/>
                </a:moveTo>
                <a:lnTo>
                  <a:pt x="91" y="0"/>
                </a:lnTo>
                <a:lnTo>
                  <a:pt x="272" y="0"/>
                </a:lnTo>
                <a:lnTo>
                  <a:pt x="159" y="295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" name="Group 87"/>
          <p:cNvGrpSpPr>
            <a:grpSpLocks/>
          </p:cNvGrpSpPr>
          <p:nvPr/>
        </p:nvGrpSpPr>
        <p:grpSpPr bwMode="auto">
          <a:xfrm rot="942907">
            <a:off x="360129" y="4552430"/>
            <a:ext cx="617537" cy="708025"/>
            <a:chOff x="144" y="1511"/>
            <a:chExt cx="525" cy="517"/>
          </a:xfrm>
        </p:grpSpPr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V="1">
              <a:off x="144" y="1625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89"/>
            <p:cNvSpPr>
              <a:spLocks noChangeShapeType="1"/>
            </p:cNvSpPr>
            <p:nvPr/>
          </p:nvSpPr>
          <p:spPr bwMode="auto">
            <a:xfrm>
              <a:off x="144" y="1776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90"/>
            <p:cNvSpPr>
              <a:spLocks noChangeArrowheads="1"/>
            </p:cNvSpPr>
            <p:nvPr/>
          </p:nvSpPr>
          <p:spPr bwMode="auto">
            <a:xfrm>
              <a:off x="448" y="1650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46" name="Oval 91"/>
            <p:cNvSpPr>
              <a:spLocks noChangeArrowheads="1"/>
            </p:cNvSpPr>
            <p:nvPr/>
          </p:nvSpPr>
          <p:spPr bwMode="auto">
            <a:xfrm>
              <a:off x="509" y="1700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2000"/>
                <a:buFont typeface="Monotype Sort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hu-HU" sz="2000"/>
            </a:p>
          </p:txBody>
        </p:sp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509" y="1524"/>
              <a:ext cx="92" cy="101"/>
            </a:xfrm>
            <a:custGeom>
              <a:avLst/>
              <a:gdLst>
                <a:gd name="T0" fmla="*/ 0 w 144"/>
                <a:gd name="T1" fmla="*/ 1 h 192"/>
                <a:gd name="T2" fmla="*/ 1 w 144"/>
                <a:gd name="T3" fmla="*/ 1 h 192"/>
                <a:gd name="T4" fmla="*/ 1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93"/>
            <p:cNvSpPr>
              <a:spLocks/>
            </p:cNvSpPr>
            <p:nvPr/>
          </p:nvSpPr>
          <p:spPr bwMode="auto">
            <a:xfrm>
              <a:off x="540" y="1543"/>
              <a:ext cx="122" cy="82"/>
            </a:xfrm>
            <a:custGeom>
              <a:avLst/>
              <a:gdLst>
                <a:gd name="T0" fmla="*/ 0 w 192"/>
                <a:gd name="T1" fmla="*/ 1 h 156"/>
                <a:gd name="T2" fmla="*/ 1 w 192"/>
                <a:gd name="T3" fmla="*/ 1 h 156"/>
                <a:gd name="T4" fmla="*/ 1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94"/>
            <p:cNvSpPr>
              <a:spLocks/>
            </p:cNvSpPr>
            <p:nvPr/>
          </p:nvSpPr>
          <p:spPr bwMode="auto">
            <a:xfrm>
              <a:off x="509" y="1902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 w 252"/>
                <a:gd name="T3" fmla="*/ 1 h 144"/>
                <a:gd name="T4" fmla="*/ 1 w 252"/>
                <a:gd name="T5" fmla="*/ 1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95"/>
            <p:cNvSpPr>
              <a:spLocks/>
            </p:cNvSpPr>
            <p:nvPr/>
          </p:nvSpPr>
          <p:spPr bwMode="auto">
            <a:xfrm>
              <a:off x="509" y="1902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1 w 144"/>
                <a:gd name="T3" fmla="*/ 1 h 240"/>
                <a:gd name="T4" fmla="*/ 1 w 144"/>
                <a:gd name="T5" fmla="*/ 1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96"/>
            <p:cNvSpPr>
              <a:spLocks/>
            </p:cNvSpPr>
            <p:nvPr/>
          </p:nvSpPr>
          <p:spPr bwMode="auto">
            <a:xfrm>
              <a:off x="509" y="1902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1 w 48"/>
                <a:gd name="T3" fmla="*/ 1 h 240"/>
                <a:gd name="T4" fmla="*/ 0 w 48"/>
                <a:gd name="T5" fmla="*/ 1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97"/>
            <p:cNvSpPr>
              <a:spLocks/>
            </p:cNvSpPr>
            <p:nvPr/>
          </p:nvSpPr>
          <p:spPr bwMode="auto">
            <a:xfrm>
              <a:off x="525" y="1511"/>
              <a:ext cx="33" cy="114"/>
            </a:xfrm>
            <a:custGeom>
              <a:avLst/>
              <a:gdLst>
                <a:gd name="T0" fmla="*/ 0 w 52"/>
                <a:gd name="T1" fmla="*/ 1 h 216"/>
                <a:gd name="T2" fmla="*/ 1 w 52"/>
                <a:gd name="T3" fmla="*/ 1 h 216"/>
                <a:gd name="T4" fmla="*/ 1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Freeform 20"/>
          <p:cNvSpPr>
            <a:spLocks/>
          </p:cNvSpPr>
          <p:nvPr/>
        </p:nvSpPr>
        <p:spPr bwMode="auto">
          <a:xfrm flipH="1">
            <a:off x="906474" y="4744590"/>
            <a:ext cx="794802" cy="1080692"/>
          </a:xfrm>
          <a:custGeom>
            <a:avLst/>
            <a:gdLst>
              <a:gd name="T0" fmla="*/ 2147483647 w 533"/>
              <a:gd name="T1" fmla="*/ 2147483647 h 1543"/>
              <a:gd name="T2" fmla="*/ 2147483647 w 533"/>
              <a:gd name="T3" fmla="*/ 2147483647 h 1543"/>
              <a:gd name="T4" fmla="*/ 0 w 533"/>
              <a:gd name="T5" fmla="*/ 2147483647 h 1543"/>
              <a:gd name="T6" fmla="*/ 0 w 533"/>
              <a:gd name="T7" fmla="*/ 0 h 1543"/>
              <a:gd name="T8" fmla="*/ 2147483647 w 533"/>
              <a:gd name="T9" fmla="*/ 2147483647 h 1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"/>
              <a:gd name="T16" fmla="*/ 0 h 1543"/>
              <a:gd name="T17" fmla="*/ 533 w 533"/>
              <a:gd name="T18" fmla="*/ 1543 h 1543"/>
              <a:gd name="connsiteX0" fmla="*/ 10000 w 14583"/>
              <a:gd name="connsiteY0" fmla="*/ 2696 h 10000"/>
              <a:gd name="connsiteX1" fmla="*/ 14583 w 14583"/>
              <a:gd name="connsiteY1" fmla="*/ 7297 h 10000"/>
              <a:gd name="connsiteX2" fmla="*/ 0 w 14583"/>
              <a:gd name="connsiteY2" fmla="*/ 10000 h 10000"/>
              <a:gd name="connsiteX3" fmla="*/ 0 w 14583"/>
              <a:gd name="connsiteY3" fmla="*/ 0 h 10000"/>
              <a:gd name="connsiteX4" fmla="*/ 10000 w 14583"/>
              <a:gd name="connsiteY4" fmla="*/ 2696 h 10000"/>
              <a:gd name="connsiteX0" fmla="*/ 10000 w 14583"/>
              <a:gd name="connsiteY0" fmla="*/ 2696 h 8572"/>
              <a:gd name="connsiteX1" fmla="*/ 14583 w 14583"/>
              <a:gd name="connsiteY1" fmla="*/ 7297 h 8572"/>
              <a:gd name="connsiteX2" fmla="*/ 8511 w 14583"/>
              <a:gd name="connsiteY2" fmla="*/ 8572 h 8572"/>
              <a:gd name="connsiteX3" fmla="*/ 0 w 14583"/>
              <a:gd name="connsiteY3" fmla="*/ 0 h 8572"/>
              <a:gd name="connsiteX4" fmla="*/ 10000 w 14583"/>
              <a:gd name="connsiteY4" fmla="*/ 2696 h 8572"/>
              <a:gd name="connsiteX0" fmla="*/ 5735 w 8878"/>
              <a:gd name="connsiteY0" fmla="*/ 1025 h 7880"/>
              <a:gd name="connsiteX1" fmla="*/ 8878 w 8878"/>
              <a:gd name="connsiteY1" fmla="*/ 6393 h 7880"/>
              <a:gd name="connsiteX2" fmla="*/ 4714 w 8878"/>
              <a:gd name="connsiteY2" fmla="*/ 7880 h 7880"/>
              <a:gd name="connsiteX3" fmla="*/ 0 w 8878"/>
              <a:gd name="connsiteY3" fmla="*/ 0 h 7880"/>
              <a:gd name="connsiteX4" fmla="*/ 5735 w 8878"/>
              <a:gd name="connsiteY4" fmla="*/ 1025 h 7880"/>
              <a:gd name="connsiteX0" fmla="*/ 6839 w 10000"/>
              <a:gd name="connsiteY0" fmla="*/ 0 h 10044"/>
              <a:gd name="connsiteX1" fmla="*/ 10000 w 10000"/>
              <a:gd name="connsiteY1" fmla="*/ 8157 h 10044"/>
              <a:gd name="connsiteX2" fmla="*/ 5310 w 10000"/>
              <a:gd name="connsiteY2" fmla="*/ 10044 h 10044"/>
              <a:gd name="connsiteX3" fmla="*/ 0 w 10000"/>
              <a:gd name="connsiteY3" fmla="*/ 44 h 10044"/>
              <a:gd name="connsiteX4" fmla="*/ 6839 w 10000"/>
              <a:gd name="connsiteY4" fmla="*/ 0 h 10044"/>
              <a:gd name="connsiteX0" fmla="*/ 6460 w 10000"/>
              <a:gd name="connsiteY0" fmla="*/ 52 h 10000"/>
              <a:gd name="connsiteX1" fmla="*/ 10000 w 10000"/>
              <a:gd name="connsiteY1" fmla="*/ 8113 h 10000"/>
              <a:gd name="connsiteX2" fmla="*/ 5310 w 10000"/>
              <a:gd name="connsiteY2" fmla="*/ 10000 h 10000"/>
              <a:gd name="connsiteX3" fmla="*/ 0 w 10000"/>
              <a:gd name="connsiteY3" fmla="*/ 0 h 10000"/>
              <a:gd name="connsiteX4" fmla="*/ 6460 w 10000"/>
              <a:gd name="connsiteY4" fmla="*/ 52 h 10000"/>
              <a:gd name="connsiteX0" fmla="*/ 5322 w 10000"/>
              <a:gd name="connsiteY0" fmla="*/ 52 h 10000"/>
              <a:gd name="connsiteX1" fmla="*/ 10000 w 10000"/>
              <a:gd name="connsiteY1" fmla="*/ 8113 h 10000"/>
              <a:gd name="connsiteX2" fmla="*/ 5310 w 10000"/>
              <a:gd name="connsiteY2" fmla="*/ 10000 h 10000"/>
              <a:gd name="connsiteX3" fmla="*/ 0 w 10000"/>
              <a:gd name="connsiteY3" fmla="*/ 0 h 10000"/>
              <a:gd name="connsiteX4" fmla="*/ 5322 w 10000"/>
              <a:gd name="connsiteY4" fmla="*/ 52 h 10000"/>
              <a:gd name="connsiteX0" fmla="*/ 5954 w 10000"/>
              <a:gd name="connsiteY0" fmla="*/ 0 h 10140"/>
              <a:gd name="connsiteX1" fmla="*/ 10000 w 10000"/>
              <a:gd name="connsiteY1" fmla="*/ 8253 h 10140"/>
              <a:gd name="connsiteX2" fmla="*/ 5310 w 10000"/>
              <a:gd name="connsiteY2" fmla="*/ 10140 h 10140"/>
              <a:gd name="connsiteX3" fmla="*/ 0 w 10000"/>
              <a:gd name="connsiteY3" fmla="*/ 140 h 10140"/>
              <a:gd name="connsiteX4" fmla="*/ 5954 w 10000"/>
              <a:gd name="connsiteY4" fmla="*/ 0 h 10140"/>
              <a:gd name="connsiteX0" fmla="*/ 5448 w 10000"/>
              <a:gd name="connsiteY0" fmla="*/ 0 h 10332"/>
              <a:gd name="connsiteX1" fmla="*/ 10000 w 10000"/>
              <a:gd name="connsiteY1" fmla="*/ 8445 h 10332"/>
              <a:gd name="connsiteX2" fmla="*/ 5310 w 10000"/>
              <a:gd name="connsiteY2" fmla="*/ 10332 h 10332"/>
              <a:gd name="connsiteX3" fmla="*/ 0 w 10000"/>
              <a:gd name="connsiteY3" fmla="*/ 332 h 10332"/>
              <a:gd name="connsiteX4" fmla="*/ 5448 w 10000"/>
              <a:gd name="connsiteY4" fmla="*/ 0 h 1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332">
                <a:moveTo>
                  <a:pt x="5448" y="0"/>
                </a:moveTo>
                <a:lnTo>
                  <a:pt x="10000" y="8445"/>
                </a:lnTo>
                <a:lnTo>
                  <a:pt x="5310" y="10332"/>
                </a:lnTo>
                <a:lnTo>
                  <a:pt x="0" y="332"/>
                </a:lnTo>
                <a:lnTo>
                  <a:pt x="5448" y="0"/>
                </a:lnTo>
                <a:close/>
              </a:path>
            </a:pathLst>
          </a:custGeom>
          <a:solidFill>
            <a:srgbClr val="443F3A">
              <a:alpha val="50195"/>
            </a:srgb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98"/>
          <p:cNvSpPr>
            <a:spLocks/>
          </p:cNvSpPr>
          <p:nvPr/>
        </p:nvSpPr>
        <p:spPr bwMode="auto">
          <a:xfrm>
            <a:off x="1314525" y="5104236"/>
            <a:ext cx="161131" cy="174625"/>
          </a:xfrm>
          <a:custGeom>
            <a:avLst/>
            <a:gdLst>
              <a:gd name="T0" fmla="*/ 0 w 272"/>
              <a:gd name="T1" fmla="*/ 2147483647 h 295"/>
              <a:gd name="T2" fmla="*/ 2147483647 w 272"/>
              <a:gd name="T3" fmla="*/ 0 h 295"/>
              <a:gd name="T4" fmla="*/ 2147483647 w 272"/>
              <a:gd name="T5" fmla="*/ 0 h 295"/>
              <a:gd name="T6" fmla="*/ 2147483647 w 272"/>
              <a:gd name="T7" fmla="*/ 2147483647 h 295"/>
              <a:gd name="T8" fmla="*/ 0 w 272"/>
              <a:gd name="T9" fmla="*/ 2147483647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295"/>
              <a:gd name="T17" fmla="*/ 272 w 272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295">
                <a:moveTo>
                  <a:pt x="0" y="272"/>
                </a:moveTo>
                <a:lnTo>
                  <a:pt x="91" y="0"/>
                </a:lnTo>
                <a:lnTo>
                  <a:pt x="272" y="0"/>
                </a:lnTo>
                <a:lnTo>
                  <a:pt x="159" y="295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5" name="Egyenes összekötő nyíllal 54"/>
          <p:cNvCxnSpPr/>
          <p:nvPr/>
        </p:nvCxnSpPr>
        <p:spPr>
          <a:xfrm flipV="1">
            <a:off x="355820" y="5530194"/>
            <a:ext cx="0" cy="9352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flipV="1">
            <a:off x="336642" y="6465485"/>
            <a:ext cx="642271" cy="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 flipV="1">
            <a:off x="344707" y="6164773"/>
            <a:ext cx="476250" cy="300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-31746" y="6474852"/>
            <a:ext cx="3811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0" dirty="0" smtClean="0"/>
              <a:t>World coordinate system</a:t>
            </a:r>
            <a:endParaRPr lang="hu-HU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002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Simulation </a:t>
            </a:r>
            <a:r>
              <a:rPr lang="hu-HU" sz="4000" dirty="0" smtClean="0">
                <a:solidFill>
                  <a:srgbClr val="FF0000"/>
                </a:solidFill>
              </a:rPr>
              <a:t>(</a:t>
            </a:r>
            <a:r>
              <a:rPr lang="en-GB" sz="4000" dirty="0" smtClean="0">
                <a:solidFill>
                  <a:srgbClr val="FF0000"/>
                </a:solidFill>
              </a:rPr>
              <a:t>Game) loop</a:t>
            </a:r>
            <a:endParaRPr lang="hu-HU" sz="4000" dirty="0" smtClean="0">
              <a:solidFill>
                <a:srgbClr val="FF0000"/>
              </a:solidFill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24714" y="1564243"/>
            <a:ext cx="8828058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hu-HU" altLang="en-US" sz="800" u="sng" dirty="0">
              <a:latin typeface="Courier New" pitchFamily="49" charset="0"/>
            </a:endParaRPr>
          </a:p>
          <a:p>
            <a:r>
              <a:rPr lang="hu-HU" altLang="en-US" sz="1800" u="sng" dirty="0" err="1">
                <a:latin typeface="Courier New" pitchFamily="49" charset="0"/>
              </a:rPr>
              <a:t>void</a:t>
            </a:r>
            <a:r>
              <a:rPr lang="hu-HU" altLang="en-US" sz="1800" u="sng" dirty="0">
                <a:latin typeface="Courier New" pitchFamily="49" charset="0"/>
              </a:rPr>
              <a:t> </a:t>
            </a:r>
            <a:r>
              <a:rPr lang="en-US" altLang="en-US" sz="1800" u="sng" dirty="0" smtClean="0">
                <a:latin typeface="Courier New" pitchFamily="49" charset="0"/>
              </a:rPr>
              <a:t>Scene::Simulate</a:t>
            </a:r>
            <a:r>
              <a:rPr lang="hu-HU" altLang="en-US" sz="1800" u="sng" dirty="0" smtClean="0">
                <a:latin typeface="Courier New" pitchFamily="49" charset="0"/>
              </a:rPr>
              <a:t>( </a:t>
            </a:r>
            <a:r>
              <a:rPr lang="hu-HU" altLang="en-US" sz="1800" u="sng" dirty="0">
                <a:latin typeface="Courier New" pitchFamily="49" charset="0"/>
              </a:rPr>
              <a:t>) </a:t>
            </a:r>
            <a:r>
              <a:rPr lang="en-US" altLang="en-US" sz="1800" u="sng" dirty="0">
                <a:latin typeface="Courier New" pitchFamily="49" charset="0"/>
              </a:rPr>
              <a:t>{</a:t>
            </a:r>
            <a:r>
              <a:rPr lang="en-US" altLang="en-US" sz="1800" dirty="0">
                <a:latin typeface="Courier New" pitchFamily="49" charset="0"/>
              </a:rPr>
              <a:t> 	// </a:t>
            </a:r>
            <a:r>
              <a:rPr lang="en-US" altLang="en-US" sz="1800" i="1" dirty="0"/>
              <a:t>idle call </a:t>
            </a:r>
            <a:r>
              <a:rPr lang="en-US" altLang="en-US" sz="1800" i="1" dirty="0" smtClean="0"/>
              <a:t>back</a:t>
            </a:r>
          </a:p>
          <a:p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static </a:t>
            </a:r>
            <a:r>
              <a:rPr lang="hu-HU" altLang="en-US" sz="1800" dirty="0" err="1" smtClean="0">
                <a:latin typeface="Courier New" pitchFamily="49" charset="0"/>
              </a:rPr>
              <a:t>float</a:t>
            </a:r>
            <a:r>
              <a:rPr lang="hu-HU" altLang="en-US" sz="1800" dirty="0" smtClean="0">
                <a:latin typeface="Courier New" pitchFamily="49" charset="0"/>
              </a:rPr>
              <a:t> </a:t>
            </a:r>
            <a:r>
              <a:rPr lang="hu-HU" altLang="en-US" sz="1800" dirty="0">
                <a:latin typeface="Courier New" pitchFamily="49" charset="0"/>
              </a:rPr>
              <a:t>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 = </a:t>
            </a:r>
            <a:r>
              <a:rPr lang="en-US" altLang="en-US" sz="1800" dirty="0">
                <a:latin typeface="Courier New" pitchFamily="49" charset="0"/>
              </a:rPr>
              <a:t>0</a:t>
            </a:r>
            <a:r>
              <a:rPr lang="en-US" altLang="en-US" sz="1800" dirty="0" smtClean="0">
                <a:latin typeface="Courier New" pitchFamily="49" charset="0"/>
              </a:rPr>
              <a:t>;</a:t>
            </a:r>
            <a:endParaRPr lang="hu-HU" altLang="en-US" sz="18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>
                <a:latin typeface="Courier New" pitchFamily="49" charset="0"/>
              </a:rPr>
              <a:t>float</a:t>
            </a:r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en-US" altLang="en-US" sz="1800" dirty="0" err="1">
                <a:latin typeface="Courier New" pitchFamily="49" charset="0"/>
              </a:rPr>
              <a:t>tstart</a:t>
            </a:r>
            <a:r>
              <a:rPr lang="hu-HU" altLang="en-US" sz="1800" dirty="0">
                <a:latin typeface="Courier New" pitchFamily="49" charset="0"/>
              </a:rPr>
              <a:t> = 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;</a:t>
            </a:r>
          </a:p>
          <a:p>
            <a:r>
              <a:rPr lang="hu-HU" altLang="en-US" sz="1800" dirty="0">
                <a:latin typeface="Courier New" pitchFamily="49" charset="0"/>
              </a:rPr>
              <a:t>   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 = </a:t>
            </a:r>
            <a:r>
              <a:rPr lang="hu-HU" altLang="en-US" sz="1800" dirty="0" err="1" smtClean="0">
                <a:latin typeface="Courier New" pitchFamily="49" charset="0"/>
              </a:rPr>
              <a:t>glutGet</a:t>
            </a:r>
            <a:r>
              <a:rPr lang="hu-HU" altLang="en-US" sz="1800" dirty="0" smtClean="0">
                <a:latin typeface="Courier New" pitchFamily="49" charset="0"/>
              </a:rPr>
              <a:t>(GLUT_ELAPSED_TIME</a:t>
            </a:r>
            <a:r>
              <a:rPr lang="en-US" altLang="en-US" sz="1800" dirty="0">
                <a:latin typeface="Courier New" pitchFamily="49" charset="0"/>
              </a:rPr>
              <a:t>)</a:t>
            </a:r>
            <a:r>
              <a:rPr lang="hu-HU" altLang="en-US" sz="1800" dirty="0" smtClean="0">
                <a:latin typeface="Courier New" pitchFamily="49" charset="0"/>
              </a:rPr>
              <a:t>;</a:t>
            </a:r>
            <a:endParaRPr lang="hu-HU" altLang="en-US" sz="1800" dirty="0">
              <a:latin typeface="Courier New" pitchFamily="49" charset="0"/>
            </a:endParaRPr>
          </a:p>
          <a:p>
            <a:endParaRPr lang="hu-HU" altLang="en-US" sz="6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 smtClean="0">
                <a:latin typeface="Courier New" pitchFamily="49" charset="0"/>
              </a:rPr>
              <a:t>avatar-</a:t>
            </a:r>
            <a:r>
              <a:rPr lang="hu-HU" altLang="en-US" sz="1800" dirty="0" smtClean="0">
                <a:latin typeface="Courier New" pitchFamily="49" charset="0"/>
              </a:rPr>
              <a:t>&gt;</a:t>
            </a:r>
            <a:r>
              <a:rPr lang="hu-HU" altLang="en-US" sz="1800" dirty="0" err="1" smtClean="0">
                <a:latin typeface="Courier New" pitchFamily="49" charset="0"/>
              </a:rPr>
              <a:t>ProcessInput</a:t>
            </a:r>
            <a:r>
              <a:rPr lang="hu-HU" altLang="en-US" sz="1800" dirty="0">
                <a:latin typeface="Courier New" pitchFamily="49" charset="0"/>
              </a:rPr>
              <a:t>( );</a:t>
            </a:r>
            <a:endParaRPr lang="en-US" altLang="en-US" sz="1800" dirty="0">
              <a:latin typeface="Courier New" pitchFamily="49" charset="0"/>
            </a:endParaRPr>
          </a:p>
          <a:p>
            <a:r>
              <a:rPr lang="en-US" altLang="en-US" sz="1100" dirty="0">
                <a:latin typeface="Courier New" pitchFamily="49" charset="0"/>
              </a:rPr>
              <a:t>   </a:t>
            </a:r>
            <a:endParaRPr lang="en-US" altLang="en-US" sz="1100" dirty="0" smtClean="0">
              <a:latin typeface="Courier New" pitchFamily="49" charset="0"/>
            </a:endParaRPr>
          </a:p>
          <a:p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// </a:t>
            </a:r>
            <a:r>
              <a:rPr lang="en-US" altLang="en-US" sz="1800" i="1" dirty="0" smtClean="0">
                <a:latin typeface="Courier New" pitchFamily="49" charset="0"/>
              </a:rPr>
              <a:t>Simulation</a:t>
            </a:r>
          </a:p>
          <a:p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</a:t>
            </a:r>
            <a:r>
              <a:rPr lang="hu-HU" altLang="en-US" sz="1800" dirty="0" err="1" smtClean="0">
                <a:latin typeface="Courier New" pitchFamily="49" charset="0"/>
              </a:rPr>
              <a:t>for</a:t>
            </a:r>
            <a:r>
              <a:rPr lang="hu-HU" altLang="en-US" sz="1800" dirty="0" smtClean="0">
                <a:latin typeface="Courier New" pitchFamily="49" charset="0"/>
              </a:rPr>
              <a:t>(</a:t>
            </a:r>
            <a:r>
              <a:rPr lang="hu-HU" altLang="en-US" sz="1800" dirty="0" err="1" smtClean="0">
                <a:latin typeface="Courier New" pitchFamily="49" charset="0"/>
              </a:rPr>
              <a:t>float</a:t>
            </a:r>
            <a:r>
              <a:rPr lang="hu-HU" altLang="en-US" sz="1800" dirty="0" smtClean="0">
                <a:latin typeface="Courier New" pitchFamily="49" charset="0"/>
              </a:rPr>
              <a:t> </a:t>
            </a:r>
            <a:r>
              <a:rPr lang="hu-HU" altLang="en-US" sz="1800" dirty="0">
                <a:latin typeface="Courier New" pitchFamily="49" charset="0"/>
              </a:rPr>
              <a:t>t </a:t>
            </a:r>
            <a:r>
              <a:rPr lang="en-US" altLang="en-US" sz="1800" dirty="0">
                <a:latin typeface="Courier New" pitchFamily="49" charset="0"/>
              </a:rPr>
              <a:t>= </a:t>
            </a:r>
            <a:r>
              <a:rPr lang="en-US" altLang="en-US" sz="1800" dirty="0" err="1">
                <a:latin typeface="Courier New" pitchFamily="49" charset="0"/>
              </a:rPr>
              <a:t>tstart</a:t>
            </a:r>
            <a:r>
              <a:rPr lang="en-US" altLang="en-US" sz="1800" dirty="0">
                <a:latin typeface="Courier New" pitchFamily="49" charset="0"/>
              </a:rPr>
              <a:t>; t &lt; tend; t += </a:t>
            </a:r>
            <a:r>
              <a:rPr lang="en-US" altLang="en-US" sz="1800" dirty="0" err="1">
                <a:latin typeface="Courier New" pitchFamily="49" charset="0"/>
              </a:rPr>
              <a:t>dt</a:t>
            </a:r>
            <a:r>
              <a:rPr lang="en-US" altLang="en-US" sz="1800" dirty="0">
                <a:latin typeface="Courier New" pitchFamily="49" charset="0"/>
              </a:rPr>
              <a:t>) {</a:t>
            </a:r>
          </a:p>
          <a:p>
            <a:r>
              <a:rPr lang="en-US" altLang="en-US" sz="1800" dirty="0">
                <a:latin typeface="Courier New" pitchFamily="49" charset="0"/>
              </a:rPr>
              <a:t>      </a:t>
            </a:r>
            <a:r>
              <a:rPr lang="en-US" altLang="en-US" sz="1800" dirty="0" smtClean="0">
                <a:latin typeface="Courier New" pitchFamily="49" charset="0"/>
              </a:rPr>
              <a:t>	float </a:t>
            </a:r>
            <a:r>
              <a:rPr lang="en-US" altLang="en-US" sz="1800" dirty="0">
                <a:latin typeface="Courier New" pitchFamily="49" charset="0"/>
              </a:rPr>
              <a:t>Dt = min(</a:t>
            </a:r>
            <a:r>
              <a:rPr lang="en-US" altLang="en-US" sz="1800" dirty="0" err="1">
                <a:latin typeface="Courier New" pitchFamily="49" charset="0"/>
              </a:rPr>
              <a:t>dt</a:t>
            </a:r>
            <a:r>
              <a:rPr lang="en-US" altLang="en-US" sz="1800" dirty="0">
                <a:latin typeface="Courier New" pitchFamily="49" charset="0"/>
              </a:rPr>
              <a:t>, tend – t);</a:t>
            </a:r>
            <a:endParaRPr lang="hu-HU" altLang="en-US" sz="18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en-US" altLang="en-US" sz="1800" dirty="0">
                <a:latin typeface="Courier New" pitchFamily="49" charset="0"/>
              </a:rPr>
              <a:t>   </a:t>
            </a:r>
            <a:r>
              <a:rPr lang="en-US" altLang="en-US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objects)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Control(t,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t+Dt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objects)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Animate(t,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t+Dt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en-US" altLang="en-US" sz="1800" dirty="0">
              <a:latin typeface="Courier New" pitchFamily="49" charset="0"/>
            </a:endParaRPr>
          </a:p>
          <a:p>
            <a:r>
              <a:rPr lang="en-US" altLang="en-US" sz="1800" dirty="0" smtClean="0">
                <a:latin typeface="Courier New" pitchFamily="49" charset="0"/>
              </a:rPr>
              <a:t>   </a:t>
            </a:r>
            <a:r>
              <a:rPr lang="en-US" altLang="en-US" sz="1800" dirty="0">
                <a:latin typeface="Courier New" pitchFamily="49" charset="0"/>
              </a:rPr>
              <a:t>}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hu-HU" altLang="en-US" sz="1000" dirty="0" smtClean="0">
              <a:latin typeface="Courier New" pitchFamily="49" charset="0"/>
            </a:endParaRPr>
          </a:p>
          <a:p>
            <a:r>
              <a:rPr lang="hu-HU" altLang="en-US" sz="1800" dirty="0" smtClean="0">
                <a:latin typeface="Courier New" pitchFamily="49" charset="0"/>
              </a:rPr>
              <a:t>   </a:t>
            </a:r>
            <a:r>
              <a:rPr lang="en-US" altLang="en-US" sz="1800" dirty="0" smtClean="0">
                <a:latin typeface="Courier New" pitchFamily="49" charset="0"/>
              </a:rPr>
              <a:t>// </a:t>
            </a:r>
            <a:r>
              <a:rPr lang="en-US" altLang="en-US" sz="1800" i="1" dirty="0" smtClean="0">
                <a:latin typeface="Courier New" pitchFamily="49" charset="0"/>
              </a:rPr>
              <a:t>Rendering</a:t>
            </a:r>
            <a:endParaRPr lang="hu-HU" altLang="en-US" sz="1800" i="1" dirty="0" smtClean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hu-HU" altLang="en-US" sz="1800" dirty="0" smtClean="0">
                <a:latin typeface="Courier New" pitchFamily="49" charset="0"/>
              </a:rPr>
              <a:t>  </a:t>
            </a:r>
            <a:r>
              <a:rPr lang="hu-HU" altLang="en-US" sz="1800" dirty="0" err="1" smtClean="0">
                <a:latin typeface="Courier New" pitchFamily="49" charset="0"/>
              </a:rPr>
              <a:t>glClear</a:t>
            </a:r>
            <a:r>
              <a:rPr lang="hu-HU" altLang="en-US" sz="1800" dirty="0" smtClean="0">
                <a:latin typeface="Courier New" pitchFamily="49" charset="0"/>
              </a:rPr>
              <a:t>(GL_COLOR_BUFFER_BIT </a:t>
            </a:r>
            <a:r>
              <a:rPr lang="hu-HU" altLang="en-US" sz="1800" dirty="0">
                <a:latin typeface="Courier New" pitchFamily="49" charset="0"/>
              </a:rPr>
              <a:t>|</a:t>
            </a:r>
            <a:r>
              <a:rPr lang="en-US" altLang="en-US" sz="1800" dirty="0">
                <a:latin typeface="Courier New" pitchFamily="49" charset="0"/>
              </a:rPr>
              <a:t> </a:t>
            </a:r>
            <a:r>
              <a:rPr lang="hu-HU" altLang="en-US" sz="1800" dirty="0" smtClean="0">
                <a:latin typeface="Courier New" pitchFamily="49" charset="0"/>
              </a:rPr>
              <a:t>GL_DEPTH_BUFFER_BIT</a:t>
            </a:r>
            <a:r>
              <a:rPr lang="hu-HU" altLang="en-US" sz="1800" dirty="0">
                <a:latin typeface="Courier New" pitchFamily="49" charset="0"/>
              </a:rPr>
              <a:t>); </a:t>
            </a:r>
          </a:p>
          <a:p>
            <a:r>
              <a:rPr lang="hu-HU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 smtClean="0">
                <a:latin typeface="Courier New" pitchFamily="49" charset="0"/>
              </a:rPr>
              <a:t>avatar-</a:t>
            </a:r>
            <a:r>
              <a:rPr lang="en-US" altLang="en-US" sz="1800" dirty="0" smtClean="0">
                <a:latin typeface="Courier New" pitchFamily="49" charset="0"/>
              </a:rPr>
              <a:t>&gt;</a:t>
            </a:r>
            <a:r>
              <a:rPr lang="en-US" altLang="en-US" sz="1800" dirty="0" err="1" smtClean="0">
                <a:latin typeface="Courier New" pitchFamily="49" charset="0"/>
              </a:rPr>
              <a:t>SetCameraTransform</a:t>
            </a:r>
            <a:r>
              <a:rPr lang="en-US" altLang="en-US" sz="1800" dirty="0" smtClean="0">
                <a:latin typeface="Courier New" pitchFamily="49" charset="0"/>
              </a:rPr>
              <a:t>(state)</a:t>
            </a:r>
            <a:r>
              <a:rPr lang="hu-HU" altLang="en-US" sz="1800" dirty="0">
                <a:latin typeface="Courier New" pitchFamily="49" charset="0"/>
              </a:rPr>
              <a:t>;</a:t>
            </a:r>
            <a:r>
              <a:rPr lang="en-US" altLang="en-US" sz="1800" dirty="0" smtClean="0">
                <a:latin typeface="Courier New" pitchFamily="49" charset="0"/>
              </a:rPr>
              <a:t> </a:t>
            </a:r>
            <a:endParaRPr lang="hu-HU" altLang="en-US" sz="1800" dirty="0">
              <a:latin typeface="Courier New" pitchFamily="49" charset="0"/>
            </a:endParaRPr>
          </a:p>
          <a:p>
            <a:r>
              <a:rPr lang="hu-HU" altLang="en-US" sz="1800" dirty="0">
                <a:latin typeface="Courier New" pitchFamily="49" charset="0"/>
              </a:rPr>
              <a:t> </a:t>
            </a:r>
            <a:r>
              <a:rPr lang="en-US" altLang="en-US" sz="1800" dirty="0" smtClean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GameObject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objects) </a:t>
            </a:r>
            <a:r>
              <a:rPr lang="en-US" altLang="en-US" sz="1800" dirty="0" err="1" smtClean="0">
                <a:latin typeface="Courier New" pitchFamily="49" charset="0"/>
              </a:rPr>
              <a:t>obj</a:t>
            </a:r>
            <a:r>
              <a:rPr lang="hu-HU" altLang="en-US" sz="1800" dirty="0">
                <a:latin typeface="Courier New" pitchFamily="49" charset="0"/>
              </a:rPr>
              <a:t>-&gt;</a:t>
            </a:r>
            <a:r>
              <a:rPr lang="en-US" altLang="en-US" sz="1800" dirty="0" smtClean="0">
                <a:latin typeface="Courier New" pitchFamily="49" charset="0"/>
              </a:rPr>
              <a:t>Draw</a:t>
            </a:r>
            <a:r>
              <a:rPr lang="hu-HU" altLang="en-US" sz="1800" dirty="0" smtClean="0">
                <a:latin typeface="Courier New" pitchFamily="49" charset="0"/>
              </a:rPr>
              <a:t>(</a:t>
            </a:r>
            <a:r>
              <a:rPr lang="en-US" altLang="en-US" sz="1800" dirty="0" smtClean="0">
                <a:latin typeface="Courier New" pitchFamily="49" charset="0"/>
              </a:rPr>
              <a:t>state</a:t>
            </a:r>
            <a:r>
              <a:rPr lang="hu-HU" altLang="en-US" sz="1800" dirty="0" smtClean="0">
                <a:latin typeface="Courier New" pitchFamily="49" charset="0"/>
              </a:rPr>
              <a:t>); </a:t>
            </a:r>
            <a:endParaRPr lang="en-US" altLang="en-US" sz="1800" dirty="0">
              <a:latin typeface="Courier New" pitchFamily="49" charset="0"/>
            </a:endParaRPr>
          </a:p>
          <a:p>
            <a:r>
              <a:rPr lang="en-US" altLang="en-US" sz="1800" dirty="0">
                <a:latin typeface="Courier New" pitchFamily="49" charset="0"/>
              </a:rPr>
              <a:t>   </a:t>
            </a:r>
            <a:r>
              <a:rPr lang="hu-HU" altLang="en-US" sz="1800" dirty="0" err="1">
                <a:latin typeface="Courier New" pitchFamily="49" charset="0"/>
              </a:rPr>
              <a:t>glutSwapBuffers</a:t>
            </a:r>
            <a:r>
              <a:rPr lang="hu-HU" altLang="en-US" sz="1800" dirty="0">
                <a:latin typeface="Courier New" pitchFamily="49" charset="0"/>
              </a:rPr>
              <a:t>( );</a:t>
            </a:r>
          </a:p>
          <a:p>
            <a:r>
              <a:rPr lang="hu-HU" alt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3075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95961"/>
              </p:ext>
            </p:extLst>
          </p:nvPr>
        </p:nvGraphicFramePr>
        <p:xfrm>
          <a:off x="7308304" y="1466081"/>
          <a:ext cx="13589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Klip" r:id="rId4" imgW="1537206" imgH="1622783" progId="">
                  <p:embed/>
                </p:oleObj>
              </mc:Choice>
              <mc:Fallback>
                <p:oleObj name="Klip" r:id="rId4" imgW="1537206" imgH="1622783" progId="">
                  <p:embed/>
                  <p:pic>
                    <p:nvPicPr>
                      <p:cNvPr id="0" name="Picture 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466081"/>
                        <a:ext cx="13589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Line 13"/>
          <p:cNvSpPr>
            <a:spLocks noChangeShapeType="1"/>
          </p:cNvSpPr>
          <p:nvPr/>
        </p:nvSpPr>
        <p:spPr bwMode="auto">
          <a:xfrm flipV="1">
            <a:off x="4472360" y="2708920"/>
            <a:ext cx="2907952" cy="3600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" name="Object 1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21557"/>
              </p:ext>
            </p:extLst>
          </p:nvPr>
        </p:nvGraphicFramePr>
        <p:xfrm>
          <a:off x="7308850" y="3112021"/>
          <a:ext cx="1079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Klip" r:id="rId6" imgW="1698851" imgH="697289" progId="">
                  <p:embed/>
                </p:oleObj>
              </mc:Choice>
              <mc:Fallback>
                <p:oleObj name="Klip" r:id="rId6" imgW="1698851" imgH="697289" progId="">
                  <p:embed/>
                  <p:pic>
                    <p:nvPicPr>
                      <p:cNvPr id="0" name="Picture 8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112021"/>
                        <a:ext cx="1079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981461"/>
              </p:ext>
            </p:extLst>
          </p:nvPr>
        </p:nvGraphicFramePr>
        <p:xfrm>
          <a:off x="647564" y="724612"/>
          <a:ext cx="840075" cy="86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Klip" r:id="rId8" imgW="3063875" imgH="3148013" progId="">
                  <p:embed/>
                </p:oleObj>
              </mc:Choice>
              <mc:Fallback>
                <p:oleObj name="Klip" r:id="rId8" imgW="3063875" imgH="3148013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724612"/>
                        <a:ext cx="840075" cy="863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00200" y="1175650"/>
            <a:ext cx="6248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19812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2766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8862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953000" y="1061350"/>
            <a:ext cx="152400" cy="304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églalap 13"/>
          <p:cNvSpPr>
            <a:spLocks noChangeArrowheads="1"/>
          </p:cNvSpPr>
          <p:nvPr/>
        </p:nvSpPr>
        <p:spPr bwMode="auto">
          <a:xfrm>
            <a:off x="3487738" y="735913"/>
            <a:ext cx="101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tstart</a:t>
            </a:r>
            <a:endParaRPr lang="hu-HU" altLang="en-US" sz="1800"/>
          </a:p>
        </p:txBody>
      </p:sp>
      <p:sp>
        <p:nvSpPr>
          <p:cNvPr id="22" name="Téglalap 14"/>
          <p:cNvSpPr>
            <a:spLocks noChangeArrowheads="1"/>
          </p:cNvSpPr>
          <p:nvPr/>
        </p:nvSpPr>
        <p:spPr bwMode="auto">
          <a:xfrm>
            <a:off x="4706938" y="735913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800" dirty="0">
                <a:latin typeface="Courier New" pitchFamily="49" charset="0"/>
              </a:rPr>
              <a:t>t</a:t>
            </a:r>
            <a:r>
              <a:rPr lang="en-US" altLang="en-US" sz="1800" dirty="0">
                <a:latin typeface="Courier New" pitchFamily="49" charset="0"/>
              </a:rPr>
              <a:t>end</a:t>
            </a:r>
            <a:r>
              <a:rPr lang="hu-HU" altLang="en-US" sz="1800" dirty="0">
                <a:latin typeface="Courier New" pitchFamily="49" charset="0"/>
              </a:rPr>
              <a:t> </a:t>
            </a:r>
            <a:endParaRPr lang="hu-HU" altLang="en-US" sz="1800" dirty="0"/>
          </a:p>
        </p:txBody>
      </p:sp>
      <p:cxnSp>
        <p:nvCxnSpPr>
          <p:cNvPr id="23" name="Egyenes összekötő 22"/>
          <p:cNvCxnSpPr/>
          <p:nvPr/>
        </p:nvCxnSpPr>
        <p:spPr>
          <a:xfrm flipV="1">
            <a:off x="4211960" y="106135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4427984" y="105977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4644008" y="1058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4860032" y="1056625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14"/>
          <p:cNvSpPr>
            <a:spLocks noChangeArrowheads="1"/>
          </p:cNvSpPr>
          <p:nvPr/>
        </p:nvSpPr>
        <p:spPr bwMode="auto">
          <a:xfrm>
            <a:off x="4319972" y="1311803"/>
            <a:ext cx="46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800" dirty="0" err="1" smtClean="0">
                <a:latin typeface="Courier New" pitchFamily="49" charset="0"/>
              </a:rPr>
              <a:t>dt</a:t>
            </a:r>
            <a:endParaRPr lang="hu-HU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404813"/>
            <a:ext cx="442753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Planet</a:t>
            </a: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140968"/>
            <a:ext cx="5183188" cy="1877925"/>
          </a:xfrm>
        </p:spPr>
        <p:txBody>
          <a:bodyPr>
            <a:normAutofit/>
          </a:bodyPr>
          <a:lstStyle/>
          <a:p>
            <a:r>
              <a:rPr lang="hu-HU" altLang="en-US" dirty="0" err="1" smtClean="0"/>
              <a:t>Geometr</a:t>
            </a:r>
            <a:r>
              <a:rPr lang="en-US" altLang="en-US" dirty="0" smtClean="0"/>
              <a:t>y</a:t>
            </a:r>
            <a:r>
              <a:rPr lang="hu-HU" altLang="en-US" dirty="0" smtClean="0"/>
              <a:t>: </a:t>
            </a:r>
            <a:r>
              <a:rPr lang="en-US" altLang="en-US" dirty="0" smtClean="0"/>
              <a:t>Sphere</a:t>
            </a:r>
            <a:endParaRPr lang="hu-HU" altLang="en-US" dirty="0" smtClean="0"/>
          </a:p>
          <a:p>
            <a:r>
              <a:rPr lang="hu-HU" altLang="en-US" dirty="0" smtClean="0"/>
              <a:t>Text</a:t>
            </a:r>
            <a:r>
              <a:rPr lang="en-US" altLang="en-US" dirty="0" err="1" smtClean="0"/>
              <a:t>ure</a:t>
            </a:r>
            <a:r>
              <a:rPr lang="en-US" altLang="en-US" dirty="0" smtClean="0"/>
              <a:t>: 2D map</a:t>
            </a:r>
            <a:endParaRPr lang="hu-HU" altLang="en-US" dirty="0" smtClean="0"/>
          </a:p>
          <a:p>
            <a:r>
              <a:rPr lang="en-US" altLang="en-US" dirty="0" smtClean="0"/>
              <a:t>Script animation</a:t>
            </a:r>
            <a:endParaRPr lang="hu-HU" altLang="en-US" dirty="0" smtClean="0"/>
          </a:p>
        </p:txBody>
      </p:sp>
      <p:pic>
        <p:nvPicPr>
          <p:cNvPr id="22532" name="Picture 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3194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earth"/>
          <p:cNvPicPr>
            <a:picLocks noChangeAspect="1" noChangeArrowheads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92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067175" y="1238250"/>
            <a:ext cx="2438400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4067175" y="476250"/>
            <a:ext cx="2438400" cy="2438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14857</TotalTime>
  <Pages>21</Pages>
  <Words>1283</Words>
  <Application>Microsoft Office PowerPoint</Application>
  <PresentationFormat>Diavetítés a képernyőre (4:3 oldalarány)</PresentationFormat>
  <Paragraphs>363</Paragraphs>
  <Slides>31</Slides>
  <Notes>24</Notes>
  <HiddenSlides>0</HiddenSlides>
  <MMClips>2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Office-téma</vt:lpstr>
      <vt:lpstr>Klip</vt:lpstr>
      <vt:lpstr>Game Programming</vt:lpstr>
      <vt:lpstr>Virtual Reality</vt:lpstr>
      <vt:lpstr>Game OO</vt:lpstr>
      <vt:lpstr>GameObject</vt:lpstr>
      <vt:lpstr>PowerPoint bemutató</vt:lpstr>
      <vt:lpstr>Animate: Affine transformation</vt:lpstr>
      <vt:lpstr>Draw: Where is it visible</vt:lpstr>
      <vt:lpstr>Simulation (Game) loop</vt:lpstr>
      <vt:lpstr>Planet</vt:lpstr>
      <vt:lpstr>Sphere to Triangle mesh</vt:lpstr>
      <vt:lpstr>Animate: Rotating and revolving around the Sun</vt:lpstr>
      <vt:lpstr>SpaceShip</vt:lpstr>
      <vt:lpstr>Ship: Quad mesh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OBJ file format</vt:lpstr>
      <vt:lpstr>Animate: Newton 2 + Frenet frame</vt:lpstr>
      <vt:lpstr>Control: AI and force computation</vt:lpstr>
      <vt:lpstr>Discrete collision detection</vt:lpstr>
      <vt:lpstr>Photon torpedo</vt:lpstr>
      <vt:lpstr>Billboard</vt:lpstr>
      <vt:lpstr>Explosion</vt:lpstr>
      <vt:lpstr>Particle system</vt:lpstr>
      <vt:lpstr>Explosition parameters</vt:lpstr>
      <vt:lpstr>Keyboard handling with Polling</vt:lpstr>
      <vt:lpstr>Avatar :: ProcessInput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szirmay</dc:creator>
  <cp:lastModifiedBy>szirmay</cp:lastModifiedBy>
  <cp:revision>409</cp:revision>
  <cp:lastPrinted>2002-07-04T08:06:53Z</cp:lastPrinted>
  <dcterms:created xsi:type="dcterms:W3CDTF">2000-02-12T21:33:12Z</dcterms:created>
  <dcterms:modified xsi:type="dcterms:W3CDTF">2019-02-05T12:27:40Z</dcterms:modified>
</cp:coreProperties>
</file>