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45"/>
  </p:notesMasterIdLst>
  <p:sldIdLst>
    <p:sldId id="256" r:id="rId2"/>
    <p:sldId id="257" r:id="rId3"/>
    <p:sldId id="285" r:id="rId4"/>
    <p:sldId id="290" r:id="rId5"/>
    <p:sldId id="281" r:id="rId6"/>
    <p:sldId id="282" r:id="rId7"/>
    <p:sldId id="284" r:id="rId8"/>
    <p:sldId id="315" r:id="rId9"/>
    <p:sldId id="316" r:id="rId10"/>
    <p:sldId id="283" r:id="rId11"/>
    <p:sldId id="286" r:id="rId12"/>
    <p:sldId id="288" r:id="rId13"/>
    <p:sldId id="289" r:id="rId14"/>
    <p:sldId id="287" r:id="rId15"/>
    <p:sldId id="291" r:id="rId16"/>
    <p:sldId id="292" r:id="rId17"/>
    <p:sldId id="294" r:id="rId18"/>
    <p:sldId id="293" r:id="rId19"/>
    <p:sldId id="295" r:id="rId20"/>
    <p:sldId id="296" r:id="rId21"/>
    <p:sldId id="297" r:id="rId22"/>
    <p:sldId id="298" r:id="rId23"/>
    <p:sldId id="261" r:id="rId24"/>
    <p:sldId id="317" r:id="rId25"/>
    <p:sldId id="263" r:id="rId26"/>
    <p:sldId id="264" r:id="rId27"/>
    <p:sldId id="265" r:id="rId28"/>
    <p:sldId id="310" r:id="rId29"/>
    <p:sldId id="311" r:id="rId30"/>
    <p:sldId id="312" r:id="rId31"/>
    <p:sldId id="313" r:id="rId32"/>
    <p:sldId id="314" r:id="rId33"/>
    <p:sldId id="299" r:id="rId34"/>
    <p:sldId id="319" r:id="rId35"/>
    <p:sldId id="300" r:id="rId36"/>
    <p:sldId id="301" r:id="rId37"/>
    <p:sldId id="302" r:id="rId38"/>
    <p:sldId id="309" r:id="rId39"/>
    <p:sldId id="303" r:id="rId40"/>
    <p:sldId id="304" r:id="rId41"/>
    <p:sldId id="306" r:id="rId42"/>
    <p:sldId id="307" r:id="rId43"/>
    <p:sldId id="308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AA4"/>
    <a:srgbClr val="FF5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9" autoAdjust="0"/>
  </p:normalViewPr>
  <p:slideViewPr>
    <p:cSldViewPr>
      <p:cViewPr>
        <p:scale>
          <a:sx n="100" d="100"/>
          <a:sy n="100" d="100"/>
        </p:scale>
        <p:origin x="-135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8D804-D73C-4F7F-A2E2-C61CDCE70A59}" type="datetimeFigureOut">
              <a:rPr lang="hu-HU" smtClean="0"/>
              <a:pPr/>
              <a:t>2011.02.08.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BA65B-B5A5-4E87-9621-C0BD8B56F87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BA65B-B5A5-4E87-9621-C0BD8B56F876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 pixel</a:t>
            </a:r>
            <a:r>
              <a:rPr lang="hu-HU" baseline="0" dirty="0" smtClean="0"/>
              <a:t> / 1 </a:t>
            </a:r>
            <a:r>
              <a:rPr lang="hu-HU" baseline="0" smtClean="0"/>
              <a:t>sor = 1 összeadás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BA65B-B5A5-4E87-9621-C0BD8B56F876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BA65B-B5A5-4E87-9621-C0BD8B56F876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D8EF-FC67-4A78-81B7-779598CD0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FECB-E6E9-403B-84BF-33F42E489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12B-8E8E-4434-9206-89C84D7FF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183048-BC1A-47D2-960E-6FFEF06BB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DF5-EF37-4937-9FD5-83B3A7E0E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0D81-578D-41F4-83B9-7508D392E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C301-D757-4F90-B97C-0810B91AE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3374-0456-4A7E-A753-33D12ED94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3FE-BD86-4265-871A-6F8D315DA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A678-CA6F-4578-AA49-8E930B7FF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76200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143001"/>
            <a:ext cx="5920641" cy="515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143000"/>
            <a:ext cx="2468880" cy="5159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6B6C-21CA-4B66-9A9E-58AE304BB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758952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07C641-62C8-4DC0-B843-067BD3330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8382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8381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5486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05F7CC-F410-4EBB-85B0-4EDF36877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commons/5/59/CUDA_processing_flow_(En)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5848"/>
            <a:ext cx="8458200" cy="16733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GPU</a:t>
            </a:r>
            <a:r>
              <a:rPr lang="en-US" dirty="0" smtClean="0"/>
              <a:t>-k</a:t>
            </a:r>
            <a:r>
              <a:rPr lang="hu-HU" dirty="0" smtClean="0"/>
              <a:t> </a:t>
            </a:r>
            <a:r>
              <a:rPr lang="hu-HU" dirty="0"/>
              <a:t>általános célú </a:t>
            </a:r>
            <a:r>
              <a:rPr lang="hu-HU" dirty="0" smtClean="0"/>
              <a:t>programozása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Beve</a:t>
            </a:r>
            <a:r>
              <a:rPr lang="hu-HU" sz="2800" dirty="0" smtClean="0"/>
              <a:t>zetés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hu-HU" dirty="0" smtClean="0"/>
              <a:t>Csúcspontok (</a:t>
            </a:r>
            <a:r>
              <a:rPr lang="hu-HU" dirty="0" err="1" smtClean="0"/>
              <a:t>vertex</a:t>
            </a:r>
            <a:r>
              <a:rPr lang="hu-HU" dirty="0" smtClean="0"/>
              <a:t>) feldolgozása</a:t>
            </a:r>
            <a:endParaRPr lang="hu-HU" dirty="0"/>
          </a:p>
        </p:txBody>
      </p:sp>
      <p:sp>
        <p:nvSpPr>
          <p:cNvPr id="3" name="Freeform 212"/>
          <p:cNvSpPr>
            <a:spLocks/>
          </p:cNvSpPr>
          <p:nvPr/>
        </p:nvSpPr>
        <p:spPr bwMode="auto">
          <a:xfrm>
            <a:off x="1498600" y="2295525"/>
            <a:ext cx="1524000" cy="1679575"/>
          </a:xfrm>
          <a:custGeom>
            <a:avLst/>
            <a:gdLst>
              <a:gd name="T0" fmla="*/ 0 w 960"/>
              <a:gd name="T1" fmla="*/ 2147483647 h 1058"/>
              <a:gd name="T2" fmla="*/ 2147483647 w 960"/>
              <a:gd name="T3" fmla="*/ 0 h 1058"/>
              <a:gd name="T4" fmla="*/ 2147483647 w 960"/>
              <a:gd name="T5" fmla="*/ 2147483647 h 1058"/>
              <a:gd name="T6" fmla="*/ 0 w 960"/>
              <a:gd name="T7" fmla="*/ 2147483647 h 105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1058"/>
              <a:gd name="T14" fmla="*/ 960 w 960"/>
              <a:gd name="T15" fmla="*/ 1058 h 10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1058">
                <a:moveTo>
                  <a:pt x="0" y="1058"/>
                </a:moveTo>
                <a:lnTo>
                  <a:pt x="568" y="0"/>
                </a:lnTo>
                <a:lnTo>
                  <a:pt x="960" y="1056"/>
                </a:lnTo>
                <a:lnTo>
                  <a:pt x="0" y="1058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Line 224"/>
          <p:cNvSpPr>
            <a:spLocks noChangeShapeType="1"/>
          </p:cNvSpPr>
          <p:nvPr/>
        </p:nvSpPr>
        <p:spPr bwMode="auto">
          <a:xfrm flipV="1">
            <a:off x="279400" y="29051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Line 225"/>
          <p:cNvSpPr>
            <a:spLocks noChangeShapeType="1"/>
          </p:cNvSpPr>
          <p:nvPr/>
        </p:nvSpPr>
        <p:spPr bwMode="auto">
          <a:xfrm flipV="1">
            <a:off x="279400" y="3514725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226"/>
          <p:cNvSpPr>
            <a:spLocks noChangeShapeType="1"/>
          </p:cNvSpPr>
          <p:nvPr/>
        </p:nvSpPr>
        <p:spPr bwMode="auto">
          <a:xfrm>
            <a:off x="279400" y="412432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Freeform 227"/>
          <p:cNvSpPr>
            <a:spLocks/>
          </p:cNvSpPr>
          <p:nvPr/>
        </p:nvSpPr>
        <p:spPr bwMode="auto">
          <a:xfrm>
            <a:off x="965200" y="2295525"/>
            <a:ext cx="1905000" cy="990600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solidFill>
            <a:srgbClr val="35C955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Line 228"/>
          <p:cNvSpPr>
            <a:spLocks noChangeShapeType="1"/>
          </p:cNvSpPr>
          <p:nvPr/>
        </p:nvSpPr>
        <p:spPr bwMode="auto">
          <a:xfrm>
            <a:off x="889000" y="2143125"/>
            <a:ext cx="53340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Line 229"/>
          <p:cNvSpPr>
            <a:spLocks noChangeShapeType="1"/>
          </p:cNvSpPr>
          <p:nvPr/>
        </p:nvSpPr>
        <p:spPr bwMode="auto">
          <a:xfrm>
            <a:off x="889000" y="2066925"/>
            <a:ext cx="19050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Freeform 230"/>
          <p:cNvSpPr>
            <a:spLocks/>
          </p:cNvSpPr>
          <p:nvPr/>
        </p:nvSpPr>
        <p:spPr bwMode="auto">
          <a:xfrm>
            <a:off x="5086350" y="2070100"/>
            <a:ext cx="1511300" cy="1973263"/>
          </a:xfrm>
          <a:custGeom>
            <a:avLst/>
            <a:gdLst>
              <a:gd name="T0" fmla="*/ 2147483647 w 952"/>
              <a:gd name="T1" fmla="*/ 2147483647 h 1243"/>
              <a:gd name="T2" fmla="*/ 0 w 952"/>
              <a:gd name="T3" fmla="*/ 0 h 1243"/>
              <a:gd name="T4" fmla="*/ 2147483647 w 952"/>
              <a:gd name="T5" fmla="*/ 2147483647 h 1243"/>
              <a:gd name="T6" fmla="*/ 2147483647 w 952"/>
              <a:gd name="T7" fmla="*/ 2147483647 h 1243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243"/>
              <a:gd name="T14" fmla="*/ 952 w 952"/>
              <a:gd name="T15" fmla="*/ 1243 h 1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243">
                <a:moveTo>
                  <a:pt x="200" y="1243"/>
                </a:moveTo>
                <a:lnTo>
                  <a:pt x="0" y="0"/>
                </a:lnTo>
                <a:lnTo>
                  <a:pt x="952" y="602"/>
                </a:lnTo>
                <a:lnTo>
                  <a:pt x="200" y="1243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Freeform 231"/>
          <p:cNvSpPr>
            <a:spLocks/>
          </p:cNvSpPr>
          <p:nvPr/>
        </p:nvSpPr>
        <p:spPr bwMode="auto">
          <a:xfrm rot="19361196">
            <a:off x="4089400" y="2371725"/>
            <a:ext cx="1905000" cy="990600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Line 232"/>
          <p:cNvSpPr>
            <a:spLocks noChangeShapeType="1"/>
          </p:cNvSpPr>
          <p:nvPr/>
        </p:nvSpPr>
        <p:spPr bwMode="auto">
          <a:xfrm rot="19361196">
            <a:off x="4432300" y="2541588"/>
            <a:ext cx="673100" cy="22177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Line 233"/>
          <p:cNvSpPr>
            <a:spLocks noChangeShapeType="1"/>
          </p:cNvSpPr>
          <p:nvPr/>
        </p:nvSpPr>
        <p:spPr bwMode="auto">
          <a:xfrm rot="19361196">
            <a:off x="3556000" y="2143125"/>
            <a:ext cx="2452688" cy="952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Line 234"/>
          <p:cNvSpPr>
            <a:spLocks noChangeShapeType="1"/>
          </p:cNvSpPr>
          <p:nvPr/>
        </p:nvSpPr>
        <p:spPr bwMode="auto">
          <a:xfrm flipH="1" flipV="1">
            <a:off x="3708400" y="1946275"/>
            <a:ext cx="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Line 235"/>
          <p:cNvSpPr>
            <a:spLocks noChangeShapeType="1"/>
          </p:cNvSpPr>
          <p:nvPr/>
        </p:nvSpPr>
        <p:spPr bwMode="auto">
          <a:xfrm flipV="1">
            <a:off x="3779838" y="2882900"/>
            <a:ext cx="7604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6" name="Group 236"/>
          <p:cNvGrpSpPr>
            <a:grpSpLocks/>
          </p:cNvGrpSpPr>
          <p:nvPr/>
        </p:nvGrpSpPr>
        <p:grpSpPr bwMode="auto">
          <a:xfrm rot="-51341">
            <a:off x="3094038" y="2462213"/>
            <a:ext cx="833437" cy="820737"/>
            <a:chOff x="261" y="1629"/>
            <a:chExt cx="525" cy="517"/>
          </a:xfrm>
        </p:grpSpPr>
        <p:sp>
          <p:nvSpPr>
            <p:cNvPr id="17" name="Line 237"/>
            <p:cNvSpPr>
              <a:spLocks noChangeShapeType="1"/>
            </p:cNvSpPr>
            <p:nvPr/>
          </p:nvSpPr>
          <p:spPr bwMode="auto">
            <a:xfrm flipV="1">
              <a:off x="261" y="1743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" name="Line 238"/>
            <p:cNvSpPr>
              <a:spLocks noChangeShapeType="1"/>
            </p:cNvSpPr>
            <p:nvPr/>
          </p:nvSpPr>
          <p:spPr bwMode="auto">
            <a:xfrm>
              <a:off x="261" y="1894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" name="Oval 239"/>
            <p:cNvSpPr>
              <a:spLocks noChangeArrowheads="1"/>
            </p:cNvSpPr>
            <p:nvPr/>
          </p:nvSpPr>
          <p:spPr bwMode="auto">
            <a:xfrm>
              <a:off x="565" y="1768"/>
              <a:ext cx="122" cy="2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Oval 240"/>
            <p:cNvSpPr>
              <a:spLocks noChangeArrowheads="1"/>
            </p:cNvSpPr>
            <p:nvPr/>
          </p:nvSpPr>
          <p:spPr bwMode="auto">
            <a:xfrm>
              <a:off x="626" y="1818"/>
              <a:ext cx="61" cy="15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" name="Freeform 241"/>
            <p:cNvSpPr>
              <a:spLocks/>
            </p:cNvSpPr>
            <p:nvPr/>
          </p:nvSpPr>
          <p:spPr bwMode="auto">
            <a:xfrm>
              <a:off x="626" y="1642"/>
              <a:ext cx="92" cy="101"/>
            </a:xfrm>
            <a:custGeom>
              <a:avLst/>
              <a:gdLst>
                <a:gd name="T0" fmla="*/ 0 w 144"/>
                <a:gd name="T1" fmla="*/ 4 h 192"/>
                <a:gd name="T2" fmla="*/ 6 w 144"/>
                <a:gd name="T3" fmla="*/ 3 h 192"/>
                <a:gd name="T4" fmla="*/ 10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36" y="184"/>
                    <a:pt x="72" y="176"/>
                    <a:pt x="96" y="144"/>
                  </a:cubicBezTo>
                  <a:cubicBezTo>
                    <a:pt x="120" y="112"/>
                    <a:pt x="136" y="32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" name="Freeform 242"/>
            <p:cNvSpPr>
              <a:spLocks/>
            </p:cNvSpPr>
            <p:nvPr/>
          </p:nvSpPr>
          <p:spPr bwMode="auto">
            <a:xfrm>
              <a:off x="657" y="1661"/>
              <a:ext cx="122" cy="82"/>
            </a:xfrm>
            <a:custGeom>
              <a:avLst/>
              <a:gdLst>
                <a:gd name="T0" fmla="*/ 0 w 192"/>
                <a:gd name="T1" fmla="*/ 3 h 156"/>
                <a:gd name="T2" fmla="*/ 9 w 192"/>
                <a:gd name="T3" fmla="*/ 3 h 156"/>
                <a:gd name="T4" fmla="*/ 13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156"/>
                  </a:moveTo>
                  <a:cubicBezTo>
                    <a:pt x="22" y="150"/>
                    <a:pt x="100" y="146"/>
                    <a:pt x="132" y="120"/>
                  </a:cubicBezTo>
                  <a:cubicBezTo>
                    <a:pt x="164" y="94"/>
                    <a:pt x="180" y="25"/>
                    <a:pt x="192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" name="Freeform 243"/>
            <p:cNvSpPr>
              <a:spLocks/>
            </p:cNvSpPr>
            <p:nvPr/>
          </p:nvSpPr>
          <p:spPr bwMode="auto">
            <a:xfrm>
              <a:off x="626" y="2020"/>
              <a:ext cx="160" cy="75"/>
            </a:xfrm>
            <a:custGeom>
              <a:avLst/>
              <a:gdLst>
                <a:gd name="T0" fmla="*/ 0 w 252"/>
                <a:gd name="T1" fmla="*/ 0 h 144"/>
                <a:gd name="T2" fmla="*/ 10 w 252"/>
                <a:gd name="T3" fmla="*/ 1 h 144"/>
                <a:gd name="T4" fmla="*/ 17 w 252"/>
                <a:gd name="T5" fmla="*/ 3 h 144"/>
                <a:gd name="T6" fmla="*/ 0 60000 65536"/>
                <a:gd name="T7" fmla="*/ 0 60000 65536"/>
                <a:gd name="T8" fmla="*/ 0 60000 65536"/>
                <a:gd name="T9" fmla="*/ 0 w 252"/>
                <a:gd name="T10" fmla="*/ 0 h 144"/>
                <a:gd name="T11" fmla="*/ 252 w 25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" h="144">
                  <a:moveTo>
                    <a:pt x="0" y="0"/>
                  </a:moveTo>
                  <a:cubicBezTo>
                    <a:pt x="56" y="8"/>
                    <a:pt x="102" y="24"/>
                    <a:pt x="144" y="48"/>
                  </a:cubicBezTo>
                  <a:cubicBezTo>
                    <a:pt x="186" y="72"/>
                    <a:pt x="230" y="124"/>
                    <a:pt x="252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" name="Freeform 244"/>
            <p:cNvSpPr>
              <a:spLocks/>
            </p:cNvSpPr>
            <p:nvPr/>
          </p:nvSpPr>
          <p:spPr bwMode="auto">
            <a:xfrm>
              <a:off x="626" y="2020"/>
              <a:ext cx="92" cy="126"/>
            </a:xfrm>
            <a:custGeom>
              <a:avLst/>
              <a:gdLst>
                <a:gd name="T0" fmla="*/ 0 w 144"/>
                <a:gd name="T1" fmla="*/ 0 h 240"/>
                <a:gd name="T2" fmla="*/ 8 w 144"/>
                <a:gd name="T3" fmla="*/ 3 h 240"/>
                <a:gd name="T4" fmla="*/ 10 w 144"/>
                <a:gd name="T5" fmla="*/ 5 h 240"/>
                <a:gd name="T6" fmla="*/ 0 60000 65536"/>
                <a:gd name="T7" fmla="*/ 0 60000 65536"/>
                <a:gd name="T8" fmla="*/ 0 60000 65536"/>
                <a:gd name="T9" fmla="*/ 0 w 144"/>
                <a:gd name="T10" fmla="*/ 0 h 240"/>
                <a:gd name="T11" fmla="*/ 144 w 14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40">
                  <a:moveTo>
                    <a:pt x="0" y="0"/>
                  </a:moveTo>
                  <a:cubicBezTo>
                    <a:pt x="20" y="24"/>
                    <a:pt x="96" y="104"/>
                    <a:pt x="120" y="144"/>
                  </a:cubicBezTo>
                  <a:cubicBezTo>
                    <a:pt x="144" y="184"/>
                    <a:pt x="139" y="220"/>
                    <a:pt x="144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" name="Freeform 245"/>
            <p:cNvSpPr>
              <a:spLocks/>
            </p:cNvSpPr>
            <p:nvPr/>
          </p:nvSpPr>
          <p:spPr bwMode="auto">
            <a:xfrm>
              <a:off x="626" y="2020"/>
              <a:ext cx="31" cy="126"/>
            </a:xfrm>
            <a:custGeom>
              <a:avLst/>
              <a:gdLst>
                <a:gd name="T0" fmla="*/ 0 w 48"/>
                <a:gd name="T1" fmla="*/ 0 h 240"/>
                <a:gd name="T2" fmla="*/ 3 w 48"/>
                <a:gd name="T3" fmla="*/ 3 h 240"/>
                <a:gd name="T4" fmla="*/ 0 w 48"/>
                <a:gd name="T5" fmla="*/ 5 h 240"/>
                <a:gd name="T6" fmla="*/ 0 60000 65536"/>
                <a:gd name="T7" fmla="*/ 0 60000 65536"/>
                <a:gd name="T8" fmla="*/ 0 60000 65536"/>
                <a:gd name="T9" fmla="*/ 0 w 48"/>
                <a:gd name="T10" fmla="*/ 0 h 240"/>
                <a:gd name="T11" fmla="*/ 48 w 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40">
                  <a:moveTo>
                    <a:pt x="0" y="0"/>
                  </a:moveTo>
                  <a:cubicBezTo>
                    <a:pt x="24" y="52"/>
                    <a:pt x="48" y="104"/>
                    <a:pt x="48" y="144"/>
                  </a:cubicBezTo>
                  <a:cubicBezTo>
                    <a:pt x="48" y="184"/>
                    <a:pt x="24" y="212"/>
                    <a:pt x="0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6" name="Freeform 246"/>
            <p:cNvSpPr>
              <a:spLocks/>
            </p:cNvSpPr>
            <p:nvPr/>
          </p:nvSpPr>
          <p:spPr bwMode="auto">
            <a:xfrm>
              <a:off x="642" y="1629"/>
              <a:ext cx="33" cy="114"/>
            </a:xfrm>
            <a:custGeom>
              <a:avLst/>
              <a:gdLst>
                <a:gd name="T0" fmla="*/ 0 w 52"/>
                <a:gd name="T1" fmla="*/ 5 h 216"/>
                <a:gd name="T2" fmla="*/ 3 w 52"/>
                <a:gd name="T3" fmla="*/ 2 h 216"/>
                <a:gd name="T4" fmla="*/ 2 w 52"/>
                <a:gd name="T5" fmla="*/ 0 h 216"/>
                <a:gd name="T6" fmla="*/ 0 60000 65536"/>
                <a:gd name="T7" fmla="*/ 0 60000 65536"/>
                <a:gd name="T8" fmla="*/ 0 60000 65536"/>
                <a:gd name="T9" fmla="*/ 0 w 52"/>
                <a:gd name="T10" fmla="*/ 0 h 216"/>
                <a:gd name="T11" fmla="*/ 52 w 52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16">
                  <a:moveTo>
                    <a:pt x="0" y="216"/>
                  </a:moveTo>
                  <a:cubicBezTo>
                    <a:pt x="8" y="196"/>
                    <a:pt x="44" y="132"/>
                    <a:pt x="48" y="96"/>
                  </a:cubicBezTo>
                  <a:cubicBezTo>
                    <a:pt x="52" y="60"/>
                    <a:pt x="29" y="20"/>
                    <a:pt x="2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7" name="Line 247"/>
          <p:cNvSpPr>
            <a:spLocks noChangeShapeType="1"/>
          </p:cNvSpPr>
          <p:nvPr/>
        </p:nvSpPr>
        <p:spPr bwMode="auto">
          <a:xfrm>
            <a:off x="4191000" y="22098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" name="Line 248"/>
          <p:cNvSpPr>
            <a:spLocks noChangeShapeType="1"/>
          </p:cNvSpPr>
          <p:nvPr/>
        </p:nvSpPr>
        <p:spPr bwMode="auto">
          <a:xfrm>
            <a:off x="5792788" y="1527175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Freeform 249"/>
          <p:cNvSpPr>
            <a:spLocks/>
          </p:cNvSpPr>
          <p:nvPr/>
        </p:nvSpPr>
        <p:spPr bwMode="auto">
          <a:xfrm>
            <a:off x="7948613" y="1747838"/>
            <a:ext cx="1016000" cy="1557337"/>
          </a:xfrm>
          <a:custGeom>
            <a:avLst/>
            <a:gdLst>
              <a:gd name="T0" fmla="*/ 2147483647 w 753"/>
              <a:gd name="T1" fmla="*/ 2147483647 h 981"/>
              <a:gd name="T2" fmla="*/ 0 w 753"/>
              <a:gd name="T3" fmla="*/ 0 h 981"/>
              <a:gd name="T4" fmla="*/ 2147483647 w 753"/>
              <a:gd name="T5" fmla="*/ 2147483647 h 981"/>
              <a:gd name="T6" fmla="*/ 2147483647 w 753"/>
              <a:gd name="T7" fmla="*/ 2147483647 h 981"/>
              <a:gd name="T8" fmla="*/ 0 60000 65536"/>
              <a:gd name="T9" fmla="*/ 0 60000 65536"/>
              <a:gd name="T10" fmla="*/ 0 60000 65536"/>
              <a:gd name="T11" fmla="*/ 0 60000 65536"/>
              <a:gd name="T12" fmla="*/ 0 w 753"/>
              <a:gd name="T13" fmla="*/ 0 h 981"/>
              <a:gd name="T14" fmla="*/ 753 w 753"/>
              <a:gd name="T15" fmla="*/ 981 h 9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3" h="981">
                <a:moveTo>
                  <a:pt x="101" y="981"/>
                </a:moveTo>
                <a:lnTo>
                  <a:pt x="0" y="0"/>
                </a:lnTo>
                <a:lnTo>
                  <a:pt x="753" y="593"/>
                </a:lnTo>
                <a:lnTo>
                  <a:pt x="101" y="981"/>
                </a:lnTo>
                <a:close/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Freeform 250"/>
          <p:cNvSpPr>
            <a:spLocks/>
          </p:cNvSpPr>
          <p:nvPr/>
        </p:nvSpPr>
        <p:spPr bwMode="auto">
          <a:xfrm>
            <a:off x="7308850" y="1841500"/>
            <a:ext cx="1774825" cy="1689100"/>
          </a:xfrm>
          <a:custGeom>
            <a:avLst/>
            <a:gdLst>
              <a:gd name="T0" fmla="*/ 0 w 1109"/>
              <a:gd name="T1" fmla="*/ 2147483647 h 1132"/>
              <a:gd name="T2" fmla="*/ 2147483647 w 1109"/>
              <a:gd name="T3" fmla="*/ 0 h 1132"/>
              <a:gd name="T4" fmla="*/ 2147483647 w 1109"/>
              <a:gd name="T5" fmla="*/ 2147483647 h 1132"/>
              <a:gd name="T6" fmla="*/ 0 w 1109"/>
              <a:gd name="T7" fmla="*/ 2147483647 h 1132"/>
              <a:gd name="T8" fmla="*/ 0 60000 65536"/>
              <a:gd name="T9" fmla="*/ 0 60000 65536"/>
              <a:gd name="T10" fmla="*/ 0 60000 65536"/>
              <a:gd name="T11" fmla="*/ 0 60000 65536"/>
              <a:gd name="T12" fmla="*/ 0 w 1109"/>
              <a:gd name="T13" fmla="*/ 0 h 1132"/>
              <a:gd name="T14" fmla="*/ 1109 w 1109"/>
              <a:gd name="T15" fmla="*/ 1132 h 11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9" h="1132">
                <a:moveTo>
                  <a:pt x="0" y="1132"/>
                </a:moveTo>
                <a:lnTo>
                  <a:pt x="79" y="0"/>
                </a:lnTo>
                <a:lnTo>
                  <a:pt x="1109" y="325"/>
                </a:lnTo>
                <a:lnTo>
                  <a:pt x="0" y="1132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" name="Line 251"/>
          <p:cNvSpPr>
            <a:spLocks noChangeShapeType="1"/>
          </p:cNvSpPr>
          <p:nvPr/>
        </p:nvSpPr>
        <p:spPr bwMode="auto">
          <a:xfrm flipV="1">
            <a:off x="7812088" y="1370013"/>
            <a:ext cx="0" cy="223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" name="Line 252"/>
          <p:cNvSpPr>
            <a:spLocks noChangeShapeType="1"/>
          </p:cNvSpPr>
          <p:nvPr/>
        </p:nvSpPr>
        <p:spPr bwMode="auto">
          <a:xfrm>
            <a:off x="6877050" y="2593975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3" name="Line 253"/>
          <p:cNvSpPr>
            <a:spLocks noChangeShapeType="1"/>
          </p:cNvSpPr>
          <p:nvPr/>
        </p:nvSpPr>
        <p:spPr bwMode="auto">
          <a:xfrm>
            <a:off x="6908800" y="1774825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Line 254"/>
          <p:cNvSpPr>
            <a:spLocks noChangeShapeType="1"/>
          </p:cNvSpPr>
          <p:nvPr/>
        </p:nvSpPr>
        <p:spPr bwMode="auto">
          <a:xfrm>
            <a:off x="6908800" y="3375025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" name="Rectangle 255"/>
          <p:cNvSpPr>
            <a:spLocks noChangeArrowheads="1"/>
          </p:cNvSpPr>
          <p:nvPr/>
        </p:nvSpPr>
        <p:spPr bwMode="auto">
          <a:xfrm>
            <a:off x="6908800" y="1622425"/>
            <a:ext cx="18288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6" name="Rectangle 256"/>
          <p:cNvSpPr>
            <a:spLocks noChangeArrowheads="1"/>
          </p:cNvSpPr>
          <p:nvPr/>
        </p:nvSpPr>
        <p:spPr bwMode="auto">
          <a:xfrm>
            <a:off x="0" y="1447800"/>
            <a:ext cx="3048000" cy="3235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" name="Text Box 257"/>
          <p:cNvSpPr txBox="1">
            <a:spLocks noChangeArrowheads="1"/>
          </p:cNvSpPr>
          <p:nvPr/>
        </p:nvSpPr>
        <p:spPr bwMode="auto">
          <a:xfrm>
            <a:off x="990600" y="4191000"/>
            <a:ext cx="1884363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Virtuális világ</a:t>
            </a:r>
          </a:p>
        </p:txBody>
      </p:sp>
      <p:sp>
        <p:nvSpPr>
          <p:cNvPr id="38" name="Rectangle 258"/>
          <p:cNvSpPr>
            <a:spLocks noChangeArrowheads="1"/>
          </p:cNvSpPr>
          <p:nvPr/>
        </p:nvSpPr>
        <p:spPr bwMode="auto">
          <a:xfrm>
            <a:off x="3048000" y="1447800"/>
            <a:ext cx="3581400" cy="3235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9" name="Text Box 259"/>
          <p:cNvSpPr txBox="1">
            <a:spLocks noChangeArrowheads="1"/>
          </p:cNvSpPr>
          <p:nvPr/>
        </p:nvSpPr>
        <p:spPr bwMode="auto">
          <a:xfrm>
            <a:off x="3203575" y="3962400"/>
            <a:ext cx="3321743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 dirty="0"/>
              <a:t>Kamera </a:t>
            </a:r>
            <a:r>
              <a:rPr lang="hu-HU" sz="2200" b="1" dirty="0" smtClean="0"/>
              <a:t>transzformáció</a:t>
            </a:r>
            <a:endParaRPr lang="hu-HU" sz="2200" b="1" dirty="0"/>
          </a:p>
        </p:txBody>
      </p:sp>
      <p:sp>
        <p:nvSpPr>
          <p:cNvPr id="40" name="Rectangle 260"/>
          <p:cNvSpPr>
            <a:spLocks noChangeArrowheads="1"/>
          </p:cNvSpPr>
          <p:nvPr/>
        </p:nvSpPr>
        <p:spPr bwMode="auto">
          <a:xfrm>
            <a:off x="6629400" y="1441450"/>
            <a:ext cx="2514600" cy="324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1" name="Text Box 261"/>
          <p:cNvSpPr txBox="1">
            <a:spLocks noChangeArrowheads="1"/>
          </p:cNvSpPr>
          <p:nvPr/>
        </p:nvSpPr>
        <p:spPr bwMode="auto">
          <a:xfrm>
            <a:off x="6705600" y="3657600"/>
            <a:ext cx="2209259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 dirty="0" err="1"/>
              <a:t>Perspektív</a:t>
            </a:r>
            <a:endParaRPr lang="hu-HU" sz="2200" b="1" dirty="0"/>
          </a:p>
          <a:p>
            <a:r>
              <a:rPr lang="hu-HU" sz="2200" b="1" dirty="0" smtClean="0"/>
              <a:t>transzformáció</a:t>
            </a:r>
            <a:endParaRPr lang="hu-HU" sz="2200" b="1" dirty="0"/>
          </a:p>
        </p:txBody>
      </p:sp>
      <p:sp>
        <p:nvSpPr>
          <p:cNvPr id="42" name="Freeform 277"/>
          <p:cNvSpPr>
            <a:spLocks/>
          </p:cNvSpPr>
          <p:nvPr/>
        </p:nvSpPr>
        <p:spPr bwMode="auto">
          <a:xfrm rot="21017614">
            <a:off x="0" y="3200400"/>
            <a:ext cx="1066800" cy="685800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" name="Freeform 278"/>
          <p:cNvSpPr>
            <a:spLocks/>
          </p:cNvSpPr>
          <p:nvPr/>
        </p:nvSpPr>
        <p:spPr bwMode="auto">
          <a:xfrm rot="1506515">
            <a:off x="228600" y="3733800"/>
            <a:ext cx="787400" cy="698500"/>
          </a:xfrm>
          <a:custGeom>
            <a:avLst/>
            <a:gdLst>
              <a:gd name="T0" fmla="*/ 0 w 960"/>
              <a:gd name="T1" fmla="*/ 2147483647 h 1058"/>
              <a:gd name="T2" fmla="*/ 2147483647 w 960"/>
              <a:gd name="T3" fmla="*/ 0 h 1058"/>
              <a:gd name="T4" fmla="*/ 2147483647 w 960"/>
              <a:gd name="T5" fmla="*/ 2147483647 h 1058"/>
              <a:gd name="T6" fmla="*/ 0 w 960"/>
              <a:gd name="T7" fmla="*/ 2147483647 h 105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1058"/>
              <a:gd name="T14" fmla="*/ 960 w 960"/>
              <a:gd name="T15" fmla="*/ 1058 h 10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1058">
                <a:moveTo>
                  <a:pt x="0" y="1058"/>
                </a:moveTo>
                <a:lnTo>
                  <a:pt x="568" y="0"/>
                </a:lnTo>
                <a:lnTo>
                  <a:pt x="960" y="1056"/>
                </a:lnTo>
                <a:lnTo>
                  <a:pt x="0" y="1058"/>
                </a:lnTo>
                <a:close/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4" name="Line 279"/>
          <p:cNvSpPr>
            <a:spLocks noChangeShapeType="1"/>
          </p:cNvSpPr>
          <p:nvPr/>
        </p:nvSpPr>
        <p:spPr bwMode="auto">
          <a:xfrm flipV="1">
            <a:off x="533400" y="2895600"/>
            <a:ext cx="11430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5" name="Line 280"/>
          <p:cNvSpPr>
            <a:spLocks noChangeShapeType="1"/>
          </p:cNvSpPr>
          <p:nvPr/>
        </p:nvSpPr>
        <p:spPr bwMode="auto">
          <a:xfrm flipV="1">
            <a:off x="685800" y="3581400"/>
            <a:ext cx="1447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" name="Line 281"/>
          <p:cNvSpPr>
            <a:spLocks noChangeShapeType="1"/>
          </p:cNvSpPr>
          <p:nvPr/>
        </p:nvSpPr>
        <p:spPr bwMode="auto">
          <a:xfrm flipH="1">
            <a:off x="762000" y="1752600"/>
            <a:ext cx="8382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7" name="Line 282"/>
          <p:cNvSpPr>
            <a:spLocks noChangeShapeType="1"/>
          </p:cNvSpPr>
          <p:nvPr/>
        </p:nvSpPr>
        <p:spPr bwMode="auto">
          <a:xfrm>
            <a:off x="914400" y="2057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" name="Line 283"/>
          <p:cNvSpPr>
            <a:spLocks noChangeShapeType="1"/>
          </p:cNvSpPr>
          <p:nvPr/>
        </p:nvSpPr>
        <p:spPr bwMode="auto">
          <a:xfrm flipV="1">
            <a:off x="914400" y="15240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9" name="Oval 286"/>
          <p:cNvSpPr>
            <a:spLocks noChangeArrowheads="1"/>
          </p:cNvSpPr>
          <p:nvPr/>
        </p:nvSpPr>
        <p:spPr bwMode="auto">
          <a:xfrm>
            <a:off x="395288" y="3170238"/>
            <a:ext cx="215900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0" name="Oval 287"/>
          <p:cNvSpPr>
            <a:spLocks noChangeArrowheads="1"/>
          </p:cNvSpPr>
          <p:nvPr/>
        </p:nvSpPr>
        <p:spPr bwMode="auto">
          <a:xfrm>
            <a:off x="1042988" y="3746500"/>
            <a:ext cx="215900" cy="144463"/>
          </a:xfrm>
          <a:prstGeom prst="ellipse">
            <a:avLst/>
          </a:prstGeom>
          <a:solidFill>
            <a:srgbClr val="35C955"/>
          </a:solidFill>
          <a:ln w="12700" algn="ctr">
            <a:solidFill>
              <a:srgbClr val="35C955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1" name="Oval 288"/>
          <p:cNvSpPr>
            <a:spLocks noChangeArrowheads="1"/>
          </p:cNvSpPr>
          <p:nvPr/>
        </p:nvSpPr>
        <p:spPr bwMode="auto">
          <a:xfrm>
            <a:off x="0" y="3817938"/>
            <a:ext cx="250825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2" name="Oval 289"/>
          <p:cNvSpPr>
            <a:spLocks noChangeArrowheads="1"/>
          </p:cNvSpPr>
          <p:nvPr/>
        </p:nvSpPr>
        <p:spPr bwMode="auto">
          <a:xfrm>
            <a:off x="1835150" y="2233613"/>
            <a:ext cx="215900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3" name="Oval 290"/>
          <p:cNvSpPr>
            <a:spLocks noChangeArrowheads="1"/>
          </p:cNvSpPr>
          <p:nvPr/>
        </p:nvSpPr>
        <p:spPr bwMode="auto">
          <a:xfrm>
            <a:off x="900113" y="3098800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4" name="Oval 291"/>
          <p:cNvSpPr>
            <a:spLocks noChangeArrowheads="1"/>
          </p:cNvSpPr>
          <p:nvPr/>
        </p:nvSpPr>
        <p:spPr bwMode="auto">
          <a:xfrm>
            <a:off x="2771775" y="3170238"/>
            <a:ext cx="215900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5" name="Oval 292"/>
          <p:cNvSpPr>
            <a:spLocks noChangeArrowheads="1"/>
          </p:cNvSpPr>
          <p:nvPr/>
        </p:nvSpPr>
        <p:spPr bwMode="auto">
          <a:xfrm>
            <a:off x="2843213" y="3890963"/>
            <a:ext cx="215900" cy="1428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6" name="Oval 293"/>
          <p:cNvSpPr>
            <a:spLocks noChangeArrowheads="1"/>
          </p:cNvSpPr>
          <p:nvPr/>
        </p:nvSpPr>
        <p:spPr bwMode="auto">
          <a:xfrm>
            <a:off x="1403350" y="3890963"/>
            <a:ext cx="215900" cy="1428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7" name="Oval 296"/>
          <p:cNvSpPr>
            <a:spLocks noChangeArrowheads="1"/>
          </p:cNvSpPr>
          <p:nvPr/>
        </p:nvSpPr>
        <p:spPr bwMode="auto">
          <a:xfrm>
            <a:off x="4427538" y="3675063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8" name="Oval 297"/>
          <p:cNvSpPr>
            <a:spLocks noChangeArrowheads="1"/>
          </p:cNvSpPr>
          <p:nvPr/>
        </p:nvSpPr>
        <p:spPr bwMode="auto">
          <a:xfrm>
            <a:off x="6011863" y="2593975"/>
            <a:ext cx="215900" cy="144463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9" name="Oval 298"/>
          <p:cNvSpPr>
            <a:spLocks noChangeArrowheads="1"/>
          </p:cNvSpPr>
          <p:nvPr/>
        </p:nvSpPr>
        <p:spPr bwMode="auto">
          <a:xfrm>
            <a:off x="6443663" y="2954338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0" name="Oval 301"/>
          <p:cNvSpPr>
            <a:spLocks noChangeArrowheads="1"/>
          </p:cNvSpPr>
          <p:nvPr/>
        </p:nvSpPr>
        <p:spPr bwMode="auto">
          <a:xfrm>
            <a:off x="5292725" y="3890963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1" name="Oval 302"/>
          <p:cNvSpPr>
            <a:spLocks noChangeArrowheads="1"/>
          </p:cNvSpPr>
          <p:nvPr/>
        </p:nvSpPr>
        <p:spPr bwMode="auto">
          <a:xfrm>
            <a:off x="5003800" y="2017713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2" name="Oval 303"/>
          <p:cNvSpPr>
            <a:spLocks noChangeArrowheads="1"/>
          </p:cNvSpPr>
          <p:nvPr/>
        </p:nvSpPr>
        <p:spPr bwMode="auto">
          <a:xfrm>
            <a:off x="4716463" y="2378075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3" name="Oval 304"/>
          <p:cNvSpPr>
            <a:spLocks noChangeArrowheads="1"/>
          </p:cNvSpPr>
          <p:nvPr/>
        </p:nvSpPr>
        <p:spPr bwMode="auto">
          <a:xfrm>
            <a:off x="7380288" y="1801813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4" name="Oval 305"/>
          <p:cNvSpPr>
            <a:spLocks noChangeArrowheads="1"/>
          </p:cNvSpPr>
          <p:nvPr/>
        </p:nvSpPr>
        <p:spPr bwMode="auto">
          <a:xfrm>
            <a:off x="8928100" y="2233613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5" name="Oval 306"/>
          <p:cNvSpPr>
            <a:spLocks noChangeArrowheads="1"/>
          </p:cNvSpPr>
          <p:nvPr/>
        </p:nvSpPr>
        <p:spPr bwMode="auto">
          <a:xfrm>
            <a:off x="7235825" y="3386138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6" name="Oval 310"/>
          <p:cNvSpPr>
            <a:spLocks noChangeArrowheads="1"/>
          </p:cNvSpPr>
          <p:nvPr/>
        </p:nvSpPr>
        <p:spPr bwMode="auto">
          <a:xfrm>
            <a:off x="684213" y="4467225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7" name="Oval 311"/>
          <p:cNvSpPr>
            <a:spLocks noChangeArrowheads="1"/>
          </p:cNvSpPr>
          <p:nvPr/>
        </p:nvSpPr>
        <p:spPr bwMode="auto">
          <a:xfrm>
            <a:off x="755650" y="3746500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" name="Oval 312"/>
          <p:cNvSpPr>
            <a:spLocks noChangeArrowheads="1"/>
          </p:cNvSpPr>
          <p:nvPr/>
        </p:nvSpPr>
        <p:spPr bwMode="auto">
          <a:xfrm>
            <a:off x="0" y="4178300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9" name="Oval 313"/>
          <p:cNvSpPr>
            <a:spLocks noChangeArrowheads="1"/>
          </p:cNvSpPr>
          <p:nvPr/>
        </p:nvSpPr>
        <p:spPr bwMode="auto">
          <a:xfrm>
            <a:off x="8027988" y="3241675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0" name="Oval 314"/>
          <p:cNvSpPr>
            <a:spLocks noChangeArrowheads="1"/>
          </p:cNvSpPr>
          <p:nvPr/>
        </p:nvSpPr>
        <p:spPr bwMode="auto">
          <a:xfrm>
            <a:off x="7885113" y="1658938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1" name="Oval 315"/>
          <p:cNvSpPr>
            <a:spLocks noChangeArrowheads="1"/>
          </p:cNvSpPr>
          <p:nvPr/>
        </p:nvSpPr>
        <p:spPr bwMode="auto">
          <a:xfrm>
            <a:off x="8928100" y="2593975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2" name="Text Box 319"/>
          <p:cNvSpPr txBox="1">
            <a:spLocks noChangeArrowheads="1"/>
          </p:cNvSpPr>
          <p:nvPr/>
        </p:nvSpPr>
        <p:spPr bwMode="auto">
          <a:xfrm>
            <a:off x="1979613" y="1441450"/>
            <a:ext cx="2012950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MODELVIEW</a:t>
            </a:r>
          </a:p>
        </p:txBody>
      </p:sp>
      <p:sp>
        <p:nvSpPr>
          <p:cNvPr id="73" name="Text Box 320"/>
          <p:cNvSpPr txBox="1">
            <a:spLocks noChangeArrowheads="1"/>
          </p:cNvSpPr>
          <p:nvPr/>
        </p:nvSpPr>
        <p:spPr bwMode="auto">
          <a:xfrm>
            <a:off x="5364163" y="1441450"/>
            <a:ext cx="2014537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PROJECTION</a:t>
            </a:r>
          </a:p>
        </p:txBody>
      </p:sp>
      <p:grpSp>
        <p:nvGrpSpPr>
          <p:cNvPr id="74" name="Group 213"/>
          <p:cNvGrpSpPr>
            <a:grpSpLocks/>
          </p:cNvGrpSpPr>
          <p:nvPr/>
        </p:nvGrpSpPr>
        <p:grpSpPr bwMode="auto">
          <a:xfrm rot="2187463">
            <a:off x="160367" y="1387152"/>
            <a:ext cx="833438" cy="814230"/>
            <a:chOff x="261" y="1629"/>
            <a:chExt cx="525" cy="517"/>
          </a:xfrm>
        </p:grpSpPr>
        <p:sp>
          <p:nvSpPr>
            <p:cNvPr id="75" name="Line 214"/>
            <p:cNvSpPr>
              <a:spLocks noChangeShapeType="1"/>
            </p:cNvSpPr>
            <p:nvPr/>
          </p:nvSpPr>
          <p:spPr bwMode="auto">
            <a:xfrm flipV="1">
              <a:off x="261" y="1743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6" name="Line 215"/>
            <p:cNvSpPr>
              <a:spLocks noChangeShapeType="1"/>
            </p:cNvSpPr>
            <p:nvPr/>
          </p:nvSpPr>
          <p:spPr bwMode="auto">
            <a:xfrm>
              <a:off x="261" y="1894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7" name="Oval 216"/>
            <p:cNvSpPr>
              <a:spLocks noChangeArrowheads="1"/>
            </p:cNvSpPr>
            <p:nvPr/>
          </p:nvSpPr>
          <p:spPr bwMode="auto">
            <a:xfrm>
              <a:off x="565" y="1768"/>
              <a:ext cx="122" cy="2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8" name="Oval 217"/>
            <p:cNvSpPr>
              <a:spLocks noChangeArrowheads="1"/>
            </p:cNvSpPr>
            <p:nvPr/>
          </p:nvSpPr>
          <p:spPr bwMode="auto">
            <a:xfrm>
              <a:off x="626" y="1818"/>
              <a:ext cx="61" cy="15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9" name="Freeform 218"/>
            <p:cNvSpPr>
              <a:spLocks/>
            </p:cNvSpPr>
            <p:nvPr/>
          </p:nvSpPr>
          <p:spPr bwMode="auto">
            <a:xfrm>
              <a:off x="626" y="1642"/>
              <a:ext cx="92" cy="101"/>
            </a:xfrm>
            <a:custGeom>
              <a:avLst/>
              <a:gdLst>
                <a:gd name="T0" fmla="*/ 0 w 144"/>
                <a:gd name="T1" fmla="*/ 4 h 192"/>
                <a:gd name="T2" fmla="*/ 6 w 144"/>
                <a:gd name="T3" fmla="*/ 3 h 192"/>
                <a:gd name="T4" fmla="*/ 10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36" y="184"/>
                    <a:pt x="72" y="176"/>
                    <a:pt x="96" y="144"/>
                  </a:cubicBezTo>
                  <a:cubicBezTo>
                    <a:pt x="120" y="112"/>
                    <a:pt x="136" y="32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0" name="Freeform 219"/>
            <p:cNvSpPr>
              <a:spLocks/>
            </p:cNvSpPr>
            <p:nvPr/>
          </p:nvSpPr>
          <p:spPr bwMode="auto">
            <a:xfrm>
              <a:off x="657" y="1661"/>
              <a:ext cx="122" cy="82"/>
            </a:xfrm>
            <a:custGeom>
              <a:avLst/>
              <a:gdLst>
                <a:gd name="T0" fmla="*/ 0 w 192"/>
                <a:gd name="T1" fmla="*/ 3 h 156"/>
                <a:gd name="T2" fmla="*/ 9 w 192"/>
                <a:gd name="T3" fmla="*/ 3 h 156"/>
                <a:gd name="T4" fmla="*/ 13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156"/>
                  </a:moveTo>
                  <a:cubicBezTo>
                    <a:pt x="22" y="150"/>
                    <a:pt x="100" y="146"/>
                    <a:pt x="132" y="120"/>
                  </a:cubicBezTo>
                  <a:cubicBezTo>
                    <a:pt x="164" y="94"/>
                    <a:pt x="180" y="25"/>
                    <a:pt x="192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" name="Freeform 220"/>
            <p:cNvSpPr>
              <a:spLocks/>
            </p:cNvSpPr>
            <p:nvPr/>
          </p:nvSpPr>
          <p:spPr bwMode="auto">
            <a:xfrm>
              <a:off x="626" y="2020"/>
              <a:ext cx="160" cy="75"/>
            </a:xfrm>
            <a:custGeom>
              <a:avLst/>
              <a:gdLst>
                <a:gd name="T0" fmla="*/ 0 w 252"/>
                <a:gd name="T1" fmla="*/ 0 h 144"/>
                <a:gd name="T2" fmla="*/ 10 w 252"/>
                <a:gd name="T3" fmla="*/ 1 h 144"/>
                <a:gd name="T4" fmla="*/ 17 w 252"/>
                <a:gd name="T5" fmla="*/ 3 h 144"/>
                <a:gd name="T6" fmla="*/ 0 60000 65536"/>
                <a:gd name="T7" fmla="*/ 0 60000 65536"/>
                <a:gd name="T8" fmla="*/ 0 60000 65536"/>
                <a:gd name="T9" fmla="*/ 0 w 252"/>
                <a:gd name="T10" fmla="*/ 0 h 144"/>
                <a:gd name="T11" fmla="*/ 252 w 25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" h="144">
                  <a:moveTo>
                    <a:pt x="0" y="0"/>
                  </a:moveTo>
                  <a:cubicBezTo>
                    <a:pt x="56" y="8"/>
                    <a:pt x="102" y="24"/>
                    <a:pt x="144" y="48"/>
                  </a:cubicBezTo>
                  <a:cubicBezTo>
                    <a:pt x="186" y="72"/>
                    <a:pt x="230" y="124"/>
                    <a:pt x="252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" name="Freeform 221"/>
            <p:cNvSpPr>
              <a:spLocks/>
            </p:cNvSpPr>
            <p:nvPr/>
          </p:nvSpPr>
          <p:spPr bwMode="auto">
            <a:xfrm>
              <a:off x="626" y="2020"/>
              <a:ext cx="92" cy="126"/>
            </a:xfrm>
            <a:custGeom>
              <a:avLst/>
              <a:gdLst>
                <a:gd name="T0" fmla="*/ 0 w 144"/>
                <a:gd name="T1" fmla="*/ 0 h 240"/>
                <a:gd name="T2" fmla="*/ 8 w 144"/>
                <a:gd name="T3" fmla="*/ 3 h 240"/>
                <a:gd name="T4" fmla="*/ 10 w 144"/>
                <a:gd name="T5" fmla="*/ 5 h 240"/>
                <a:gd name="T6" fmla="*/ 0 60000 65536"/>
                <a:gd name="T7" fmla="*/ 0 60000 65536"/>
                <a:gd name="T8" fmla="*/ 0 60000 65536"/>
                <a:gd name="T9" fmla="*/ 0 w 144"/>
                <a:gd name="T10" fmla="*/ 0 h 240"/>
                <a:gd name="T11" fmla="*/ 144 w 14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40">
                  <a:moveTo>
                    <a:pt x="0" y="0"/>
                  </a:moveTo>
                  <a:cubicBezTo>
                    <a:pt x="20" y="24"/>
                    <a:pt x="96" y="104"/>
                    <a:pt x="120" y="144"/>
                  </a:cubicBezTo>
                  <a:cubicBezTo>
                    <a:pt x="144" y="184"/>
                    <a:pt x="139" y="220"/>
                    <a:pt x="144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3" name="Freeform 222"/>
            <p:cNvSpPr>
              <a:spLocks/>
            </p:cNvSpPr>
            <p:nvPr/>
          </p:nvSpPr>
          <p:spPr bwMode="auto">
            <a:xfrm>
              <a:off x="626" y="2020"/>
              <a:ext cx="31" cy="126"/>
            </a:xfrm>
            <a:custGeom>
              <a:avLst/>
              <a:gdLst>
                <a:gd name="T0" fmla="*/ 0 w 48"/>
                <a:gd name="T1" fmla="*/ 0 h 240"/>
                <a:gd name="T2" fmla="*/ 3 w 48"/>
                <a:gd name="T3" fmla="*/ 3 h 240"/>
                <a:gd name="T4" fmla="*/ 0 w 48"/>
                <a:gd name="T5" fmla="*/ 5 h 240"/>
                <a:gd name="T6" fmla="*/ 0 60000 65536"/>
                <a:gd name="T7" fmla="*/ 0 60000 65536"/>
                <a:gd name="T8" fmla="*/ 0 60000 65536"/>
                <a:gd name="T9" fmla="*/ 0 w 48"/>
                <a:gd name="T10" fmla="*/ 0 h 240"/>
                <a:gd name="T11" fmla="*/ 48 w 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40">
                  <a:moveTo>
                    <a:pt x="0" y="0"/>
                  </a:moveTo>
                  <a:cubicBezTo>
                    <a:pt x="24" y="52"/>
                    <a:pt x="48" y="104"/>
                    <a:pt x="48" y="144"/>
                  </a:cubicBezTo>
                  <a:cubicBezTo>
                    <a:pt x="48" y="184"/>
                    <a:pt x="24" y="212"/>
                    <a:pt x="0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4" name="Freeform 223"/>
            <p:cNvSpPr>
              <a:spLocks/>
            </p:cNvSpPr>
            <p:nvPr/>
          </p:nvSpPr>
          <p:spPr bwMode="auto">
            <a:xfrm>
              <a:off x="642" y="1629"/>
              <a:ext cx="33" cy="114"/>
            </a:xfrm>
            <a:custGeom>
              <a:avLst/>
              <a:gdLst>
                <a:gd name="T0" fmla="*/ 0 w 52"/>
                <a:gd name="T1" fmla="*/ 5 h 216"/>
                <a:gd name="T2" fmla="*/ 3 w 52"/>
                <a:gd name="T3" fmla="*/ 2 h 216"/>
                <a:gd name="T4" fmla="*/ 2 w 52"/>
                <a:gd name="T5" fmla="*/ 0 h 216"/>
                <a:gd name="T6" fmla="*/ 0 60000 65536"/>
                <a:gd name="T7" fmla="*/ 0 60000 65536"/>
                <a:gd name="T8" fmla="*/ 0 60000 65536"/>
                <a:gd name="T9" fmla="*/ 0 w 52"/>
                <a:gd name="T10" fmla="*/ 0 h 216"/>
                <a:gd name="T11" fmla="*/ 52 w 52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16">
                  <a:moveTo>
                    <a:pt x="0" y="216"/>
                  </a:moveTo>
                  <a:cubicBezTo>
                    <a:pt x="8" y="196"/>
                    <a:pt x="44" y="132"/>
                    <a:pt x="48" y="96"/>
                  </a:cubicBezTo>
                  <a:cubicBezTo>
                    <a:pt x="52" y="60"/>
                    <a:pt x="29" y="20"/>
                    <a:pt x="2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5" name="Téglalap 84"/>
          <p:cNvSpPr/>
          <p:nvPr/>
        </p:nvSpPr>
        <p:spPr>
          <a:xfrm>
            <a:off x="762000" y="5105400"/>
            <a:ext cx="8038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ym typeface="Symbol"/>
              </a:rPr>
              <a:t>[</a:t>
            </a:r>
            <a:r>
              <a:rPr lang="en-US" sz="3200" i="1" dirty="0" smtClean="0">
                <a:sym typeface="Symbol"/>
              </a:rPr>
              <a:t>x</a:t>
            </a:r>
            <a:r>
              <a:rPr lang="hu-HU" sz="3200" i="1" dirty="0" smtClean="0">
                <a:sym typeface="Symbol"/>
              </a:rPr>
              <a:t>,</a:t>
            </a:r>
            <a:r>
              <a:rPr lang="en-US" sz="3200" i="1" dirty="0" smtClean="0">
                <a:sym typeface="Symbol"/>
              </a:rPr>
              <a:t>y</a:t>
            </a:r>
            <a:r>
              <a:rPr lang="hu-HU" sz="3200" i="1" dirty="0" smtClean="0">
                <a:sym typeface="Symbol"/>
              </a:rPr>
              <a:t>,</a:t>
            </a:r>
            <a:r>
              <a:rPr lang="en-US" sz="3200" i="1" dirty="0" smtClean="0">
                <a:sym typeface="Symbol"/>
              </a:rPr>
              <a:t>z</a:t>
            </a:r>
            <a:r>
              <a:rPr lang="hu-HU" sz="3200" i="1" dirty="0" smtClean="0">
                <a:sym typeface="Symbol"/>
              </a:rPr>
              <a:t>,</a:t>
            </a:r>
            <a:r>
              <a:rPr lang="hu-HU" sz="32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]</a:t>
            </a:r>
            <a:r>
              <a:rPr lang="hu-HU" sz="32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</a:t>
            </a:r>
            <a:r>
              <a:rPr lang="hu-HU" sz="3200" dirty="0" err="1" smtClean="0">
                <a:sym typeface="Symbol"/>
              </a:rPr>
              <a:t>T</a:t>
            </a:r>
            <a:r>
              <a:rPr lang="hu-HU" sz="3200" baseline="-25000" dirty="0" err="1" smtClean="0">
                <a:sym typeface="Symbol"/>
              </a:rPr>
              <a:t>modelviewproj</a:t>
            </a:r>
            <a:r>
              <a:rPr lang="en-US" sz="3200" dirty="0" smtClean="0">
                <a:sym typeface="Symbol"/>
              </a:rPr>
              <a:t> </a:t>
            </a:r>
            <a:r>
              <a:rPr lang="hu-HU" sz="3200" dirty="0" smtClean="0">
                <a:sym typeface="Symbol"/>
              </a:rPr>
              <a:t>             =       </a:t>
            </a:r>
            <a:r>
              <a:rPr lang="en-US" sz="3200" dirty="0" smtClean="0">
                <a:sym typeface="Symbol"/>
              </a:rPr>
              <a:t>[</a:t>
            </a:r>
            <a:r>
              <a:rPr lang="hu-HU" sz="3200" i="1" dirty="0" smtClean="0">
                <a:sym typeface="Symbol"/>
              </a:rPr>
              <a:t>X,Y,Z,w</a:t>
            </a:r>
            <a:r>
              <a:rPr lang="en-US" sz="3200" dirty="0" smtClean="0">
                <a:sym typeface="Symbol"/>
              </a:rPr>
              <a:t>]</a:t>
            </a:r>
            <a:endParaRPr lang="hu-HU" sz="3200" baseline="-25000" dirty="0"/>
          </a:p>
        </p:txBody>
      </p:sp>
      <p:sp>
        <p:nvSpPr>
          <p:cNvPr id="86" name="Szövegdoboz 85"/>
          <p:cNvSpPr txBox="1"/>
          <p:nvPr/>
        </p:nvSpPr>
        <p:spPr>
          <a:xfrm>
            <a:off x="7924800" y="609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Z</a:t>
            </a:r>
            <a:r>
              <a:rPr lang="hu-HU" baseline="-25000" dirty="0" err="1" smtClean="0"/>
              <a:t>camera</a:t>
            </a:r>
            <a:endParaRPr lang="hu-HU" dirty="0"/>
          </a:p>
        </p:txBody>
      </p:sp>
      <p:cxnSp>
        <p:nvCxnSpPr>
          <p:cNvPr id="88" name="Egyenes összekötő nyíllal 87"/>
          <p:cNvCxnSpPr>
            <a:stCxn id="86" idx="0"/>
          </p:cNvCxnSpPr>
          <p:nvPr/>
        </p:nvCxnSpPr>
        <p:spPr>
          <a:xfrm rot="16200000" flipV="1">
            <a:off x="8220075" y="5895975"/>
            <a:ext cx="381000" cy="190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hu-HU" dirty="0" smtClean="0"/>
              <a:t>Vágás</a:t>
            </a:r>
            <a:endParaRPr lang="hu-HU" dirty="0"/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V="1">
            <a:off x="3815719" y="1509106"/>
            <a:ext cx="0" cy="35779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2320316" y="3351874"/>
            <a:ext cx="32051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2475744" y="1999076"/>
            <a:ext cx="2712922" cy="26386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" name="Text Box 81"/>
          <p:cNvSpPr txBox="1">
            <a:spLocks noChangeArrowheads="1"/>
          </p:cNvSpPr>
          <p:nvPr/>
        </p:nvSpPr>
        <p:spPr bwMode="auto">
          <a:xfrm>
            <a:off x="1143000" y="4648200"/>
            <a:ext cx="1931073" cy="6883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(-1,-1,-1)</a:t>
            </a:r>
            <a:endParaRPr lang="hu-HU" sz="2400" dirty="0"/>
          </a:p>
        </p:txBody>
      </p:sp>
      <p:sp>
        <p:nvSpPr>
          <p:cNvPr id="47" name="Text Box 82"/>
          <p:cNvSpPr txBox="1">
            <a:spLocks noChangeArrowheads="1"/>
          </p:cNvSpPr>
          <p:nvPr/>
        </p:nvSpPr>
        <p:spPr bwMode="auto">
          <a:xfrm>
            <a:off x="5181600" y="1447800"/>
            <a:ext cx="1704996" cy="6883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(1, 1, 1)</a:t>
            </a:r>
            <a:endParaRPr lang="hu-HU" sz="2400" dirty="0"/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4065346" y="2171164"/>
            <a:ext cx="1356461" cy="2461805"/>
          </a:xfrm>
          <a:custGeom>
            <a:avLst/>
            <a:gdLst>
              <a:gd name="T0" fmla="*/ 2147483647 w 753"/>
              <a:gd name="T1" fmla="*/ 2147483647 h 981"/>
              <a:gd name="T2" fmla="*/ 0 w 753"/>
              <a:gd name="T3" fmla="*/ 0 h 981"/>
              <a:gd name="T4" fmla="*/ 2147483647 w 753"/>
              <a:gd name="T5" fmla="*/ 2147483647 h 981"/>
              <a:gd name="T6" fmla="*/ 2147483647 w 753"/>
              <a:gd name="T7" fmla="*/ 2147483647 h 981"/>
              <a:gd name="T8" fmla="*/ 0 60000 65536"/>
              <a:gd name="T9" fmla="*/ 0 60000 65536"/>
              <a:gd name="T10" fmla="*/ 0 60000 65536"/>
              <a:gd name="T11" fmla="*/ 0 60000 65536"/>
              <a:gd name="T12" fmla="*/ 0 w 753"/>
              <a:gd name="T13" fmla="*/ 0 h 981"/>
              <a:gd name="T14" fmla="*/ 753 w 753"/>
              <a:gd name="T15" fmla="*/ 981 h 9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3" h="981">
                <a:moveTo>
                  <a:pt x="101" y="981"/>
                </a:moveTo>
                <a:lnTo>
                  <a:pt x="0" y="0"/>
                </a:lnTo>
                <a:lnTo>
                  <a:pt x="753" y="593"/>
                </a:lnTo>
                <a:lnTo>
                  <a:pt x="101" y="981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0" name="Freeform 47"/>
          <p:cNvSpPr>
            <a:spLocks/>
          </p:cNvSpPr>
          <p:nvPr/>
        </p:nvSpPr>
        <p:spPr bwMode="auto">
          <a:xfrm>
            <a:off x="3048000" y="2286000"/>
            <a:ext cx="2599836" cy="2638560"/>
          </a:xfrm>
          <a:custGeom>
            <a:avLst/>
            <a:gdLst>
              <a:gd name="T0" fmla="*/ 0 w 1109"/>
              <a:gd name="T1" fmla="*/ 2147483647 h 1132"/>
              <a:gd name="T2" fmla="*/ 2147483647 w 1109"/>
              <a:gd name="T3" fmla="*/ 0 h 1132"/>
              <a:gd name="T4" fmla="*/ 2147483647 w 1109"/>
              <a:gd name="T5" fmla="*/ 2147483647 h 1132"/>
              <a:gd name="T6" fmla="*/ 0 w 1109"/>
              <a:gd name="T7" fmla="*/ 2147483647 h 1132"/>
              <a:gd name="T8" fmla="*/ 0 60000 65536"/>
              <a:gd name="T9" fmla="*/ 0 60000 65536"/>
              <a:gd name="T10" fmla="*/ 0 60000 65536"/>
              <a:gd name="T11" fmla="*/ 0 60000 65536"/>
              <a:gd name="T12" fmla="*/ 0 w 1109"/>
              <a:gd name="T13" fmla="*/ 0 h 1132"/>
              <a:gd name="T14" fmla="*/ 1109 w 1109"/>
              <a:gd name="T15" fmla="*/ 1132 h 1132"/>
              <a:gd name="connsiteX0" fmla="*/ 0 w 8276"/>
              <a:gd name="connsiteY0" fmla="*/ 10909 h 10909"/>
              <a:gd name="connsiteX1" fmla="*/ 712 w 8276"/>
              <a:gd name="connsiteY1" fmla="*/ 909 h 10909"/>
              <a:gd name="connsiteX2" fmla="*/ 8276 w 8276"/>
              <a:gd name="connsiteY2" fmla="*/ 0 h 10909"/>
              <a:gd name="connsiteX3" fmla="*/ 0 w 8276"/>
              <a:gd name="connsiteY3" fmla="*/ 10909 h 10909"/>
              <a:gd name="connsiteX0" fmla="*/ 0 w 10000"/>
              <a:gd name="connsiteY0" fmla="*/ 10000 h 10000"/>
              <a:gd name="connsiteX1" fmla="*/ 833 w 10000"/>
              <a:gd name="connsiteY1" fmla="*/ 417 h 10000"/>
              <a:gd name="connsiteX2" fmla="*/ 10000 w 10000"/>
              <a:gd name="connsiteY2" fmla="*/ 0 h 10000"/>
              <a:gd name="connsiteX3" fmla="*/ 0 w 10000"/>
              <a:gd name="connsiteY3" fmla="*/ 10000 h 10000"/>
              <a:gd name="connsiteX0" fmla="*/ 0 w 9583"/>
              <a:gd name="connsiteY0" fmla="*/ 9583 h 9583"/>
              <a:gd name="connsiteX1" fmla="*/ 833 w 9583"/>
              <a:gd name="connsiteY1" fmla="*/ 0 h 9583"/>
              <a:gd name="connsiteX2" fmla="*/ 9583 w 9583"/>
              <a:gd name="connsiteY2" fmla="*/ 0 h 9583"/>
              <a:gd name="connsiteX3" fmla="*/ 0 w 9583"/>
              <a:gd name="connsiteY3" fmla="*/ 9583 h 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3" h="9583">
                <a:moveTo>
                  <a:pt x="0" y="9583"/>
                </a:moveTo>
                <a:cubicBezTo>
                  <a:pt x="286" y="6528"/>
                  <a:pt x="547" y="3056"/>
                  <a:pt x="833" y="0"/>
                </a:cubicBezTo>
                <a:lnTo>
                  <a:pt x="9583" y="0"/>
                </a:lnTo>
                <a:lnTo>
                  <a:pt x="0" y="9583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9" name="Text Box 154"/>
          <p:cNvSpPr txBox="1">
            <a:spLocks noChangeArrowheads="1"/>
          </p:cNvSpPr>
          <p:nvPr/>
        </p:nvSpPr>
        <p:spPr bwMode="auto">
          <a:xfrm>
            <a:off x="6580955" y="3773311"/>
            <a:ext cx="1721946" cy="1200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 smtClean="0"/>
              <a:t>-w</a:t>
            </a:r>
            <a:r>
              <a:rPr lang="hu-HU" sz="2400" i="1" dirty="0" smtClean="0"/>
              <a:t> </a:t>
            </a:r>
            <a:r>
              <a:rPr lang="hu-HU" sz="2400" i="1" dirty="0"/>
              <a:t>&lt; </a:t>
            </a:r>
            <a:r>
              <a:rPr lang="en-US" sz="2400" i="1" dirty="0" smtClean="0"/>
              <a:t>X</a:t>
            </a:r>
            <a:r>
              <a:rPr lang="hu-HU" sz="2400" i="1" dirty="0" smtClean="0"/>
              <a:t> </a:t>
            </a:r>
            <a:r>
              <a:rPr lang="hu-HU" sz="2400" i="1" dirty="0"/>
              <a:t>&lt; </a:t>
            </a:r>
            <a:r>
              <a:rPr lang="en-US" sz="2400" i="1" dirty="0" smtClean="0"/>
              <a:t>w</a:t>
            </a:r>
            <a:r>
              <a:rPr lang="hu-HU" sz="2400" i="1" dirty="0" smtClean="0"/>
              <a:t> </a:t>
            </a:r>
            <a:endParaRPr lang="hu-HU" sz="2400" i="1" dirty="0"/>
          </a:p>
          <a:p>
            <a:r>
              <a:rPr lang="en-US" sz="2400" i="1" dirty="0" smtClean="0"/>
              <a:t>-w</a:t>
            </a:r>
            <a:r>
              <a:rPr lang="hu-HU" sz="2400" i="1" dirty="0" smtClean="0"/>
              <a:t> </a:t>
            </a:r>
            <a:r>
              <a:rPr lang="hu-HU" sz="2400" i="1" dirty="0"/>
              <a:t>&lt; </a:t>
            </a:r>
            <a:r>
              <a:rPr lang="en-US" sz="2400" i="1" dirty="0" smtClean="0"/>
              <a:t>Y</a:t>
            </a:r>
            <a:r>
              <a:rPr lang="hu-HU" sz="2400" i="1" dirty="0" smtClean="0"/>
              <a:t> </a:t>
            </a:r>
            <a:r>
              <a:rPr lang="hu-HU" sz="2400" i="1" dirty="0"/>
              <a:t>&lt; </a:t>
            </a:r>
            <a:r>
              <a:rPr lang="en-US" sz="2400" i="1" dirty="0" smtClean="0"/>
              <a:t>w</a:t>
            </a:r>
            <a:r>
              <a:rPr lang="hu-HU" sz="2400" i="1" dirty="0" smtClean="0"/>
              <a:t> </a:t>
            </a:r>
            <a:endParaRPr lang="hu-HU" sz="2400" i="1" dirty="0"/>
          </a:p>
          <a:p>
            <a:r>
              <a:rPr lang="en-US" sz="2400" i="1" dirty="0" smtClean="0"/>
              <a:t>-w</a:t>
            </a:r>
            <a:r>
              <a:rPr lang="hu-HU" sz="2400" i="1" dirty="0" smtClean="0"/>
              <a:t> </a:t>
            </a:r>
            <a:r>
              <a:rPr lang="hu-HU" sz="2400" i="1" dirty="0"/>
              <a:t>&lt; </a:t>
            </a:r>
            <a:r>
              <a:rPr lang="en-US" sz="2400" i="1" dirty="0" smtClean="0"/>
              <a:t>Z </a:t>
            </a:r>
            <a:r>
              <a:rPr lang="en-US" sz="2400" i="1" dirty="0"/>
              <a:t>&lt; </a:t>
            </a:r>
            <a:r>
              <a:rPr lang="en-US" sz="2400" i="1" dirty="0" smtClean="0"/>
              <a:t>w</a:t>
            </a:r>
            <a:r>
              <a:rPr lang="hu-HU" sz="2400" i="1" dirty="0" smtClean="0"/>
              <a:t> </a:t>
            </a:r>
            <a:endParaRPr lang="hu-HU" sz="2400" i="1" dirty="0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6580955" y="1944511"/>
            <a:ext cx="1676400" cy="15696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</a:t>
            </a:r>
            <a:r>
              <a:rPr lang="hu-HU" sz="2400" dirty="0" smtClean="0"/>
              <a:t>1 </a:t>
            </a:r>
            <a:r>
              <a:rPr lang="hu-HU" sz="2400" i="1" dirty="0"/>
              <a:t>&lt; </a:t>
            </a:r>
            <a:r>
              <a:rPr lang="hu-HU" sz="2400" i="1" dirty="0" smtClean="0"/>
              <a:t>x </a:t>
            </a:r>
            <a:r>
              <a:rPr lang="hu-HU" sz="2400" i="1" dirty="0"/>
              <a:t>&lt; </a:t>
            </a:r>
            <a:r>
              <a:rPr lang="hu-HU" sz="2400" dirty="0" smtClean="0"/>
              <a:t>1 </a:t>
            </a:r>
            <a:endParaRPr lang="hu-HU" sz="2400" dirty="0"/>
          </a:p>
          <a:p>
            <a:r>
              <a:rPr lang="en-US" sz="2400" dirty="0" smtClean="0"/>
              <a:t>-</a:t>
            </a:r>
            <a:r>
              <a:rPr lang="hu-HU" sz="2400" dirty="0" smtClean="0"/>
              <a:t>1 </a:t>
            </a:r>
            <a:r>
              <a:rPr lang="hu-HU" sz="2400" i="1" dirty="0" smtClean="0"/>
              <a:t>&lt; y </a:t>
            </a:r>
            <a:r>
              <a:rPr lang="hu-HU" sz="2400" i="1" dirty="0"/>
              <a:t>&lt; </a:t>
            </a:r>
            <a:r>
              <a:rPr lang="hu-HU" sz="2400" dirty="0" smtClean="0"/>
              <a:t>1</a:t>
            </a:r>
            <a:r>
              <a:rPr lang="hu-HU" sz="2400" i="1" dirty="0" smtClean="0"/>
              <a:t> </a:t>
            </a:r>
            <a:endParaRPr lang="hu-HU" sz="2400" i="1" dirty="0"/>
          </a:p>
          <a:p>
            <a:r>
              <a:rPr lang="en-US" sz="2400" dirty="0" smtClean="0"/>
              <a:t>-</a:t>
            </a:r>
            <a:r>
              <a:rPr lang="hu-HU" sz="2400" dirty="0" smtClean="0"/>
              <a:t>1 </a:t>
            </a:r>
            <a:r>
              <a:rPr lang="hu-HU" sz="2400" i="1" dirty="0" smtClean="0"/>
              <a:t>&lt; z</a:t>
            </a:r>
            <a:r>
              <a:rPr lang="en-US" sz="2400" i="1" dirty="0" smtClean="0"/>
              <a:t> </a:t>
            </a:r>
            <a:r>
              <a:rPr lang="en-US" sz="2400" i="1" dirty="0"/>
              <a:t>&lt; </a:t>
            </a:r>
            <a:r>
              <a:rPr lang="hu-HU" sz="2400" dirty="0" smtClean="0"/>
              <a:t>1</a:t>
            </a:r>
          </a:p>
          <a:p>
            <a:pPr algn="ctr"/>
            <a:r>
              <a:rPr lang="en-US" sz="2400" i="1" dirty="0" smtClean="0"/>
              <a:t>w</a:t>
            </a:r>
            <a:r>
              <a:rPr lang="hu-HU" sz="2400" i="1" dirty="0" smtClean="0"/>
              <a:t> </a:t>
            </a:r>
            <a:r>
              <a:rPr lang="en-US" sz="2400" i="1" dirty="0" smtClean="0"/>
              <a:t>&gt; 0</a:t>
            </a:r>
            <a:r>
              <a:rPr lang="hu-HU" sz="2400" i="1" dirty="0" smtClean="0"/>
              <a:t> </a:t>
            </a:r>
            <a:endParaRPr lang="hu-HU" sz="2400" i="1" dirty="0"/>
          </a:p>
        </p:txBody>
      </p:sp>
      <p:sp>
        <p:nvSpPr>
          <p:cNvPr id="62" name="Téglalap 61"/>
          <p:cNvSpPr/>
          <p:nvPr/>
        </p:nvSpPr>
        <p:spPr>
          <a:xfrm>
            <a:off x="4191000" y="5562600"/>
            <a:ext cx="4687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[</a:t>
            </a:r>
            <a:r>
              <a:rPr lang="en-US" sz="3200" i="1" kern="0" dirty="0" err="1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X,Y,Z,w</a:t>
            </a: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] = [</a:t>
            </a:r>
            <a:r>
              <a:rPr lang="en-US" sz="3200" i="1" kern="0" dirty="0" err="1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xw,yw,zw,w</a:t>
            </a: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]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4"/>
          <p:cNvSpPr>
            <a:spLocks/>
          </p:cNvSpPr>
          <p:nvPr/>
        </p:nvSpPr>
        <p:spPr bwMode="auto">
          <a:xfrm>
            <a:off x="4523891" y="2453184"/>
            <a:ext cx="1177495" cy="2421173"/>
          </a:xfrm>
          <a:custGeom>
            <a:avLst/>
            <a:gdLst>
              <a:gd name="T0" fmla="*/ 2147483647 w 519"/>
              <a:gd name="T1" fmla="*/ 2147483647 h 982"/>
              <a:gd name="T2" fmla="*/ 0 w 519"/>
              <a:gd name="T3" fmla="*/ 0 h 982"/>
              <a:gd name="T4" fmla="*/ 2147483647 w 519"/>
              <a:gd name="T5" fmla="*/ 2147483647 h 982"/>
              <a:gd name="T6" fmla="*/ 2147483647 w 519"/>
              <a:gd name="T7" fmla="*/ 2147483647 h 982"/>
              <a:gd name="T8" fmla="*/ 2147483647 w 519"/>
              <a:gd name="T9" fmla="*/ 2147483647 h 982"/>
              <a:gd name="T10" fmla="*/ 2147483647 w 519"/>
              <a:gd name="T11" fmla="*/ 2147483647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9"/>
              <a:gd name="T19" fmla="*/ 0 h 982"/>
              <a:gd name="T20" fmla="*/ 519 w 519"/>
              <a:gd name="T21" fmla="*/ 982 h 982"/>
              <a:gd name="connsiteX0" fmla="*/ 2119 w 9634"/>
              <a:gd name="connsiteY0" fmla="*/ 10000 h 10000"/>
              <a:gd name="connsiteX1" fmla="*/ 0 w 9634"/>
              <a:gd name="connsiteY1" fmla="*/ 0 h 10000"/>
              <a:gd name="connsiteX2" fmla="*/ 9634 w 9634"/>
              <a:gd name="connsiteY2" fmla="*/ 4990 h 10000"/>
              <a:gd name="connsiteX3" fmla="*/ 9268 w 9634"/>
              <a:gd name="connsiteY3" fmla="*/ 7067 h 10000"/>
              <a:gd name="connsiteX4" fmla="*/ 2119 w 9634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4" h="10000">
                <a:moveTo>
                  <a:pt x="2119" y="10000"/>
                </a:moveTo>
                <a:lnTo>
                  <a:pt x="0" y="0"/>
                </a:lnTo>
                <a:lnTo>
                  <a:pt x="9634" y="4990"/>
                </a:lnTo>
                <a:lnTo>
                  <a:pt x="9268" y="7067"/>
                </a:lnTo>
                <a:lnTo>
                  <a:pt x="2119" y="10000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Freeform 25"/>
          <p:cNvSpPr>
            <a:spLocks/>
          </p:cNvSpPr>
          <p:nvPr/>
        </p:nvSpPr>
        <p:spPr bwMode="auto">
          <a:xfrm>
            <a:off x="3579550" y="2536837"/>
            <a:ext cx="2121824" cy="2375762"/>
          </a:xfrm>
          <a:custGeom>
            <a:avLst/>
            <a:gdLst>
              <a:gd name="T0" fmla="*/ 0 w 901"/>
              <a:gd name="T1" fmla="*/ 2147483647 h 994"/>
              <a:gd name="T2" fmla="*/ 2147483647 w 901"/>
              <a:gd name="T3" fmla="*/ 2147483647 h 994"/>
              <a:gd name="T4" fmla="*/ 2147483647 w 901"/>
              <a:gd name="T5" fmla="*/ 0 h 994"/>
              <a:gd name="T6" fmla="*/ 2147483647 w 901"/>
              <a:gd name="T7" fmla="*/ 2147483647 h 994"/>
              <a:gd name="T8" fmla="*/ 2147483647 w 901"/>
              <a:gd name="T9" fmla="*/ 2147483647 h 994"/>
              <a:gd name="T10" fmla="*/ 0 w 901"/>
              <a:gd name="T11" fmla="*/ 2147483647 h 9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1"/>
              <a:gd name="T19" fmla="*/ 0 h 994"/>
              <a:gd name="T20" fmla="*/ 901 w 901"/>
              <a:gd name="T21" fmla="*/ 994 h 9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1" h="994">
                <a:moveTo>
                  <a:pt x="0" y="984"/>
                </a:moveTo>
                <a:lnTo>
                  <a:pt x="78" y="24"/>
                </a:lnTo>
                <a:lnTo>
                  <a:pt x="901" y="0"/>
                </a:lnTo>
                <a:lnTo>
                  <a:pt x="901" y="167"/>
                </a:lnTo>
                <a:lnTo>
                  <a:pt x="139" y="994"/>
                </a:lnTo>
                <a:lnTo>
                  <a:pt x="0" y="984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V="1">
            <a:off x="4321364" y="1774395"/>
            <a:ext cx="0" cy="35779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2825961" y="3617163"/>
            <a:ext cx="32051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>
            <a:off x="2981389" y="2493815"/>
            <a:ext cx="0" cy="229449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2981389" y="2264365"/>
            <a:ext cx="2712922" cy="26386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37"/>
          <p:cNvSpPr>
            <a:spLocks noChangeArrowheads="1"/>
          </p:cNvSpPr>
          <p:nvPr/>
        </p:nvSpPr>
        <p:spPr bwMode="auto">
          <a:xfrm>
            <a:off x="3680813" y="2534447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" name="Oval 38"/>
          <p:cNvSpPr>
            <a:spLocks noChangeArrowheads="1"/>
          </p:cNvSpPr>
          <p:nvPr/>
        </p:nvSpPr>
        <p:spPr bwMode="auto">
          <a:xfrm>
            <a:off x="5548303" y="2869062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" name="Oval 39"/>
          <p:cNvSpPr>
            <a:spLocks noChangeArrowheads="1"/>
          </p:cNvSpPr>
          <p:nvPr/>
        </p:nvSpPr>
        <p:spPr bwMode="auto">
          <a:xfrm>
            <a:off x="4641640" y="4821775"/>
            <a:ext cx="320275" cy="217500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2" name="Oval 40"/>
          <p:cNvSpPr>
            <a:spLocks noChangeArrowheads="1"/>
          </p:cNvSpPr>
          <p:nvPr/>
        </p:nvSpPr>
        <p:spPr bwMode="auto">
          <a:xfrm>
            <a:off x="4429693" y="2319338"/>
            <a:ext cx="320275" cy="217499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3" name="Oval 41"/>
          <p:cNvSpPr>
            <a:spLocks noChangeArrowheads="1"/>
          </p:cNvSpPr>
          <p:nvPr/>
        </p:nvSpPr>
        <p:spPr bwMode="auto">
          <a:xfrm>
            <a:off x="5548303" y="3519170"/>
            <a:ext cx="320275" cy="217499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4" name="Oval 58"/>
          <p:cNvSpPr>
            <a:spLocks noChangeArrowheads="1"/>
          </p:cNvSpPr>
          <p:nvPr/>
        </p:nvSpPr>
        <p:spPr bwMode="auto">
          <a:xfrm>
            <a:off x="5548303" y="2436453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5" name="Oval 59"/>
          <p:cNvSpPr>
            <a:spLocks noChangeArrowheads="1"/>
          </p:cNvSpPr>
          <p:nvPr/>
        </p:nvSpPr>
        <p:spPr bwMode="auto">
          <a:xfrm>
            <a:off x="5562600" y="4038600"/>
            <a:ext cx="320275" cy="217500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6" name="Oval 60"/>
          <p:cNvSpPr>
            <a:spLocks noChangeArrowheads="1"/>
          </p:cNvSpPr>
          <p:nvPr/>
        </p:nvSpPr>
        <p:spPr bwMode="auto">
          <a:xfrm>
            <a:off x="3732623" y="4824165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7" name="Oval 61"/>
          <p:cNvSpPr>
            <a:spLocks noChangeArrowheads="1"/>
          </p:cNvSpPr>
          <p:nvPr/>
        </p:nvSpPr>
        <p:spPr bwMode="auto">
          <a:xfrm>
            <a:off x="3412347" y="4824165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1" name="Text Box 81"/>
          <p:cNvSpPr txBox="1">
            <a:spLocks noChangeArrowheads="1"/>
          </p:cNvSpPr>
          <p:nvPr/>
        </p:nvSpPr>
        <p:spPr bwMode="auto">
          <a:xfrm>
            <a:off x="1600200" y="4876800"/>
            <a:ext cx="1931073" cy="6883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(-1,-1,-1)</a:t>
            </a:r>
            <a:endParaRPr lang="hu-HU" sz="2400" dirty="0"/>
          </a:p>
        </p:txBody>
      </p:sp>
      <p:sp>
        <p:nvSpPr>
          <p:cNvPr id="22" name="Text Box 82"/>
          <p:cNvSpPr txBox="1">
            <a:spLocks noChangeArrowheads="1"/>
          </p:cNvSpPr>
          <p:nvPr/>
        </p:nvSpPr>
        <p:spPr bwMode="auto">
          <a:xfrm>
            <a:off x="5638800" y="1676400"/>
            <a:ext cx="1704996" cy="6883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(1, 1, 1)</a:t>
            </a:r>
            <a:endParaRPr lang="hu-HU" sz="2400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Vágás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4"/>
          <p:cNvSpPr>
            <a:spLocks/>
          </p:cNvSpPr>
          <p:nvPr/>
        </p:nvSpPr>
        <p:spPr bwMode="auto">
          <a:xfrm>
            <a:off x="4523891" y="2453184"/>
            <a:ext cx="1177495" cy="2421173"/>
          </a:xfrm>
          <a:custGeom>
            <a:avLst/>
            <a:gdLst>
              <a:gd name="T0" fmla="*/ 2147483647 w 519"/>
              <a:gd name="T1" fmla="*/ 2147483647 h 982"/>
              <a:gd name="T2" fmla="*/ 0 w 519"/>
              <a:gd name="T3" fmla="*/ 0 h 982"/>
              <a:gd name="T4" fmla="*/ 2147483647 w 519"/>
              <a:gd name="T5" fmla="*/ 2147483647 h 982"/>
              <a:gd name="T6" fmla="*/ 2147483647 w 519"/>
              <a:gd name="T7" fmla="*/ 2147483647 h 982"/>
              <a:gd name="T8" fmla="*/ 2147483647 w 519"/>
              <a:gd name="T9" fmla="*/ 2147483647 h 982"/>
              <a:gd name="T10" fmla="*/ 2147483647 w 519"/>
              <a:gd name="T11" fmla="*/ 2147483647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9"/>
              <a:gd name="T19" fmla="*/ 0 h 982"/>
              <a:gd name="T20" fmla="*/ 519 w 519"/>
              <a:gd name="T21" fmla="*/ 982 h 982"/>
              <a:gd name="connsiteX0" fmla="*/ 2119 w 9634"/>
              <a:gd name="connsiteY0" fmla="*/ 10000 h 10000"/>
              <a:gd name="connsiteX1" fmla="*/ 0 w 9634"/>
              <a:gd name="connsiteY1" fmla="*/ 0 h 10000"/>
              <a:gd name="connsiteX2" fmla="*/ 9634 w 9634"/>
              <a:gd name="connsiteY2" fmla="*/ 4990 h 10000"/>
              <a:gd name="connsiteX3" fmla="*/ 9268 w 9634"/>
              <a:gd name="connsiteY3" fmla="*/ 7067 h 10000"/>
              <a:gd name="connsiteX4" fmla="*/ 2119 w 9634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4" h="10000">
                <a:moveTo>
                  <a:pt x="2119" y="10000"/>
                </a:moveTo>
                <a:lnTo>
                  <a:pt x="0" y="0"/>
                </a:lnTo>
                <a:lnTo>
                  <a:pt x="9634" y="4990"/>
                </a:lnTo>
                <a:lnTo>
                  <a:pt x="9268" y="7067"/>
                </a:lnTo>
                <a:lnTo>
                  <a:pt x="2119" y="10000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Freeform 25"/>
          <p:cNvSpPr>
            <a:spLocks/>
          </p:cNvSpPr>
          <p:nvPr/>
        </p:nvSpPr>
        <p:spPr bwMode="auto">
          <a:xfrm>
            <a:off x="3579550" y="2536837"/>
            <a:ext cx="2121824" cy="2375762"/>
          </a:xfrm>
          <a:custGeom>
            <a:avLst/>
            <a:gdLst>
              <a:gd name="T0" fmla="*/ 0 w 901"/>
              <a:gd name="T1" fmla="*/ 2147483647 h 994"/>
              <a:gd name="T2" fmla="*/ 2147483647 w 901"/>
              <a:gd name="T3" fmla="*/ 2147483647 h 994"/>
              <a:gd name="T4" fmla="*/ 2147483647 w 901"/>
              <a:gd name="T5" fmla="*/ 0 h 994"/>
              <a:gd name="T6" fmla="*/ 2147483647 w 901"/>
              <a:gd name="T7" fmla="*/ 2147483647 h 994"/>
              <a:gd name="T8" fmla="*/ 2147483647 w 901"/>
              <a:gd name="T9" fmla="*/ 2147483647 h 994"/>
              <a:gd name="T10" fmla="*/ 0 w 901"/>
              <a:gd name="T11" fmla="*/ 2147483647 h 9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1"/>
              <a:gd name="T19" fmla="*/ 0 h 994"/>
              <a:gd name="T20" fmla="*/ 901 w 901"/>
              <a:gd name="T21" fmla="*/ 994 h 9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1" h="994">
                <a:moveTo>
                  <a:pt x="0" y="984"/>
                </a:moveTo>
                <a:lnTo>
                  <a:pt x="78" y="24"/>
                </a:lnTo>
                <a:lnTo>
                  <a:pt x="901" y="0"/>
                </a:lnTo>
                <a:lnTo>
                  <a:pt x="901" y="167"/>
                </a:lnTo>
                <a:lnTo>
                  <a:pt x="139" y="994"/>
                </a:lnTo>
                <a:lnTo>
                  <a:pt x="0" y="984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V="1">
            <a:off x="4321364" y="1774395"/>
            <a:ext cx="0" cy="35779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2825961" y="3617163"/>
            <a:ext cx="32051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>
            <a:off x="2981389" y="2493815"/>
            <a:ext cx="0" cy="229449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2981389" y="2264365"/>
            <a:ext cx="2712922" cy="26386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37"/>
          <p:cNvSpPr>
            <a:spLocks noChangeArrowheads="1"/>
          </p:cNvSpPr>
          <p:nvPr/>
        </p:nvSpPr>
        <p:spPr bwMode="auto">
          <a:xfrm>
            <a:off x="3680813" y="2534447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" name="Oval 38"/>
          <p:cNvSpPr>
            <a:spLocks noChangeArrowheads="1"/>
          </p:cNvSpPr>
          <p:nvPr/>
        </p:nvSpPr>
        <p:spPr bwMode="auto">
          <a:xfrm>
            <a:off x="5548303" y="2869062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" name="Oval 39"/>
          <p:cNvSpPr>
            <a:spLocks noChangeArrowheads="1"/>
          </p:cNvSpPr>
          <p:nvPr/>
        </p:nvSpPr>
        <p:spPr bwMode="auto">
          <a:xfrm>
            <a:off x="4641640" y="4821775"/>
            <a:ext cx="320275" cy="217500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2" name="Oval 40"/>
          <p:cNvSpPr>
            <a:spLocks noChangeArrowheads="1"/>
          </p:cNvSpPr>
          <p:nvPr/>
        </p:nvSpPr>
        <p:spPr bwMode="auto">
          <a:xfrm>
            <a:off x="4429693" y="2319338"/>
            <a:ext cx="320275" cy="217499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3" name="Oval 41"/>
          <p:cNvSpPr>
            <a:spLocks noChangeArrowheads="1"/>
          </p:cNvSpPr>
          <p:nvPr/>
        </p:nvSpPr>
        <p:spPr bwMode="auto">
          <a:xfrm>
            <a:off x="5548303" y="3519170"/>
            <a:ext cx="320275" cy="217499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4" name="Oval 58"/>
          <p:cNvSpPr>
            <a:spLocks noChangeArrowheads="1"/>
          </p:cNvSpPr>
          <p:nvPr/>
        </p:nvSpPr>
        <p:spPr bwMode="auto">
          <a:xfrm>
            <a:off x="5548303" y="2436453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5" name="Oval 59"/>
          <p:cNvSpPr>
            <a:spLocks noChangeArrowheads="1"/>
          </p:cNvSpPr>
          <p:nvPr/>
        </p:nvSpPr>
        <p:spPr bwMode="auto">
          <a:xfrm>
            <a:off x="5548303" y="4061722"/>
            <a:ext cx="320275" cy="217500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6" name="Oval 60"/>
          <p:cNvSpPr>
            <a:spLocks noChangeArrowheads="1"/>
          </p:cNvSpPr>
          <p:nvPr/>
        </p:nvSpPr>
        <p:spPr bwMode="auto">
          <a:xfrm>
            <a:off x="3732623" y="4824165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7" name="Oval 61"/>
          <p:cNvSpPr>
            <a:spLocks noChangeArrowheads="1"/>
          </p:cNvSpPr>
          <p:nvPr/>
        </p:nvSpPr>
        <p:spPr bwMode="auto">
          <a:xfrm>
            <a:off x="3412347" y="4824165"/>
            <a:ext cx="320275" cy="215109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8" name="Line 62"/>
          <p:cNvSpPr>
            <a:spLocks noChangeShapeType="1"/>
          </p:cNvSpPr>
          <p:nvPr/>
        </p:nvSpPr>
        <p:spPr bwMode="auto">
          <a:xfrm>
            <a:off x="4587476" y="2544008"/>
            <a:ext cx="1066799" cy="1517714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" name="Line 63"/>
          <p:cNvSpPr>
            <a:spLocks noChangeShapeType="1"/>
          </p:cNvSpPr>
          <p:nvPr/>
        </p:nvSpPr>
        <p:spPr bwMode="auto">
          <a:xfrm>
            <a:off x="3838597" y="2653953"/>
            <a:ext cx="108328" cy="2275377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" name="Line 64"/>
          <p:cNvSpPr>
            <a:spLocks noChangeShapeType="1"/>
          </p:cNvSpPr>
          <p:nvPr/>
        </p:nvSpPr>
        <p:spPr bwMode="auto">
          <a:xfrm>
            <a:off x="3838597" y="2653953"/>
            <a:ext cx="1815679" cy="215109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" name="Text Box 81"/>
          <p:cNvSpPr txBox="1">
            <a:spLocks noChangeArrowheads="1"/>
          </p:cNvSpPr>
          <p:nvPr/>
        </p:nvSpPr>
        <p:spPr bwMode="auto">
          <a:xfrm>
            <a:off x="1600200" y="4876800"/>
            <a:ext cx="1931073" cy="6883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(-1,-1,-1)</a:t>
            </a:r>
            <a:endParaRPr lang="hu-HU" sz="2400" dirty="0"/>
          </a:p>
        </p:txBody>
      </p:sp>
      <p:sp>
        <p:nvSpPr>
          <p:cNvPr id="22" name="Text Box 82"/>
          <p:cNvSpPr txBox="1">
            <a:spLocks noChangeArrowheads="1"/>
          </p:cNvSpPr>
          <p:nvPr/>
        </p:nvSpPr>
        <p:spPr bwMode="auto">
          <a:xfrm>
            <a:off x="5638800" y="1676400"/>
            <a:ext cx="1704996" cy="6883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(1, 1, 1)</a:t>
            </a:r>
            <a:endParaRPr lang="hu-HU" sz="2400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Vágás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Képernyő (</a:t>
            </a:r>
            <a:r>
              <a:rPr lang="hu-HU" dirty="0" err="1" smtClean="0"/>
              <a:t>viewport</a:t>
            </a:r>
            <a:r>
              <a:rPr lang="hu-HU" dirty="0" smtClean="0"/>
              <a:t>) transzformáció</a:t>
            </a:r>
            <a:endParaRPr lang="hu-HU" dirty="0"/>
          </a:p>
        </p:txBody>
      </p:sp>
      <p:sp>
        <p:nvSpPr>
          <p:cNvPr id="3" name="Line 49"/>
          <p:cNvSpPr>
            <a:spLocks noChangeShapeType="1"/>
          </p:cNvSpPr>
          <p:nvPr/>
        </p:nvSpPr>
        <p:spPr bwMode="auto">
          <a:xfrm flipH="1" flipV="1">
            <a:off x="6005512" y="2411413"/>
            <a:ext cx="4763" cy="207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Line 50"/>
          <p:cNvSpPr>
            <a:spLocks noChangeShapeType="1"/>
          </p:cNvSpPr>
          <p:nvPr/>
        </p:nvSpPr>
        <p:spPr bwMode="auto">
          <a:xfrm>
            <a:off x="5884862" y="4068763"/>
            <a:ext cx="23415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6021387" y="2484438"/>
            <a:ext cx="1758950" cy="1403350"/>
          </a:xfrm>
          <a:prstGeom prst="rect">
            <a:avLst/>
          </a:prstGeom>
          <a:solidFill>
            <a:schemeClr val="accent1">
              <a:alpha val="30196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7643812" y="4079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1</a:t>
            </a:r>
          </a:p>
        </p:txBody>
      </p:sp>
      <p:sp>
        <p:nvSpPr>
          <p:cNvPr id="7" name="Line 53"/>
          <p:cNvSpPr>
            <a:spLocks noChangeShapeType="1"/>
          </p:cNvSpPr>
          <p:nvPr/>
        </p:nvSpPr>
        <p:spPr bwMode="auto">
          <a:xfrm>
            <a:off x="5876925" y="30241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Line 54"/>
          <p:cNvSpPr>
            <a:spLocks noChangeShapeType="1"/>
          </p:cNvSpPr>
          <p:nvPr/>
        </p:nvSpPr>
        <p:spPr bwMode="auto">
          <a:xfrm>
            <a:off x="5875337" y="33559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5861050" y="369093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Line 57"/>
          <p:cNvSpPr>
            <a:spLocks noChangeShapeType="1"/>
          </p:cNvSpPr>
          <p:nvPr/>
        </p:nvSpPr>
        <p:spPr bwMode="auto">
          <a:xfrm>
            <a:off x="5861050" y="269875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" name="Freeform 65"/>
          <p:cNvSpPr>
            <a:spLocks/>
          </p:cNvSpPr>
          <p:nvPr/>
        </p:nvSpPr>
        <p:spPr bwMode="auto">
          <a:xfrm>
            <a:off x="7065962" y="2565400"/>
            <a:ext cx="752475" cy="1276350"/>
          </a:xfrm>
          <a:custGeom>
            <a:avLst/>
            <a:gdLst>
              <a:gd name="T0" fmla="*/ 2147483647 w 519"/>
              <a:gd name="T1" fmla="*/ 2147483647 h 982"/>
              <a:gd name="T2" fmla="*/ 0 w 519"/>
              <a:gd name="T3" fmla="*/ 0 h 982"/>
              <a:gd name="T4" fmla="*/ 2147483647 w 519"/>
              <a:gd name="T5" fmla="*/ 2147483647 h 982"/>
              <a:gd name="T6" fmla="*/ 2147483647 w 519"/>
              <a:gd name="T7" fmla="*/ 2147483647 h 982"/>
              <a:gd name="T8" fmla="*/ 2147483647 w 519"/>
              <a:gd name="T9" fmla="*/ 2147483647 h 982"/>
              <a:gd name="T10" fmla="*/ 2147483647 w 519"/>
              <a:gd name="T11" fmla="*/ 2147483647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9"/>
              <a:gd name="T19" fmla="*/ 0 h 982"/>
              <a:gd name="T20" fmla="*/ 519 w 519"/>
              <a:gd name="T21" fmla="*/ 982 h 9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9" h="982">
                <a:moveTo>
                  <a:pt x="110" y="982"/>
                </a:moveTo>
                <a:lnTo>
                  <a:pt x="0" y="0"/>
                </a:lnTo>
                <a:lnTo>
                  <a:pt x="500" y="490"/>
                </a:lnTo>
                <a:lnTo>
                  <a:pt x="481" y="694"/>
                </a:lnTo>
                <a:lnTo>
                  <a:pt x="519" y="685"/>
                </a:lnTo>
                <a:lnTo>
                  <a:pt x="110" y="982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Freeform 66"/>
          <p:cNvSpPr>
            <a:spLocks/>
          </p:cNvSpPr>
          <p:nvPr/>
        </p:nvSpPr>
        <p:spPr bwMode="auto">
          <a:xfrm>
            <a:off x="6484937" y="2611438"/>
            <a:ext cx="1304925" cy="1290637"/>
          </a:xfrm>
          <a:custGeom>
            <a:avLst/>
            <a:gdLst>
              <a:gd name="T0" fmla="*/ 0 w 901"/>
              <a:gd name="T1" fmla="*/ 2147483647 h 994"/>
              <a:gd name="T2" fmla="*/ 2147483647 w 901"/>
              <a:gd name="T3" fmla="*/ 2147483647 h 994"/>
              <a:gd name="T4" fmla="*/ 2147483647 w 901"/>
              <a:gd name="T5" fmla="*/ 0 h 994"/>
              <a:gd name="T6" fmla="*/ 2147483647 w 901"/>
              <a:gd name="T7" fmla="*/ 2147483647 h 994"/>
              <a:gd name="T8" fmla="*/ 2147483647 w 901"/>
              <a:gd name="T9" fmla="*/ 2147483647 h 994"/>
              <a:gd name="T10" fmla="*/ 0 w 901"/>
              <a:gd name="T11" fmla="*/ 2147483647 h 9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1"/>
              <a:gd name="T19" fmla="*/ 0 h 994"/>
              <a:gd name="T20" fmla="*/ 901 w 901"/>
              <a:gd name="T21" fmla="*/ 994 h 9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1" h="994">
                <a:moveTo>
                  <a:pt x="0" y="984"/>
                </a:moveTo>
                <a:lnTo>
                  <a:pt x="78" y="24"/>
                </a:lnTo>
                <a:lnTo>
                  <a:pt x="901" y="0"/>
                </a:lnTo>
                <a:lnTo>
                  <a:pt x="901" y="167"/>
                </a:lnTo>
                <a:lnTo>
                  <a:pt x="139" y="994"/>
                </a:lnTo>
                <a:lnTo>
                  <a:pt x="0" y="984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Oval 68"/>
          <p:cNvSpPr>
            <a:spLocks noChangeArrowheads="1"/>
          </p:cNvSpPr>
          <p:nvPr/>
        </p:nvSpPr>
        <p:spPr bwMode="auto">
          <a:xfrm>
            <a:off x="6546850" y="2609850"/>
            <a:ext cx="196850" cy="1174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4" name="Oval 69"/>
          <p:cNvSpPr>
            <a:spLocks noChangeArrowheads="1"/>
          </p:cNvSpPr>
          <p:nvPr/>
        </p:nvSpPr>
        <p:spPr bwMode="auto">
          <a:xfrm>
            <a:off x="7696200" y="2792413"/>
            <a:ext cx="196850" cy="115887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5" name="Oval 70"/>
          <p:cNvSpPr>
            <a:spLocks noChangeArrowheads="1"/>
          </p:cNvSpPr>
          <p:nvPr/>
        </p:nvSpPr>
        <p:spPr bwMode="auto">
          <a:xfrm>
            <a:off x="7137400" y="3852863"/>
            <a:ext cx="198437" cy="1190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6" name="Oval 71"/>
          <p:cNvSpPr>
            <a:spLocks noChangeArrowheads="1"/>
          </p:cNvSpPr>
          <p:nvPr/>
        </p:nvSpPr>
        <p:spPr bwMode="auto">
          <a:xfrm>
            <a:off x="7007225" y="2493963"/>
            <a:ext cx="196850" cy="1174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7" name="Oval 72"/>
          <p:cNvSpPr>
            <a:spLocks noChangeArrowheads="1"/>
          </p:cNvSpPr>
          <p:nvPr/>
        </p:nvSpPr>
        <p:spPr bwMode="auto">
          <a:xfrm>
            <a:off x="7696200" y="3144838"/>
            <a:ext cx="196850" cy="1190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8" name="Oval 73"/>
          <p:cNvSpPr>
            <a:spLocks noChangeArrowheads="1"/>
          </p:cNvSpPr>
          <p:nvPr/>
        </p:nvSpPr>
        <p:spPr bwMode="auto">
          <a:xfrm>
            <a:off x="7696200" y="2557463"/>
            <a:ext cx="196850" cy="115887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9" name="Oval 74"/>
          <p:cNvSpPr>
            <a:spLocks noChangeArrowheads="1"/>
          </p:cNvSpPr>
          <p:nvPr/>
        </p:nvSpPr>
        <p:spPr bwMode="auto">
          <a:xfrm>
            <a:off x="7696200" y="3381375"/>
            <a:ext cx="196850" cy="1190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" name="Oval 75"/>
          <p:cNvSpPr>
            <a:spLocks noChangeArrowheads="1"/>
          </p:cNvSpPr>
          <p:nvPr/>
        </p:nvSpPr>
        <p:spPr bwMode="auto">
          <a:xfrm>
            <a:off x="6578600" y="3854450"/>
            <a:ext cx="196850" cy="1174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1" name="Oval 76"/>
          <p:cNvSpPr>
            <a:spLocks noChangeArrowheads="1"/>
          </p:cNvSpPr>
          <p:nvPr/>
        </p:nvSpPr>
        <p:spPr bwMode="auto">
          <a:xfrm>
            <a:off x="6381750" y="3854450"/>
            <a:ext cx="196850" cy="1174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2" name="Line 77"/>
          <p:cNvSpPr>
            <a:spLocks noChangeShapeType="1"/>
          </p:cNvSpPr>
          <p:nvPr/>
        </p:nvSpPr>
        <p:spPr bwMode="auto">
          <a:xfrm>
            <a:off x="7104062" y="2614613"/>
            <a:ext cx="657225" cy="8255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" name="Line 78"/>
          <p:cNvSpPr>
            <a:spLocks noChangeShapeType="1"/>
          </p:cNvSpPr>
          <p:nvPr/>
        </p:nvSpPr>
        <p:spPr bwMode="auto">
          <a:xfrm>
            <a:off x="6643687" y="2674938"/>
            <a:ext cx="66675" cy="1236662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" name="Line 79"/>
          <p:cNvSpPr>
            <a:spLocks noChangeShapeType="1"/>
          </p:cNvSpPr>
          <p:nvPr/>
        </p:nvSpPr>
        <p:spPr bwMode="auto">
          <a:xfrm>
            <a:off x="6643687" y="2674938"/>
            <a:ext cx="1117600" cy="117475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" name="Rectangle 83"/>
          <p:cNvSpPr>
            <a:spLocks noChangeArrowheads="1"/>
          </p:cNvSpPr>
          <p:nvPr/>
        </p:nvSpPr>
        <p:spPr bwMode="auto">
          <a:xfrm>
            <a:off x="6096000" y="4572000"/>
            <a:ext cx="16906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Képernyő k.</a:t>
            </a:r>
          </a:p>
        </p:txBody>
      </p:sp>
      <p:grpSp>
        <p:nvGrpSpPr>
          <p:cNvPr id="46" name="Csoportba foglalás 45"/>
          <p:cNvGrpSpPr/>
          <p:nvPr/>
        </p:nvGrpSpPr>
        <p:grpSpPr>
          <a:xfrm>
            <a:off x="609600" y="1978651"/>
            <a:ext cx="4343400" cy="2974349"/>
            <a:chOff x="1447800" y="1676400"/>
            <a:chExt cx="6019800" cy="3888749"/>
          </a:xfrm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523891" y="2453184"/>
              <a:ext cx="1177495" cy="2421173"/>
            </a:xfrm>
            <a:custGeom>
              <a:avLst/>
              <a:gdLst>
                <a:gd name="T0" fmla="*/ 2147483647 w 519"/>
                <a:gd name="T1" fmla="*/ 2147483647 h 982"/>
                <a:gd name="T2" fmla="*/ 0 w 519"/>
                <a:gd name="T3" fmla="*/ 0 h 982"/>
                <a:gd name="T4" fmla="*/ 2147483647 w 519"/>
                <a:gd name="T5" fmla="*/ 2147483647 h 982"/>
                <a:gd name="T6" fmla="*/ 2147483647 w 519"/>
                <a:gd name="T7" fmla="*/ 2147483647 h 982"/>
                <a:gd name="T8" fmla="*/ 2147483647 w 519"/>
                <a:gd name="T9" fmla="*/ 2147483647 h 982"/>
                <a:gd name="T10" fmla="*/ 2147483647 w 519"/>
                <a:gd name="T11" fmla="*/ 2147483647 h 9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9"/>
                <a:gd name="T19" fmla="*/ 0 h 982"/>
                <a:gd name="T20" fmla="*/ 519 w 519"/>
                <a:gd name="T21" fmla="*/ 982 h 982"/>
                <a:gd name="connsiteX0" fmla="*/ 2119 w 9634"/>
                <a:gd name="connsiteY0" fmla="*/ 10000 h 10000"/>
                <a:gd name="connsiteX1" fmla="*/ 0 w 9634"/>
                <a:gd name="connsiteY1" fmla="*/ 0 h 10000"/>
                <a:gd name="connsiteX2" fmla="*/ 9634 w 9634"/>
                <a:gd name="connsiteY2" fmla="*/ 4990 h 10000"/>
                <a:gd name="connsiteX3" fmla="*/ 9268 w 9634"/>
                <a:gd name="connsiteY3" fmla="*/ 7067 h 10000"/>
                <a:gd name="connsiteX4" fmla="*/ 2119 w 9634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34" h="10000">
                  <a:moveTo>
                    <a:pt x="2119" y="10000"/>
                  </a:moveTo>
                  <a:lnTo>
                    <a:pt x="0" y="0"/>
                  </a:lnTo>
                  <a:lnTo>
                    <a:pt x="9634" y="4990"/>
                  </a:lnTo>
                  <a:lnTo>
                    <a:pt x="9268" y="7067"/>
                  </a:lnTo>
                  <a:lnTo>
                    <a:pt x="2119" y="1000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579550" y="2536837"/>
              <a:ext cx="2121824" cy="2375762"/>
            </a:xfrm>
            <a:custGeom>
              <a:avLst/>
              <a:gdLst>
                <a:gd name="T0" fmla="*/ 0 w 901"/>
                <a:gd name="T1" fmla="*/ 2147483647 h 994"/>
                <a:gd name="T2" fmla="*/ 2147483647 w 901"/>
                <a:gd name="T3" fmla="*/ 2147483647 h 994"/>
                <a:gd name="T4" fmla="*/ 2147483647 w 901"/>
                <a:gd name="T5" fmla="*/ 0 h 994"/>
                <a:gd name="T6" fmla="*/ 2147483647 w 901"/>
                <a:gd name="T7" fmla="*/ 2147483647 h 994"/>
                <a:gd name="T8" fmla="*/ 2147483647 w 901"/>
                <a:gd name="T9" fmla="*/ 2147483647 h 994"/>
                <a:gd name="T10" fmla="*/ 0 w 901"/>
                <a:gd name="T11" fmla="*/ 2147483647 h 9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1"/>
                <a:gd name="T19" fmla="*/ 0 h 994"/>
                <a:gd name="T20" fmla="*/ 901 w 901"/>
                <a:gd name="T21" fmla="*/ 994 h 9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1" h="994">
                  <a:moveTo>
                    <a:pt x="0" y="984"/>
                  </a:moveTo>
                  <a:lnTo>
                    <a:pt x="78" y="24"/>
                  </a:lnTo>
                  <a:lnTo>
                    <a:pt x="901" y="0"/>
                  </a:lnTo>
                  <a:lnTo>
                    <a:pt x="901" y="167"/>
                  </a:lnTo>
                  <a:lnTo>
                    <a:pt x="139" y="994"/>
                  </a:lnTo>
                  <a:lnTo>
                    <a:pt x="0" y="984"/>
                  </a:lnTo>
                  <a:close/>
                </a:path>
              </a:pathLst>
            </a:custGeom>
            <a:noFill/>
            <a:ln w="28575" cap="flat" cmpd="sng">
              <a:solidFill>
                <a:srgbClr val="35C955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4321364" y="1774395"/>
              <a:ext cx="0" cy="35779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825961" y="3617163"/>
              <a:ext cx="32051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81389" y="2493815"/>
              <a:ext cx="0" cy="2294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981389" y="2264365"/>
              <a:ext cx="2712922" cy="26386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2" name="Oval 37"/>
            <p:cNvSpPr>
              <a:spLocks noChangeArrowheads="1"/>
            </p:cNvSpPr>
            <p:nvPr/>
          </p:nvSpPr>
          <p:spPr bwMode="auto">
            <a:xfrm>
              <a:off x="3680813" y="2534447"/>
              <a:ext cx="320275" cy="215109"/>
            </a:xfrm>
            <a:prstGeom prst="ellipse">
              <a:avLst/>
            </a:prstGeom>
            <a:solidFill>
              <a:srgbClr val="35C955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3" name="Oval 38"/>
            <p:cNvSpPr>
              <a:spLocks noChangeArrowheads="1"/>
            </p:cNvSpPr>
            <p:nvPr/>
          </p:nvSpPr>
          <p:spPr bwMode="auto">
            <a:xfrm>
              <a:off x="5548303" y="2869062"/>
              <a:ext cx="320275" cy="215109"/>
            </a:xfrm>
            <a:prstGeom prst="ellipse">
              <a:avLst/>
            </a:prstGeom>
            <a:solidFill>
              <a:srgbClr val="35C955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4" name="Oval 39"/>
            <p:cNvSpPr>
              <a:spLocks noChangeArrowheads="1"/>
            </p:cNvSpPr>
            <p:nvPr/>
          </p:nvSpPr>
          <p:spPr bwMode="auto">
            <a:xfrm>
              <a:off x="4641640" y="4821775"/>
              <a:ext cx="320275" cy="217500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5" name="Oval 40"/>
            <p:cNvSpPr>
              <a:spLocks noChangeArrowheads="1"/>
            </p:cNvSpPr>
            <p:nvPr/>
          </p:nvSpPr>
          <p:spPr bwMode="auto">
            <a:xfrm>
              <a:off x="4429693" y="2319338"/>
              <a:ext cx="320275" cy="217499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6" name="Oval 41"/>
            <p:cNvSpPr>
              <a:spLocks noChangeArrowheads="1"/>
            </p:cNvSpPr>
            <p:nvPr/>
          </p:nvSpPr>
          <p:spPr bwMode="auto">
            <a:xfrm>
              <a:off x="5548303" y="3519170"/>
              <a:ext cx="320275" cy="217499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7" name="Oval 58"/>
            <p:cNvSpPr>
              <a:spLocks noChangeArrowheads="1"/>
            </p:cNvSpPr>
            <p:nvPr/>
          </p:nvSpPr>
          <p:spPr bwMode="auto">
            <a:xfrm>
              <a:off x="5548303" y="2436453"/>
              <a:ext cx="320275" cy="215109"/>
            </a:xfrm>
            <a:prstGeom prst="ellipse">
              <a:avLst/>
            </a:prstGeom>
            <a:solidFill>
              <a:srgbClr val="35C955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8" name="Oval 59"/>
            <p:cNvSpPr>
              <a:spLocks noChangeArrowheads="1"/>
            </p:cNvSpPr>
            <p:nvPr/>
          </p:nvSpPr>
          <p:spPr bwMode="auto">
            <a:xfrm>
              <a:off x="5548303" y="4061722"/>
              <a:ext cx="320275" cy="217500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39" name="Oval 60"/>
            <p:cNvSpPr>
              <a:spLocks noChangeArrowheads="1"/>
            </p:cNvSpPr>
            <p:nvPr/>
          </p:nvSpPr>
          <p:spPr bwMode="auto">
            <a:xfrm>
              <a:off x="3732623" y="4824165"/>
              <a:ext cx="320275" cy="215109"/>
            </a:xfrm>
            <a:prstGeom prst="ellipse">
              <a:avLst/>
            </a:prstGeom>
            <a:solidFill>
              <a:srgbClr val="35C955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0" name="Oval 61"/>
            <p:cNvSpPr>
              <a:spLocks noChangeArrowheads="1"/>
            </p:cNvSpPr>
            <p:nvPr/>
          </p:nvSpPr>
          <p:spPr bwMode="auto">
            <a:xfrm>
              <a:off x="3412347" y="4824165"/>
              <a:ext cx="320275" cy="215109"/>
            </a:xfrm>
            <a:prstGeom prst="ellipse">
              <a:avLst/>
            </a:prstGeom>
            <a:solidFill>
              <a:srgbClr val="35C955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u-HU"/>
            </a:p>
          </p:txBody>
        </p:sp>
        <p:sp>
          <p:nvSpPr>
            <p:cNvPr id="41" name="Line 62"/>
            <p:cNvSpPr>
              <a:spLocks noChangeShapeType="1"/>
            </p:cNvSpPr>
            <p:nvPr/>
          </p:nvSpPr>
          <p:spPr bwMode="auto">
            <a:xfrm>
              <a:off x="4587476" y="2544008"/>
              <a:ext cx="1066799" cy="151771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2" name="Line 63"/>
            <p:cNvSpPr>
              <a:spLocks noChangeShapeType="1"/>
            </p:cNvSpPr>
            <p:nvPr/>
          </p:nvSpPr>
          <p:spPr bwMode="auto">
            <a:xfrm>
              <a:off x="3838597" y="2653953"/>
              <a:ext cx="108328" cy="2275377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3" name="Line 64"/>
            <p:cNvSpPr>
              <a:spLocks noChangeShapeType="1"/>
            </p:cNvSpPr>
            <p:nvPr/>
          </p:nvSpPr>
          <p:spPr bwMode="auto">
            <a:xfrm>
              <a:off x="3838597" y="2653953"/>
              <a:ext cx="1815679" cy="215109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4" name="Text Box 81"/>
            <p:cNvSpPr txBox="1">
              <a:spLocks noChangeArrowheads="1"/>
            </p:cNvSpPr>
            <p:nvPr/>
          </p:nvSpPr>
          <p:spPr bwMode="auto">
            <a:xfrm>
              <a:off x="1447800" y="4876800"/>
              <a:ext cx="1931073" cy="688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/>
                <a:t>(-1,-1,-1)</a:t>
              </a:r>
              <a:endParaRPr lang="hu-HU" sz="2400" dirty="0"/>
            </a:p>
          </p:txBody>
        </p:sp>
        <p:sp>
          <p:nvSpPr>
            <p:cNvPr id="45" name="Text Box 82"/>
            <p:cNvSpPr txBox="1">
              <a:spLocks noChangeArrowheads="1"/>
            </p:cNvSpPr>
            <p:nvPr/>
          </p:nvSpPr>
          <p:spPr bwMode="auto">
            <a:xfrm>
              <a:off x="5762604" y="1676400"/>
              <a:ext cx="1704996" cy="688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(1, 1, 1)</a:t>
              </a:r>
              <a:endParaRPr lang="hu-HU" sz="2400"/>
            </a:p>
          </p:txBody>
        </p:sp>
      </p:grpSp>
      <p:sp>
        <p:nvSpPr>
          <p:cNvPr id="47" name="Jobbra nyíl 46"/>
          <p:cNvSpPr/>
          <p:nvPr/>
        </p:nvSpPr>
        <p:spPr>
          <a:xfrm>
            <a:off x="4419600" y="29718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Szövegdoboz 47"/>
          <p:cNvSpPr txBox="1"/>
          <p:nvPr/>
        </p:nvSpPr>
        <p:spPr>
          <a:xfrm>
            <a:off x="1981200" y="5486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Z(-1,1)</a:t>
            </a:r>
            <a:endParaRPr lang="hu-HU" sz="32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6248400" y="5486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(0,1)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r>
              <a:rPr lang="hu-HU" dirty="0" err="1" smtClean="0"/>
              <a:t>Raszterizáció</a:t>
            </a:r>
            <a:endParaRPr lang="hu-HU" dirty="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3227504" y="1686580"/>
            <a:ext cx="2438400" cy="3733800"/>
          </a:xfrm>
          <a:custGeom>
            <a:avLst/>
            <a:gdLst>
              <a:gd name="T0" fmla="*/ 2147483647 w 1536"/>
              <a:gd name="T1" fmla="*/ 2147483647 h 2352"/>
              <a:gd name="T2" fmla="*/ 0 w 1536"/>
              <a:gd name="T3" fmla="*/ 2147483647 h 2352"/>
              <a:gd name="T4" fmla="*/ 2147483647 w 1536"/>
              <a:gd name="T5" fmla="*/ 0 h 2352"/>
              <a:gd name="T6" fmla="*/ 2147483647 w 1536"/>
              <a:gd name="T7" fmla="*/ 2147483647 h 2352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2352"/>
              <a:gd name="T14" fmla="*/ 1536 w 1536"/>
              <a:gd name="T15" fmla="*/ 2352 h 2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2352">
                <a:moveTo>
                  <a:pt x="912" y="2352"/>
                </a:moveTo>
                <a:lnTo>
                  <a:pt x="0" y="1440"/>
                </a:lnTo>
                <a:lnTo>
                  <a:pt x="1536" y="0"/>
                </a:lnTo>
                <a:lnTo>
                  <a:pt x="912" y="2352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989504" y="39725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294304" y="39725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684704" y="39725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599104" y="39725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989504" y="42773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294304" y="42773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846504" y="412498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5715000" y="1371600"/>
            <a:ext cx="126829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/>
              <a:t>(</a:t>
            </a:r>
            <a:r>
              <a:rPr lang="hu-HU" sz="2800" i="1" dirty="0" smtClean="0"/>
              <a:t>X</a:t>
            </a:r>
            <a:r>
              <a:rPr lang="hu-HU" sz="2800" baseline="-25000" dirty="0" smtClean="0"/>
              <a:t>3</a:t>
            </a:r>
            <a:r>
              <a:rPr lang="hu-HU" sz="2800" dirty="0" smtClean="0"/>
              <a:t>,</a:t>
            </a:r>
            <a:r>
              <a:rPr lang="hu-HU" sz="2800" i="1" dirty="0" smtClean="0"/>
              <a:t>Y</a:t>
            </a:r>
            <a:r>
              <a:rPr lang="hu-HU" sz="2800" baseline="-25000" dirty="0" smtClean="0"/>
              <a:t>3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267200" y="5486400"/>
            <a:ext cx="126829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/>
              <a:t>(</a:t>
            </a:r>
            <a:r>
              <a:rPr lang="hu-HU" sz="2800" i="1" dirty="0" smtClean="0"/>
              <a:t>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</a:t>
            </a:r>
            <a:r>
              <a:rPr lang="hu-HU" sz="2800" i="1" dirty="0" smtClean="0"/>
              <a:t>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1981200" y="3505200"/>
            <a:ext cx="126829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/>
              <a:t>(</a:t>
            </a:r>
            <a:r>
              <a:rPr lang="hu-HU" sz="2800" i="1" dirty="0" smtClean="0"/>
              <a:t>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,</a:t>
            </a:r>
            <a:r>
              <a:rPr lang="hu-HU" sz="2800" i="1" dirty="0" smtClean="0"/>
              <a:t>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sp>
        <p:nvSpPr>
          <p:cNvPr id="35" name="Ellipszis 34"/>
          <p:cNvSpPr/>
          <p:nvPr/>
        </p:nvSpPr>
        <p:spPr>
          <a:xfrm>
            <a:off x="4980104" y="404878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3303704" y="404878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Tulajdonságok interpolációja</a:t>
            </a:r>
            <a:endParaRPr lang="hu-HU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03238" y="5103813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503238" y="3808413"/>
            <a:ext cx="1981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503238" y="2132013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112838" y="2208213"/>
            <a:ext cx="2514600" cy="1752600"/>
          </a:xfrm>
          <a:custGeom>
            <a:avLst/>
            <a:gdLst>
              <a:gd name="T0" fmla="*/ 0 w 1584"/>
              <a:gd name="T1" fmla="*/ 2147483647 h 1104"/>
              <a:gd name="T2" fmla="*/ 2147483647 w 1584"/>
              <a:gd name="T3" fmla="*/ 2147483647 h 1104"/>
              <a:gd name="T4" fmla="*/ 2147483647 w 1584"/>
              <a:gd name="T5" fmla="*/ 0 h 1104"/>
              <a:gd name="T6" fmla="*/ 0 w 1584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1104"/>
              <a:gd name="T14" fmla="*/ 1584 w 158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1104">
                <a:moveTo>
                  <a:pt x="0" y="1104"/>
                </a:moveTo>
                <a:lnTo>
                  <a:pt x="1584" y="720"/>
                </a:lnTo>
                <a:lnTo>
                  <a:pt x="768" y="0"/>
                </a:lnTo>
                <a:lnTo>
                  <a:pt x="0" y="1104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189038" y="4189413"/>
            <a:ext cx="2514600" cy="685800"/>
          </a:xfrm>
          <a:custGeom>
            <a:avLst/>
            <a:gdLst>
              <a:gd name="T0" fmla="*/ 0 w 1584"/>
              <a:gd name="T1" fmla="*/ 2147483647 h 1104"/>
              <a:gd name="T2" fmla="*/ 2147483647 w 1584"/>
              <a:gd name="T3" fmla="*/ 2147483647 h 1104"/>
              <a:gd name="T4" fmla="*/ 2147483647 w 1584"/>
              <a:gd name="T5" fmla="*/ 0 h 1104"/>
              <a:gd name="T6" fmla="*/ 0 w 1584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1104"/>
              <a:gd name="T14" fmla="*/ 1584 w 158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1104">
                <a:moveTo>
                  <a:pt x="0" y="1104"/>
                </a:moveTo>
                <a:lnTo>
                  <a:pt x="1584" y="720"/>
                </a:lnTo>
                <a:lnTo>
                  <a:pt x="768" y="0"/>
                </a:lnTo>
                <a:lnTo>
                  <a:pt x="0" y="1104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02025" y="4849813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i="1"/>
              <a:t>X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484438" y="36560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i="1"/>
              <a:t>Y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4350" y="20558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i="1"/>
              <a:t>Z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179638" y="4494213"/>
            <a:ext cx="3048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 flipV="1">
            <a:off x="2332038" y="2817813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759075" y="2130425"/>
            <a:ext cx="33067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i="1"/>
              <a:t>Z</a:t>
            </a:r>
            <a:r>
              <a:rPr lang="hu-HU" sz="2800"/>
              <a:t>(</a:t>
            </a:r>
            <a:r>
              <a:rPr lang="hu-HU" sz="2800" i="1"/>
              <a:t>X,Y</a:t>
            </a:r>
            <a:r>
              <a:rPr lang="hu-HU" sz="2800"/>
              <a:t>)</a:t>
            </a:r>
            <a:r>
              <a:rPr lang="hu-HU" sz="2800" i="1"/>
              <a:t> = aX + bY + c</a:t>
            </a:r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5913438" y="1141413"/>
            <a:ext cx="2438400" cy="3733800"/>
          </a:xfrm>
          <a:custGeom>
            <a:avLst/>
            <a:gdLst>
              <a:gd name="T0" fmla="*/ 2147483647 w 1536"/>
              <a:gd name="T1" fmla="*/ 2147483647 h 2352"/>
              <a:gd name="T2" fmla="*/ 0 w 1536"/>
              <a:gd name="T3" fmla="*/ 2147483647 h 2352"/>
              <a:gd name="T4" fmla="*/ 2147483647 w 1536"/>
              <a:gd name="T5" fmla="*/ 0 h 2352"/>
              <a:gd name="T6" fmla="*/ 2147483647 w 1536"/>
              <a:gd name="T7" fmla="*/ 2147483647 h 2352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2352"/>
              <a:gd name="T14" fmla="*/ 1536 w 1536"/>
              <a:gd name="T15" fmla="*/ 2352 h 2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2352">
                <a:moveTo>
                  <a:pt x="912" y="2352"/>
                </a:moveTo>
                <a:lnTo>
                  <a:pt x="0" y="1440"/>
                </a:lnTo>
                <a:lnTo>
                  <a:pt x="1536" y="0"/>
                </a:lnTo>
                <a:lnTo>
                  <a:pt x="912" y="2352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6599238" y="3198813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904038" y="3198813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294438" y="3198813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7208838" y="3198813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599238" y="3503613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904038" y="3503613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283075" y="4275138"/>
            <a:ext cx="11255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i="1"/>
              <a:t>Z</a:t>
            </a:r>
            <a:r>
              <a:rPr lang="hu-HU" sz="2800"/>
              <a:t>(</a:t>
            </a:r>
            <a:r>
              <a:rPr lang="hu-HU" sz="2800" i="1"/>
              <a:t>X,Y</a:t>
            </a:r>
            <a:r>
              <a:rPr lang="hu-HU" sz="2800"/>
              <a:t>)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5246688" y="3351213"/>
            <a:ext cx="1504950" cy="996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5456238" y="3351213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5380038" y="3351213"/>
            <a:ext cx="16764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694238" y="5129213"/>
            <a:ext cx="3687762" cy="531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i="1"/>
              <a:t>Z</a:t>
            </a:r>
            <a:r>
              <a:rPr lang="hu-HU" sz="2800"/>
              <a:t>(</a:t>
            </a:r>
            <a:r>
              <a:rPr lang="hu-HU" sz="2800" i="1"/>
              <a:t>X</a:t>
            </a:r>
            <a:r>
              <a:rPr lang="hu-HU" sz="2800"/>
              <a:t>+1,</a:t>
            </a:r>
            <a:r>
              <a:rPr lang="hu-HU" sz="2800" i="1"/>
              <a:t>Y</a:t>
            </a:r>
            <a:r>
              <a:rPr lang="hu-HU" sz="2800"/>
              <a:t>) = </a:t>
            </a:r>
            <a:r>
              <a:rPr lang="hu-HU" sz="2800" i="1"/>
              <a:t>Z</a:t>
            </a:r>
            <a:r>
              <a:rPr lang="hu-HU" sz="2800"/>
              <a:t>(</a:t>
            </a:r>
            <a:r>
              <a:rPr lang="hu-HU" sz="2800" i="1"/>
              <a:t>X,Y</a:t>
            </a:r>
            <a:r>
              <a:rPr lang="hu-HU" sz="2800"/>
              <a:t>) + </a:t>
            </a:r>
            <a:r>
              <a:rPr lang="hu-HU" sz="2800" i="1"/>
              <a:t>a</a:t>
            </a:r>
            <a:r>
              <a:rPr lang="hu-HU" sz="2800"/>
              <a:t> 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3529013" y="3255963"/>
            <a:ext cx="204787" cy="1762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1014413" y="3871913"/>
            <a:ext cx="204787" cy="1762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2239963" y="2128838"/>
            <a:ext cx="204787" cy="1762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3203575" y="3449638"/>
            <a:ext cx="15763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/>
              <a:t>(</a:t>
            </a:r>
            <a:r>
              <a:rPr lang="hu-HU" sz="2800" i="1" dirty="0"/>
              <a:t>X</a:t>
            </a:r>
            <a:r>
              <a:rPr lang="hu-HU" sz="2800" baseline="-25000" dirty="0"/>
              <a:t>1</a:t>
            </a:r>
            <a:r>
              <a:rPr lang="hu-HU" sz="2800" dirty="0"/>
              <a:t>,</a:t>
            </a:r>
            <a:r>
              <a:rPr lang="hu-HU" sz="2800" i="1" dirty="0"/>
              <a:t>Y</a:t>
            </a:r>
            <a:r>
              <a:rPr lang="hu-HU" sz="2800" baseline="-25000" dirty="0"/>
              <a:t>1</a:t>
            </a:r>
            <a:r>
              <a:rPr lang="hu-HU" sz="2800" dirty="0"/>
              <a:t>,</a:t>
            </a:r>
            <a:r>
              <a:rPr lang="hu-HU" sz="2800" i="1" dirty="0"/>
              <a:t>Z</a:t>
            </a:r>
            <a:r>
              <a:rPr lang="hu-HU" sz="2800" baseline="-25000" dirty="0"/>
              <a:t>1</a:t>
            </a:r>
            <a:r>
              <a:rPr lang="hu-HU" sz="2800" dirty="0"/>
              <a:t>)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998538" y="1622425"/>
            <a:ext cx="15763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/>
              <a:t>(</a:t>
            </a:r>
            <a:r>
              <a:rPr lang="hu-HU" sz="2800" i="1"/>
              <a:t>X</a:t>
            </a:r>
            <a:r>
              <a:rPr lang="hu-HU" sz="2800" baseline="-25000"/>
              <a:t>2</a:t>
            </a:r>
            <a:r>
              <a:rPr lang="hu-HU" sz="2800"/>
              <a:t>,</a:t>
            </a:r>
            <a:r>
              <a:rPr lang="hu-HU" sz="2800" i="1"/>
              <a:t>Y</a:t>
            </a:r>
            <a:r>
              <a:rPr lang="hu-HU" sz="2800" baseline="-25000"/>
              <a:t>2</a:t>
            </a:r>
            <a:r>
              <a:rPr lang="hu-HU" sz="2800"/>
              <a:t>,</a:t>
            </a:r>
            <a:r>
              <a:rPr lang="hu-HU" sz="2800" i="1"/>
              <a:t>Z</a:t>
            </a:r>
            <a:r>
              <a:rPr lang="hu-HU" sz="2800" baseline="-25000"/>
              <a:t>2</a:t>
            </a:r>
            <a:r>
              <a:rPr lang="hu-HU" sz="2800"/>
              <a:t>)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449263" y="3998913"/>
            <a:ext cx="15763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/>
              <a:t>(</a:t>
            </a:r>
            <a:r>
              <a:rPr lang="hu-HU" sz="2800" i="1"/>
              <a:t>X</a:t>
            </a:r>
            <a:r>
              <a:rPr lang="hu-HU" sz="2800" baseline="-25000"/>
              <a:t>3</a:t>
            </a:r>
            <a:r>
              <a:rPr lang="hu-HU" sz="2800"/>
              <a:t>,</a:t>
            </a:r>
            <a:r>
              <a:rPr lang="hu-HU" sz="2800" i="1"/>
              <a:t>Y</a:t>
            </a:r>
            <a:r>
              <a:rPr lang="hu-HU" sz="2800" baseline="-25000"/>
              <a:t>3</a:t>
            </a:r>
            <a:r>
              <a:rPr lang="hu-HU" sz="2800"/>
              <a:t>,</a:t>
            </a:r>
            <a:r>
              <a:rPr lang="hu-HU" sz="2800" i="1"/>
              <a:t>Z</a:t>
            </a:r>
            <a:r>
              <a:rPr lang="hu-HU" sz="2800" baseline="-25000"/>
              <a:t>3</a:t>
            </a:r>
            <a:r>
              <a:rPr lang="hu-HU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Interpolációs hardver</a:t>
            </a:r>
            <a:endParaRPr lang="hu-HU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6400" y="1828800"/>
            <a:ext cx="989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i="1"/>
              <a:t>Z</a:t>
            </a:r>
            <a:r>
              <a:rPr lang="hu-HU" sz="2400"/>
              <a:t>(</a:t>
            </a:r>
            <a:r>
              <a:rPr lang="hu-HU" sz="2400" i="1"/>
              <a:t>X,Y</a:t>
            </a:r>
            <a:r>
              <a:rPr lang="hu-HU" sz="2400"/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54150" y="2901950"/>
            <a:ext cx="2273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hu-HU" sz="2200" b="1" i="1"/>
              <a:t>X</a:t>
            </a:r>
            <a:r>
              <a:rPr lang="hu-HU" sz="2200" b="1"/>
              <a:t> számláló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97350" y="2901950"/>
            <a:ext cx="35687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hu-HU" sz="2200" b="1" i="1"/>
              <a:t>Z</a:t>
            </a:r>
            <a:r>
              <a:rPr lang="hu-HU" sz="2200" b="1"/>
              <a:t> regiszter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343400" y="4191000"/>
            <a:ext cx="3582988" cy="839788"/>
          </a:xfrm>
          <a:custGeom>
            <a:avLst/>
            <a:gdLst>
              <a:gd name="T0" fmla="*/ 2147483647 w 2257"/>
              <a:gd name="T1" fmla="*/ 0 h 529"/>
              <a:gd name="T2" fmla="*/ 0 w 2257"/>
              <a:gd name="T3" fmla="*/ 2147483647 h 529"/>
              <a:gd name="T4" fmla="*/ 2147483647 w 2257"/>
              <a:gd name="T5" fmla="*/ 2147483647 h 529"/>
              <a:gd name="T6" fmla="*/ 2147483647 w 2257"/>
              <a:gd name="T7" fmla="*/ 0 h 529"/>
              <a:gd name="T8" fmla="*/ 2147483647 w 2257"/>
              <a:gd name="T9" fmla="*/ 0 h 5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7"/>
              <a:gd name="T16" fmla="*/ 0 h 529"/>
              <a:gd name="T17" fmla="*/ 2257 w 2257"/>
              <a:gd name="T18" fmla="*/ 529 h 5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7" h="529">
                <a:moveTo>
                  <a:pt x="384" y="0"/>
                </a:moveTo>
                <a:lnTo>
                  <a:pt x="0" y="528"/>
                </a:lnTo>
                <a:lnTo>
                  <a:pt x="2256" y="528"/>
                </a:lnTo>
                <a:lnTo>
                  <a:pt x="1824" y="0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590800" y="2355850"/>
            <a:ext cx="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5867400" y="2362200"/>
            <a:ext cx="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6119813" y="3500438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5867400" y="2590800"/>
            <a:ext cx="2362200" cy="2973388"/>
          </a:xfrm>
          <a:custGeom>
            <a:avLst/>
            <a:gdLst>
              <a:gd name="T0" fmla="*/ 0 w 1345"/>
              <a:gd name="T1" fmla="*/ 2147483647 h 1873"/>
              <a:gd name="T2" fmla="*/ 0 w 1345"/>
              <a:gd name="T3" fmla="*/ 0 h 1873"/>
              <a:gd name="T4" fmla="*/ 2147483647 w 1345"/>
              <a:gd name="T5" fmla="*/ 0 h 1873"/>
              <a:gd name="T6" fmla="*/ 2147483647 w 1345"/>
              <a:gd name="T7" fmla="*/ 2147483647 h 1873"/>
              <a:gd name="T8" fmla="*/ 2147483647 w 1345"/>
              <a:gd name="T9" fmla="*/ 2147483647 h 1873"/>
              <a:gd name="T10" fmla="*/ 2147483647 w 1345"/>
              <a:gd name="T11" fmla="*/ 2147483647 h 18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5"/>
              <a:gd name="T19" fmla="*/ 0 h 1873"/>
              <a:gd name="T20" fmla="*/ 1345 w 1345"/>
              <a:gd name="T21" fmla="*/ 1873 h 18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5" h="1873">
                <a:moveTo>
                  <a:pt x="0" y="192"/>
                </a:moveTo>
                <a:lnTo>
                  <a:pt x="0" y="0"/>
                </a:lnTo>
                <a:lnTo>
                  <a:pt x="1344" y="0"/>
                </a:lnTo>
                <a:lnTo>
                  <a:pt x="1344" y="1872"/>
                </a:lnTo>
                <a:lnTo>
                  <a:pt x="768" y="1872"/>
                </a:lnTo>
                <a:lnTo>
                  <a:pt x="768" y="15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4973638" y="50165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830763" y="571500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hu-HU" sz="2200" b="1" i="1"/>
              <a:t>a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438400" y="1828800"/>
            <a:ext cx="366713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hu-HU" sz="2200" b="1" i="1"/>
              <a:t>X</a:t>
            </a:r>
          </a:p>
        </p:txBody>
      </p:sp>
      <p:sp>
        <p:nvSpPr>
          <p:cNvPr id="15" name="Freeform 19"/>
          <p:cNvSpPr>
            <a:spLocks/>
          </p:cNvSpPr>
          <p:nvPr/>
        </p:nvSpPr>
        <p:spPr bwMode="auto">
          <a:xfrm>
            <a:off x="762000" y="3505200"/>
            <a:ext cx="3430588" cy="534988"/>
          </a:xfrm>
          <a:custGeom>
            <a:avLst/>
            <a:gdLst>
              <a:gd name="T0" fmla="*/ 0 w 2161"/>
              <a:gd name="T1" fmla="*/ 2147483647 h 337"/>
              <a:gd name="T2" fmla="*/ 2147483647 w 2161"/>
              <a:gd name="T3" fmla="*/ 2147483647 h 337"/>
              <a:gd name="T4" fmla="*/ 2147483647 w 2161"/>
              <a:gd name="T5" fmla="*/ 2147483647 h 337"/>
              <a:gd name="T6" fmla="*/ 2147483647 w 2161"/>
              <a:gd name="T7" fmla="*/ 2147483647 h 337"/>
              <a:gd name="T8" fmla="*/ 2147483647 w 2161"/>
              <a:gd name="T9" fmla="*/ 2147483647 h 337"/>
              <a:gd name="T10" fmla="*/ 2147483647 w 2161"/>
              <a:gd name="T11" fmla="*/ 2147483647 h 337"/>
              <a:gd name="T12" fmla="*/ 2147483647 w 2161"/>
              <a:gd name="T13" fmla="*/ 2147483647 h 337"/>
              <a:gd name="T14" fmla="*/ 2147483647 w 2161"/>
              <a:gd name="T15" fmla="*/ 2147483647 h 337"/>
              <a:gd name="T16" fmla="*/ 2147483647 w 2161"/>
              <a:gd name="T17" fmla="*/ 2147483647 h 337"/>
              <a:gd name="T18" fmla="*/ 2147483647 w 2161"/>
              <a:gd name="T19" fmla="*/ 2147483647 h 337"/>
              <a:gd name="T20" fmla="*/ 2147483647 w 2161"/>
              <a:gd name="T21" fmla="*/ 2147483647 h 337"/>
              <a:gd name="T22" fmla="*/ 2147483647 w 2161"/>
              <a:gd name="T23" fmla="*/ 2147483647 h 337"/>
              <a:gd name="T24" fmla="*/ 2147483647 w 2161"/>
              <a:gd name="T25" fmla="*/ 2147483647 h 337"/>
              <a:gd name="T26" fmla="*/ 2147483647 w 2161"/>
              <a:gd name="T27" fmla="*/ 2147483647 h 337"/>
              <a:gd name="T28" fmla="*/ 2147483647 w 2161"/>
              <a:gd name="T29" fmla="*/ 2147483647 h 337"/>
              <a:gd name="T30" fmla="*/ 2147483647 w 2161"/>
              <a:gd name="T31" fmla="*/ 2147483647 h 337"/>
              <a:gd name="T32" fmla="*/ 2147483647 w 2161"/>
              <a:gd name="T33" fmla="*/ 2147483647 h 337"/>
              <a:gd name="T34" fmla="*/ 2147483647 w 2161"/>
              <a:gd name="T35" fmla="*/ 2147483647 h 337"/>
              <a:gd name="T36" fmla="*/ 2147483647 w 2161"/>
              <a:gd name="T37" fmla="*/ 2147483647 h 337"/>
              <a:gd name="T38" fmla="*/ 2147483647 w 2161"/>
              <a:gd name="T39" fmla="*/ 2147483647 h 337"/>
              <a:gd name="T40" fmla="*/ 2147483647 w 2161"/>
              <a:gd name="T41" fmla="*/ 2147483647 h 337"/>
              <a:gd name="T42" fmla="*/ 2147483647 w 2161"/>
              <a:gd name="T43" fmla="*/ 2147483647 h 337"/>
              <a:gd name="T44" fmla="*/ 2147483647 w 2161"/>
              <a:gd name="T45" fmla="*/ 2147483647 h 337"/>
              <a:gd name="T46" fmla="*/ 2147483647 w 2161"/>
              <a:gd name="T47" fmla="*/ 2147483647 h 337"/>
              <a:gd name="T48" fmla="*/ 2147483647 w 2161"/>
              <a:gd name="T49" fmla="*/ 2147483647 h 337"/>
              <a:gd name="T50" fmla="*/ 2147483647 w 2161"/>
              <a:gd name="T51" fmla="*/ 2147483647 h 337"/>
              <a:gd name="T52" fmla="*/ 2147483647 w 2161"/>
              <a:gd name="T53" fmla="*/ 2147483647 h 337"/>
              <a:gd name="T54" fmla="*/ 2147483647 w 2161"/>
              <a:gd name="T55" fmla="*/ 2147483647 h 337"/>
              <a:gd name="T56" fmla="*/ 2147483647 w 2161"/>
              <a:gd name="T57" fmla="*/ 0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161"/>
              <a:gd name="T88" fmla="*/ 0 h 337"/>
              <a:gd name="T89" fmla="*/ 2161 w 2161"/>
              <a:gd name="T90" fmla="*/ 337 h 33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161" h="337">
                <a:moveTo>
                  <a:pt x="0" y="336"/>
                </a:moveTo>
                <a:lnTo>
                  <a:pt x="39" y="335"/>
                </a:lnTo>
                <a:lnTo>
                  <a:pt x="102" y="335"/>
                </a:lnTo>
                <a:lnTo>
                  <a:pt x="186" y="335"/>
                </a:lnTo>
                <a:lnTo>
                  <a:pt x="291" y="335"/>
                </a:lnTo>
                <a:lnTo>
                  <a:pt x="355" y="335"/>
                </a:lnTo>
                <a:lnTo>
                  <a:pt x="397" y="335"/>
                </a:lnTo>
                <a:lnTo>
                  <a:pt x="555" y="335"/>
                </a:lnTo>
                <a:lnTo>
                  <a:pt x="681" y="335"/>
                </a:lnTo>
                <a:lnTo>
                  <a:pt x="765" y="335"/>
                </a:lnTo>
                <a:lnTo>
                  <a:pt x="797" y="335"/>
                </a:lnTo>
                <a:lnTo>
                  <a:pt x="881" y="335"/>
                </a:lnTo>
                <a:lnTo>
                  <a:pt x="944" y="335"/>
                </a:lnTo>
                <a:lnTo>
                  <a:pt x="1007" y="335"/>
                </a:lnTo>
                <a:lnTo>
                  <a:pt x="1049" y="335"/>
                </a:lnTo>
                <a:lnTo>
                  <a:pt x="1112" y="335"/>
                </a:lnTo>
                <a:lnTo>
                  <a:pt x="1197" y="335"/>
                </a:lnTo>
                <a:lnTo>
                  <a:pt x="1260" y="335"/>
                </a:lnTo>
                <a:lnTo>
                  <a:pt x="1302" y="335"/>
                </a:lnTo>
                <a:lnTo>
                  <a:pt x="1355" y="335"/>
                </a:lnTo>
                <a:lnTo>
                  <a:pt x="1460" y="335"/>
                </a:lnTo>
                <a:lnTo>
                  <a:pt x="1544" y="335"/>
                </a:lnTo>
                <a:lnTo>
                  <a:pt x="1607" y="335"/>
                </a:lnTo>
                <a:lnTo>
                  <a:pt x="1639" y="335"/>
                </a:lnTo>
                <a:lnTo>
                  <a:pt x="1723" y="335"/>
                </a:lnTo>
                <a:lnTo>
                  <a:pt x="1755" y="335"/>
                </a:lnTo>
                <a:lnTo>
                  <a:pt x="1797" y="335"/>
                </a:lnTo>
                <a:lnTo>
                  <a:pt x="1839" y="335"/>
                </a:lnTo>
                <a:lnTo>
                  <a:pt x="216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V="1">
            <a:off x="996950" y="3498850"/>
            <a:ext cx="4445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791200" y="4267200"/>
            <a:ext cx="4540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600">
                <a:latin typeface="Symbol" pitchFamily="18" charset="2"/>
              </a:rPr>
              <a:t>S</a:t>
            </a:r>
            <a:endParaRPr lang="hu-HU" sz="2400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419600" y="5715000"/>
            <a:ext cx="1163638" cy="423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47700" y="4097338"/>
            <a:ext cx="79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CLK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Perspektív</a:t>
            </a:r>
            <a:r>
              <a:rPr lang="hu-HU" dirty="0" smtClean="0"/>
              <a:t> helyes interpoláció</a:t>
            </a:r>
            <a:endParaRPr lang="hu-HU" dirty="0"/>
          </a:p>
        </p:txBody>
      </p:sp>
      <p:sp>
        <p:nvSpPr>
          <p:cNvPr id="4" name="Text Box 54"/>
          <p:cNvSpPr txBox="1">
            <a:spLocks noChangeArrowheads="1"/>
          </p:cNvSpPr>
          <p:nvPr/>
        </p:nvSpPr>
        <p:spPr bwMode="auto">
          <a:xfrm>
            <a:off x="3260725" y="4613275"/>
            <a:ext cx="562975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i="1" dirty="0"/>
              <a:t>u</a:t>
            </a:r>
            <a:r>
              <a:rPr lang="hu-HU" dirty="0"/>
              <a:t> =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i="1" dirty="0"/>
              <a:t>v</a:t>
            </a:r>
            <a:r>
              <a:rPr lang="hu-HU" dirty="0"/>
              <a:t> = </a:t>
            </a:r>
          </a:p>
        </p:txBody>
      </p:sp>
      <p:sp>
        <p:nvSpPr>
          <p:cNvPr id="5" name="Rectangle 55"/>
          <p:cNvSpPr>
            <a:spLocks noChangeArrowheads="1"/>
          </p:cNvSpPr>
          <p:nvPr/>
        </p:nvSpPr>
        <p:spPr bwMode="auto">
          <a:xfrm>
            <a:off x="3810000" y="4343400"/>
            <a:ext cx="1747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r>
              <a:rPr lang="en-GB" i="1" baseline="-25000"/>
              <a:t>u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u</a:t>
            </a:r>
            <a:r>
              <a:rPr lang="en-GB" i="1"/>
              <a:t>Y+c</a:t>
            </a:r>
            <a:r>
              <a:rPr lang="en-GB" i="1" baseline="-25000"/>
              <a:t>u</a:t>
            </a:r>
            <a:endParaRPr lang="hu-HU" i="1" baseline="-25000"/>
          </a:p>
        </p:txBody>
      </p:sp>
      <p:sp>
        <p:nvSpPr>
          <p:cNvPr id="6" name="Rectangle 56"/>
          <p:cNvSpPr>
            <a:spLocks noChangeArrowheads="1"/>
          </p:cNvSpPr>
          <p:nvPr/>
        </p:nvSpPr>
        <p:spPr bwMode="auto">
          <a:xfrm>
            <a:off x="3810000" y="5486400"/>
            <a:ext cx="17145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r>
              <a:rPr lang="en-GB" i="1" baseline="-25000"/>
              <a:t>v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v</a:t>
            </a:r>
            <a:r>
              <a:rPr lang="en-GB" i="1"/>
              <a:t>Y+c</a:t>
            </a:r>
            <a:r>
              <a:rPr lang="en-GB" i="1" baseline="-25000"/>
              <a:t>v</a:t>
            </a:r>
          </a:p>
          <a:p>
            <a:endParaRPr lang="hu-HU"/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3810000" y="4800600"/>
            <a:ext cx="1747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r>
              <a:rPr lang="en-GB" i="1" baseline="-25000"/>
              <a:t>h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h</a:t>
            </a:r>
            <a:r>
              <a:rPr lang="en-GB" i="1"/>
              <a:t>Y+c</a:t>
            </a:r>
            <a:r>
              <a:rPr lang="en-GB" i="1" baseline="-25000"/>
              <a:t>h</a:t>
            </a:r>
            <a:endParaRPr lang="hu-HU" i="1" baseline="-25000"/>
          </a:p>
        </p:txBody>
      </p:sp>
      <p:sp>
        <p:nvSpPr>
          <p:cNvPr id="8" name="Rectangle 58"/>
          <p:cNvSpPr>
            <a:spLocks noChangeArrowheads="1"/>
          </p:cNvSpPr>
          <p:nvPr/>
        </p:nvSpPr>
        <p:spPr bwMode="auto">
          <a:xfrm>
            <a:off x="3810000" y="5867400"/>
            <a:ext cx="1747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r>
              <a:rPr lang="en-GB" i="1" baseline="-25000"/>
              <a:t>h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h</a:t>
            </a:r>
            <a:r>
              <a:rPr lang="en-GB" i="1"/>
              <a:t>Y+c</a:t>
            </a:r>
            <a:r>
              <a:rPr lang="en-GB" i="1" baseline="-25000"/>
              <a:t>h</a:t>
            </a:r>
            <a:endParaRPr lang="hu-HU" i="1" baseline="-25000"/>
          </a:p>
        </p:txBody>
      </p:sp>
      <p:sp>
        <p:nvSpPr>
          <p:cNvPr id="9" name="Line 59"/>
          <p:cNvSpPr>
            <a:spLocks noChangeShapeType="1"/>
          </p:cNvSpPr>
          <p:nvPr/>
        </p:nvSpPr>
        <p:spPr bwMode="auto">
          <a:xfrm>
            <a:off x="3810000" y="4800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Line 60"/>
          <p:cNvSpPr>
            <a:spLocks noChangeShapeType="1"/>
          </p:cNvSpPr>
          <p:nvPr/>
        </p:nvSpPr>
        <p:spPr bwMode="auto">
          <a:xfrm>
            <a:off x="3810000" y="5867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Rectangle 61"/>
          <p:cNvSpPr>
            <a:spLocks noChangeArrowheads="1"/>
          </p:cNvSpPr>
          <p:nvPr/>
        </p:nvSpPr>
        <p:spPr bwMode="auto">
          <a:xfrm>
            <a:off x="3124200" y="42672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pic>
        <p:nvPicPr>
          <p:cNvPr id="12" name="Picture 63" descr="turtl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133600"/>
            <a:ext cx="3048000" cy="2119313"/>
          </a:xfrm>
          <a:prstGeom prst="rect">
            <a:avLst/>
          </a:prstGeom>
          <a:noFill/>
        </p:spPr>
      </p:pic>
      <p:sp>
        <p:nvSpPr>
          <p:cNvPr id="13" name="Text Box 67"/>
          <p:cNvSpPr txBox="1">
            <a:spLocks noChangeArrowheads="1"/>
          </p:cNvSpPr>
          <p:nvPr/>
        </p:nvSpPr>
        <p:spPr bwMode="auto">
          <a:xfrm>
            <a:off x="6096000" y="18288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/>
              <a:t>Perspektív</a:t>
            </a:r>
            <a:r>
              <a:rPr lang="hu-HU" dirty="0"/>
              <a:t> helyes</a:t>
            </a:r>
          </a:p>
        </p:txBody>
      </p:sp>
      <p:pic>
        <p:nvPicPr>
          <p:cNvPr id="14" name="Picture 64" descr="turtl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91000"/>
            <a:ext cx="3048000" cy="2128838"/>
          </a:xfrm>
          <a:prstGeom prst="rect">
            <a:avLst/>
          </a:prstGeom>
          <a:noFill/>
        </p:spPr>
      </p:pic>
      <p:sp>
        <p:nvSpPr>
          <p:cNvPr id="15" name="Text Box 68"/>
          <p:cNvSpPr txBox="1">
            <a:spLocks noChangeArrowheads="1"/>
          </p:cNvSpPr>
          <p:nvPr/>
        </p:nvSpPr>
        <p:spPr bwMode="auto">
          <a:xfrm>
            <a:off x="6096000" y="4267200"/>
            <a:ext cx="915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lineáris</a:t>
            </a:r>
          </a:p>
        </p:txBody>
      </p: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30163" y="1630363"/>
            <a:ext cx="2660650" cy="2519362"/>
            <a:chOff x="0" y="1954"/>
            <a:chExt cx="1505" cy="1587"/>
          </a:xfrm>
        </p:grpSpPr>
        <p:sp>
          <p:nvSpPr>
            <p:cNvPr id="17" name="Rectangle 88"/>
            <p:cNvSpPr>
              <a:spLocks noChangeArrowheads="1"/>
            </p:cNvSpPr>
            <p:nvPr/>
          </p:nvSpPr>
          <p:spPr bwMode="auto">
            <a:xfrm>
              <a:off x="181" y="2160"/>
              <a:ext cx="1162" cy="1336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" name="Oval 89"/>
            <p:cNvSpPr>
              <a:spLocks noChangeArrowheads="1"/>
            </p:cNvSpPr>
            <p:nvPr/>
          </p:nvSpPr>
          <p:spPr bwMode="auto">
            <a:xfrm>
              <a:off x="211" y="2195"/>
              <a:ext cx="1072" cy="126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" name="Freeform 90"/>
            <p:cNvSpPr>
              <a:spLocks/>
            </p:cNvSpPr>
            <p:nvPr/>
          </p:nvSpPr>
          <p:spPr bwMode="auto">
            <a:xfrm>
              <a:off x="449" y="3074"/>
              <a:ext cx="596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0" y="288"/>
                </a:cxn>
                <a:cxn ang="0">
                  <a:pos x="960" y="0"/>
                </a:cxn>
              </a:cxnLst>
              <a:rect l="0" t="0" r="r" b="b"/>
              <a:pathLst>
                <a:path w="960" h="288">
                  <a:moveTo>
                    <a:pt x="0" y="0"/>
                  </a:moveTo>
                  <a:cubicBezTo>
                    <a:pt x="160" y="144"/>
                    <a:pt x="320" y="288"/>
                    <a:pt x="480" y="288"/>
                  </a:cubicBezTo>
                  <a:cubicBezTo>
                    <a:pt x="640" y="288"/>
                    <a:pt x="800" y="144"/>
                    <a:pt x="960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Line 91"/>
            <p:cNvSpPr>
              <a:spLocks noChangeShapeType="1"/>
            </p:cNvSpPr>
            <p:nvPr/>
          </p:nvSpPr>
          <p:spPr bwMode="auto">
            <a:xfrm flipH="1">
              <a:off x="419" y="3039"/>
              <a:ext cx="60" cy="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1" name="Line 92"/>
            <p:cNvSpPr>
              <a:spLocks noChangeShapeType="1"/>
            </p:cNvSpPr>
            <p:nvPr/>
          </p:nvSpPr>
          <p:spPr bwMode="auto">
            <a:xfrm>
              <a:off x="1015" y="3039"/>
              <a:ext cx="60" cy="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" name="Oval 93"/>
            <p:cNvSpPr>
              <a:spLocks noChangeArrowheads="1"/>
            </p:cNvSpPr>
            <p:nvPr/>
          </p:nvSpPr>
          <p:spPr bwMode="auto">
            <a:xfrm>
              <a:off x="430" y="2536"/>
              <a:ext cx="238" cy="10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" name="Oval 94"/>
            <p:cNvSpPr>
              <a:spLocks noChangeArrowheads="1"/>
            </p:cNvSpPr>
            <p:nvPr/>
          </p:nvSpPr>
          <p:spPr bwMode="auto">
            <a:xfrm>
              <a:off x="847" y="2536"/>
              <a:ext cx="238" cy="10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4" name="Line 95"/>
            <p:cNvSpPr>
              <a:spLocks noChangeShapeType="1"/>
            </p:cNvSpPr>
            <p:nvPr/>
          </p:nvSpPr>
          <p:spPr bwMode="auto">
            <a:xfrm flipV="1">
              <a:off x="181" y="1999"/>
              <a:ext cx="0" cy="15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5" name="Line 96"/>
            <p:cNvSpPr>
              <a:spLocks noChangeShapeType="1"/>
            </p:cNvSpPr>
            <p:nvPr/>
          </p:nvSpPr>
          <p:spPr bwMode="auto">
            <a:xfrm flipV="1">
              <a:off x="170" y="3496"/>
              <a:ext cx="1327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6" name="Rectangle 97"/>
            <p:cNvSpPr>
              <a:spLocks noChangeArrowheads="1"/>
            </p:cNvSpPr>
            <p:nvPr/>
          </p:nvSpPr>
          <p:spPr bwMode="auto">
            <a:xfrm>
              <a:off x="1315" y="3178"/>
              <a:ext cx="19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i="1">
                  <a:sym typeface="Symbol" pitchFamily="18" charset="2"/>
                </a:rPr>
                <a:t>u</a:t>
              </a:r>
            </a:p>
          </p:txBody>
        </p:sp>
        <p:sp>
          <p:nvSpPr>
            <p:cNvPr id="27" name="Rectangle 98"/>
            <p:cNvSpPr>
              <a:spLocks noChangeArrowheads="1"/>
            </p:cNvSpPr>
            <p:nvPr/>
          </p:nvSpPr>
          <p:spPr bwMode="auto">
            <a:xfrm>
              <a:off x="0" y="1954"/>
              <a:ext cx="1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i="1">
                  <a:sym typeface="Symbol" pitchFamily="18" charset="2"/>
                </a:rPr>
                <a:t>v</a:t>
              </a:r>
            </a:p>
          </p:txBody>
        </p:sp>
      </p:grpSp>
      <p:sp>
        <p:nvSpPr>
          <p:cNvPr id="28" name="Freeform 99"/>
          <p:cNvSpPr>
            <a:spLocks/>
          </p:cNvSpPr>
          <p:nvPr/>
        </p:nvSpPr>
        <p:spPr bwMode="auto">
          <a:xfrm>
            <a:off x="1262063" y="2286000"/>
            <a:ext cx="682625" cy="539750"/>
          </a:xfrm>
          <a:custGeom>
            <a:avLst/>
            <a:gdLst/>
            <a:ahLst/>
            <a:cxnLst>
              <a:cxn ang="0">
                <a:pos x="0" y="455"/>
              </a:cxn>
              <a:cxn ang="0">
                <a:pos x="497" y="0"/>
              </a:cxn>
              <a:cxn ang="0">
                <a:pos x="566" y="463"/>
              </a:cxn>
              <a:cxn ang="0">
                <a:pos x="0" y="455"/>
              </a:cxn>
            </a:cxnLst>
            <a:rect l="0" t="0" r="r" b="b"/>
            <a:pathLst>
              <a:path w="566" h="463">
                <a:moveTo>
                  <a:pt x="0" y="455"/>
                </a:moveTo>
                <a:lnTo>
                  <a:pt x="497" y="0"/>
                </a:lnTo>
                <a:lnTo>
                  <a:pt x="566" y="463"/>
                </a:lnTo>
                <a:lnTo>
                  <a:pt x="0" y="455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Oval 100"/>
          <p:cNvSpPr>
            <a:spLocks noChangeArrowheads="1"/>
          </p:cNvSpPr>
          <p:nvPr/>
        </p:nvSpPr>
        <p:spPr bwMode="auto">
          <a:xfrm>
            <a:off x="1216025" y="2770188"/>
            <a:ext cx="93663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Line 104"/>
          <p:cNvSpPr>
            <a:spLocks noChangeShapeType="1"/>
          </p:cNvSpPr>
          <p:nvPr/>
        </p:nvSpPr>
        <p:spPr bwMode="auto">
          <a:xfrm flipV="1">
            <a:off x="3924300" y="19431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1" name="Line 105"/>
          <p:cNvSpPr>
            <a:spLocks noChangeShapeType="1"/>
          </p:cNvSpPr>
          <p:nvPr/>
        </p:nvSpPr>
        <p:spPr bwMode="auto">
          <a:xfrm>
            <a:off x="3924300" y="39322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2" name="Oval 106"/>
          <p:cNvSpPr>
            <a:spLocks noChangeArrowheads="1"/>
          </p:cNvSpPr>
          <p:nvPr/>
        </p:nvSpPr>
        <p:spPr bwMode="auto">
          <a:xfrm rot="19958130">
            <a:off x="4152900" y="2400300"/>
            <a:ext cx="1295400" cy="838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3" name="Oval 107"/>
          <p:cNvSpPr>
            <a:spLocks noChangeArrowheads="1"/>
          </p:cNvSpPr>
          <p:nvPr/>
        </p:nvSpPr>
        <p:spPr bwMode="auto">
          <a:xfrm rot="1284104">
            <a:off x="4533900" y="2552700"/>
            <a:ext cx="152400" cy="304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Freeform 108"/>
          <p:cNvSpPr>
            <a:spLocks/>
          </p:cNvSpPr>
          <p:nvPr/>
        </p:nvSpPr>
        <p:spPr bwMode="auto">
          <a:xfrm rot="18038125">
            <a:off x="4914900" y="2628900"/>
            <a:ext cx="6096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92"/>
              </a:cxn>
              <a:cxn ang="0">
                <a:pos x="384" y="0"/>
              </a:cxn>
            </a:cxnLst>
            <a:rect l="0" t="0" r="r" b="b"/>
            <a:pathLst>
              <a:path w="384" h="192">
                <a:moveTo>
                  <a:pt x="0" y="0"/>
                </a:moveTo>
                <a:cubicBezTo>
                  <a:pt x="64" y="96"/>
                  <a:pt x="128" y="192"/>
                  <a:pt x="192" y="192"/>
                </a:cubicBezTo>
                <a:cubicBezTo>
                  <a:pt x="256" y="192"/>
                  <a:pt x="352" y="32"/>
                  <a:pt x="384" y="0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" name="Freeform 110"/>
          <p:cNvSpPr>
            <a:spLocks/>
          </p:cNvSpPr>
          <p:nvPr/>
        </p:nvSpPr>
        <p:spPr bwMode="auto">
          <a:xfrm>
            <a:off x="4232275" y="2400300"/>
            <a:ext cx="838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0" y="288"/>
              </a:cxn>
              <a:cxn ang="0">
                <a:pos x="528" y="384"/>
              </a:cxn>
              <a:cxn ang="0">
                <a:pos x="288" y="0"/>
              </a:cxn>
            </a:cxnLst>
            <a:rect l="0" t="0" r="r" b="b"/>
            <a:pathLst>
              <a:path w="528" h="384">
                <a:moveTo>
                  <a:pt x="288" y="0"/>
                </a:moveTo>
                <a:lnTo>
                  <a:pt x="0" y="288"/>
                </a:lnTo>
                <a:lnTo>
                  <a:pt x="528" y="384"/>
                </a:lnTo>
                <a:lnTo>
                  <a:pt x="288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6" name="Rectangle 111"/>
          <p:cNvSpPr>
            <a:spLocks noChangeArrowheads="1"/>
          </p:cNvSpPr>
          <p:nvPr/>
        </p:nvSpPr>
        <p:spPr bwMode="auto">
          <a:xfrm>
            <a:off x="5580063" y="3500438"/>
            <a:ext cx="33855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i="1"/>
              <a:t>X</a:t>
            </a:r>
          </a:p>
        </p:txBody>
      </p:sp>
      <p:sp>
        <p:nvSpPr>
          <p:cNvPr id="37" name="Rectangle 112"/>
          <p:cNvSpPr>
            <a:spLocks noChangeArrowheads="1"/>
          </p:cNvSpPr>
          <p:nvPr/>
        </p:nvSpPr>
        <p:spPr bwMode="auto">
          <a:xfrm>
            <a:off x="3563938" y="18446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i="1"/>
              <a:t>Y</a:t>
            </a:r>
          </a:p>
        </p:txBody>
      </p:sp>
      <p:sp>
        <p:nvSpPr>
          <p:cNvPr id="38" name="Oval 113"/>
          <p:cNvSpPr>
            <a:spLocks noChangeArrowheads="1"/>
          </p:cNvSpPr>
          <p:nvPr/>
        </p:nvSpPr>
        <p:spPr bwMode="auto">
          <a:xfrm>
            <a:off x="1827213" y="2236788"/>
            <a:ext cx="93662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9" name="Oval 114"/>
          <p:cNvSpPr>
            <a:spLocks noChangeArrowheads="1"/>
          </p:cNvSpPr>
          <p:nvPr/>
        </p:nvSpPr>
        <p:spPr bwMode="auto">
          <a:xfrm>
            <a:off x="1898650" y="2774950"/>
            <a:ext cx="93663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0" name="Oval 115"/>
          <p:cNvSpPr>
            <a:spLocks noChangeArrowheads="1"/>
          </p:cNvSpPr>
          <p:nvPr/>
        </p:nvSpPr>
        <p:spPr bwMode="auto">
          <a:xfrm>
            <a:off x="4643438" y="2374900"/>
            <a:ext cx="93662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" name="Oval 116"/>
          <p:cNvSpPr>
            <a:spLocks noChangeArrowheads="1"/>
          </p:cNvSpPr>
          <p:nvPr/>
        </p:nvSpPr>
        <p:spPr bwMode="auto">
          <a:xfrm>
            <a:off x="5003800" y="2951163"/>
            <a:ext cx="93663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2" name="Oval 117"/>
          <p:cNvSpPr>
            <a:spLocks noChangeArrowheads="1"/>
          </p:cNvSpPr>
          <p:nvPr/>
        </p:nvSpPr>
        <p:spPr bwMode="auto">
          <a:xfrm>
            <a:off x="4211638" y="2808288"/>
            <a:ext cx="93662" cy="1111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3" name="Rectangle 119"/>
          <p:cNvSpPr>
            <a:spLocks noChangeArrowheads="1"/>
          </p:cNvSpPr>
          <p:nvPr/>
        </p:nvSpPr>
        <p:spPr bwMode="auto">
          <a:xfrm>
            <a:off x="4572000" y="2565400"/>
            <a:ext cx="152400" cy="15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" name="Rectangle 120"/>
          <p:cNvSpPr>
            <a:spLocks noChangeArrowheads="1"/>
          </p:cNvSpPr>
          <p:nvPr/>
        </p:nvSpPr>
        <p:spPr bwMode="auto">
          <a:xfrm>
            <a:off x="250825" y="4581525"/>
            <a:ext cx="2035175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/>
              <a:t>u</a:t>
            </a:r>
            <a:r>
              <a:rPr lang="hu-HU" i="1"/>
              <a:t>/h</a:t>
            </a:r>
            <a:r>
              <a:rPr lang="en-US" i="1"/>
              <a:t> =</a:t>
            </a:r>
            <a:r>
              <a:rPr lang="en-GB" i="1"/>
              <a:t>a</a:t>
            </a:r>
            <a:r>
              <a:rPr lang="en-GB" i="1" baseline="-25000"/>
              <a:t>u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u</a:t>
            </a:r>
            <a:r>
              <a:rPr lang="en-GB" i="1"/>
              <a:t>Y+c</a:t>
            </a:r>
            <a:r>
              <a:rPr lang="en-GB" i="1" baseline="-25000"/>
              <a:t>u</a:t>
            </a:r>
          </a:p>
          <a:p>
            <a:r>
              <a:rPr lang="en-GB" i="1"/>
              <a:t>v</a:t>
            </a:r>
            <a:r>
              <a:rPr lang="hu-HU" i="1"/>
              <a:t>/h</a:t>
            </a:r>
            <a:r>
              <a:rPr lang="en-US" i="1"/>
              <a:t> = </a:t>
            </a:r>
            <a:r>
              <a:rPr lang="en-GB" i="1"/>
              <a:t>a</a:t>
            </a:r>
            <a:r>
              <a:rPr lang="en-GB" i="1" baseline="-25000"/>
              <a:t>v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v</a:t>
            </a:r>
            <a:r>
              <a:rPr lang="en-GB" i="1"/>
              <a:t>Y+c</a:t>
            </a:r>
            <a:r>
              <a:rPr lang="en-GB" i="1" baseline="-25000"/>
              <a:t>v</a:t>
            </a:r>
          </a:p>
          <a:p>
            <a:r>
              <a:rPr lang="en-GB"/>
              <a:t>1</a:t>
            </a:r>
            <a:r>
              <a:rPr lang="hu-HU" i="1"/>
              <a:t>/h</a:t>
            </a:r>
            <a:r>
              <a:rPr lang="en-US" i="1"/>
              <a:t> =</a:t>
            </a:r>
            <a:r>
              <a:rPr lang="en-GB" i="1"/>
              <a:t>a</a:t>
            </a:r>
            <a:r>
              <a:rPr lang="en-GB" i="1" baseline="-25000"/>
              <a:t>h </a:t>
            </a:r>
            <a:r>
              <a:rPr lang="hu-HU" i="1"/>
              <a:t>X</a:t>
            </a:r>
            <a:r>
              <a:rPr lang="en-GB" i="1"/>
              <a:t>+b</a:t>
            </a:r>
            <a:r>
              <a:rPr lang="en-GB" i="1" baseline="-25000"/>
              <a:t>h</a:t>
            </a:r>
            <a:r>
              <a:rPr lang="en-GB" i="1"/>
              <a:t>Y+c</a:t>
            </a:r>
            <a:r>
              <a:rPr lang="en-GB" i="1" baseline="-25000"/>
              <a:t>h</a:t>
            </a:r>
            <a:endParaRPr lang="hu-HU" i="1" baseline="-25000"/>
          </a:p>
        </p:txBody>
      </p:sp>
      <p:sp>
        <p:nvSpPr>
          <p:cNvPr id="45" name="Line 109"/>
          <p:cNvSpPr>
            <a:spLocks noChangeShapeType="1"/>
          </p:cNvSpPr>
          <p:nvPr/>
        </p:nvSpPr>
        <p:spPr bwMode="auto">
          <a:xfrm flipH="1">
            <a:off x="1619250" y="2636838"/>
            <a:ext cx="2952750" cy="0"/>
          </a:xfrm>
          <a:prstGeom prst="line">
            <a:avLst/>
          </a:prstGeom>
          <a:noFill/>
          <a:ln w="76200">
            <a:solidFill>
              <a:srgbClr val="18E63A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76200"/>
            <a:ext cx="9982200" cy="762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Homogén lineáris interpolációs hardver</a:t>
            </a:r>
            <a:endParaRPr lang="hu-HU" dirty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3186113" y="3608388"/>
            <a:ext cx="1204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[</a:t>
            </a:r>
            <a:r>
              <a:rPr lang="en-GB" sz="2000" i="1"/>
              <a:t>u/h</a:t>
            </a:r>
            <a:r>
              <a:rPr lang="en-GB" sz="2000"/>
              <a:t>]</a:t>
            </a:r>
            <a:r>
              <a:rPr lang="hu-HU" sz="2000"/>
              <a:t>(</a:t>
            </a:r>
            <a:r>
              <a:rPr lang="hu-HU" sz="2000" i="1"/>
              <a:t>X,Y</a:t>
            </a:r>
            <a:r>
              <a:rPr lang="hu-HU" sz="2000"/>
              <a:t>)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838200" y="4137025"/>
            <a:ext cx="1247775" cy="255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hu-HU" sz="2000" i="1"/>
              <a:t>X</a:t>
            </a:r>
            <a:r>
              <a:rPr lang="hu-HU" sz="2000"/>
              <a:t> számláló</a:t>
            </a: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2344738" y="4137025"/>
            <a:ext cx="1958975" cy="33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sz="2000"/>
              <a:t>[</a:t>
            </a:r>
            <a:r>
              <a:rPr lang="en-GB" sz="2000" i="1"/>
              <a:t>u/h</a:t>
            </a:r>
            <a:r>
              <a:rPr lang="en-GB" sz="2000"/>
              <a:t>]</a:t>
            </a:r>
            <a:r>
              <a:rPr lang="hu-HU" sz="2000"/>
              <a:t> regiszter</a:t>
            </a:r>
          </a:p>
        </p:txBody>
      </p:sp>
      <p:sp>
        <p:nvSpPr>
          <p:cNvPr id="7" name="Freeform 37"/>
          <p:cNvSpPr>
            <a:spLocks/>
          </p:cNvSpPr>
          <p:nvPr/>
        </p:nvSpPr>
        <p:spPr bwMode="auto">
          <a:xfrm>
            <a:off x="2578100" y="4686300"/>
            <a:ext cx="1584325" cy="358775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528"/>
              </a:cxn>
              <a:cxn ang="0">
                <a:pos x="2256" y="528"/>
              </a:cxn>
              <a:cxn ang="0">
                <a:pos x="1824" y="0"/>
              </a:cxn>
              <a:cxn ang="0">
                <a:pos x="384" y="0"/>
              </a:cxn>
            </a:cxnLst>
            <a:rect l="0" t="0" r="r" b="b"/>
            <a:pathLst>
              <a:path w="2257" h="529">
                <a:moveTo>
                  <a:pt x="384" y="0"/>
                </a:moveTo>
                <a:lnTo>
                  <a:pt x="0" y="528"/>
                </a:lnTo>
                <a:lnTo>
                  <a:pt x="2256" y="528"/>
                </a:lnTo>
                <a:lnTo>
                  <a:pt x="1824" y="0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" name="Line 38"/>
          <p:cNvSpPr>
            <a:spLocks noChangeShapeType="1"/>
          </p:cNvSpPr>
          <p:nvPr/>
        </p:nvSpPr>
        <p:spPr bwMode="auto">
          <a:xfrm flipV="1">
            <a:off x="1506538" y="2338388"/>
            <a:ext cx="0" cy="176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Line 39"/>
          <p:cNvSpPr>
            <a:spLocks noChangeShapeType="1"/>
          </p:cNvSpPr>
          <p:nvPr/>
        </p:nvSpPr>
        <p:spPr bwMode="auto">
          <a:xfrm flipV="1">
            <a:off x="3260725" y="3022600"/>
            <a:ext cx="9525" cy="1122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Line 41"/>
          <p:cNvSpPr>
            <a:spLocks noChangeShapeType="1"/>
          </p:cNvSpPr>
          <p:nvPr/>
        </p:nvSpPr>
        <p:spPr bwMode="auto">
          <a:xfrm flipV="1">
            <a:off x="3260725" y="4470400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Freeform 42"/>
          <p:cNvSpPr>
            <a:spLocks/>
          </p:cNvSpPr>
          <p:nvPr/>
        </p:nvSpPr>
        <p:spPr bwMode="auto">
          <a:xfrm>
            <a:off x="3260725" y="4005263"/>
            <a:ext cx="1117600" cy="126682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1344" y="0"/>
              </a:cxn>
              <a:cxn ang="0">
                <a:pos x="1344" y="1872"/>
              </a:cxn>
              <a:cxn ang="0">
                <a:pos x="768" y="1872"/>
              </a:cxn>
              <a:cxn ang="0">
                <a:pos x="768" y="1536"/>
              </a:cxn>
            </a:cxnLst>
            <a:rect l="0" t="0" r="r" b="b"/>
            <a:pathLst>
              <a:path w="1345" h="1873">
                <a:moveTo>
                  <a:pt x="0" y="192"/>
                </a:moveTo>
                <a:lnTo>
                  <a:pt x="0" y="0"/>
                </a:lnTo>
                <a:lnTo>
                  <a:pt x="1344" y="0"/>
                </a:lnTo>
                <a:lnTo>
                  <a:pt x="1344" y="1872"/>
                </a:lnTo>
                <a:lnTo>
                  <a:pt x="768" y="1872"/>
                </a:lnTo>
                <a:lnTo>
                  <a:pt x="768" y="15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" name="Line 43"/>
          <p:cNvSpPr>
            <a:spLocks noChangeShapeType="1"/>
          </p:cNvSpPr>
          <p:nvPr/>
        </p:nvSpPr>
        <p:spPr bwMode="auto">
          <a:xfrm flipV="1">
            <a:off x="2770188" y="5038725"/>
            <a:ext cx="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2609850" y="5192713"/>
            <a:ext cx="4095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hu-HU" sz="2000" i="1"/>
              <a:t>a</a:t>
            </a:r>
            <a:r>
              <a:rPr lang="en-GB" i="1" baseline="-25000"/>
              <a:t>u</a:t>
            </a:r>
            <a:endParaRPr lang="hu-HU" i="1" baseline="-25000"/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1547813" y="2228850"/>
            <a:ext cx="336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hu-HU" sz="2000" i="1"/>
              <a:t>X</a:t>
            </a:r>
          </a:p>
        </p:txBody>
      </p:sp>
      <p:sp>
        <p:nvSpPr>
          <p:cNvPr id="15" name="Freeform 46"/>
          <p:cNvSpPr>
            <a:spLocks/>
          </p:cNvSpPr>
          <p:nvPr/>
        </p:nvSpPr>
        <p:spPr bwMode="auto">
          <a:xfrm>
            <a:off x="458788" y="4394200"/>
            <a:ext cx="1882775" cy="2286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9" y="335"/>
              </a:cxn>
              <a:cxn ang="0">
                <a:pos x="102" y="335"/>
              </a:cxn>
              <a:cxn ang="0">
                <a:pos x="186" y="335"/>
              </a:cxn>
              <a:cxn ang="0">
                <a:pos x="291" y="335"/>
              </a:cxn>
              <a:cxn ang="0">
                <a:pos x="355" y="335"/>
              </a:cxn>
              <a:cxn ang="0">
                <a:pos x="397" y="335"/>
              </a:cxn>
              <a:cxn ang="0">
                <a:pos x="555" y="335"/>
              </a:cxn>
              <a:cxn ang="0">
                <a:pos x="681" y="335"/>
              </a:cxn>
              <a:cxn ang="0">
                <a:pos x="765" y="335"/>
              </a:cxn>
              <a:cxn ang="0">
                <a:pos x="797" y="335"/>
              </a:cxn>
              <a:cxn ang="0">
                <a:pos x="881" y="335"/>
              </a:cxn>
              <a:cxn ang="0">
                <a:pos x="944" y="335"/>
              </a:cxn>
              <a:cxn ang="0">
                <a:pos x="1007" y="335"/>
              </a:cxn>
              <a:cxn ang="0">
                <a:pos x="1049" y="335"/>
              </a:cxn>
              <a:cxn ang="0">
                <a:pos x="1112" y="335"/>
              </a:cxn>
              <a:cxn ang="0">
                <a:pos x="1197" y="335"/>
              </a:cxn>
              <a:cxn ang="0">
                <a:pos x="1260" y="335"/>
              </a:cxn>
              <a:cxn ang="0">
                <a:pos x="1302" y="335"/>
              </a:cxn>
              <a:cxn ang="0">
                <a:pos x="1355" y="335"/>
              </a:cxn>
              <a:cxn ang="0">
                <a:pos x="1460" y="335"/>
              </a:cxn>
              <a:cxn ang="0">
                <a:pos x="1544" y="335"/>
              </a:cxn>
              <a:cxn ang="0">
                <a:pos x="1607" y="335"/>
              </a:cxn>
              <a:cxn ang="0">
                <a:pos x="1639" y="335"/>
              </a:cxn>
              <a:cxn ang="0">
                <a:pos x="1723" y="335"/>
              </a:cxn>
              <a:cxn ang="0">
                <a:pos x="1755" y="335"/>
              </a:cxn>
              <a:cxn ang="0">
                <a:pos x="1797" y="335"/>
              </a:cxn>
              <a:cxn ang="0">
                <a:pos x="1839" y="335"/>
              </a:cxn>
              <a:cxn ang="0">
                <a:pos x="2160" y="0"/>
              </a:cxn>
            </a:cxnLst>
            <a:rect l="0" t="0" r="r" b="b"/>
            <a:pathLst>
              <a:path w="2161" h="337">
                <a:moveTo>
                  <a:pt x="0" y="336"/>
                </a:moveTo>
                <a:lnTo>
                  <a:pt x="39" y="335"/>
                </a:lnTo>
                <a:lnTo>
                  <a:pt x="102" y="335"/>
                </a:lnTo>
                <a:lnTo>
                  <a:pt x="186" y="335"/>
                </a:lnTo>
                <a:lnTo>
                  <a:pt x="291" y="335"/>
                </a:lnTo>
                <a:lnTo>
                  <a:pt x="355" y="335"/>
                </a:lnTo>
                <a:lnTo>
                  <a:pt x="397" y="335"/>
                </a:lnTo>
                <a:lnTo>
                  <a:pt x="555" y="335"/>
                </a:lnTo>
                <a:lnTo>
                  <a:pt x="681" y="335"/>
                </a:lnTo>
                <a:lnTo>
                  <a:pt x="765" y="335"/>
                </a:lnTo>
                <a:lnTo>
                  <a:pt x="797" y="335"/>
                </a:lnTo>
                <a:lnTo>
                  <a:pt x="881" y="335"/>
                </a:lnTo>
                <a:lnTo>
                  <a:pt x="944" y="335"/>
                </a:lnTo>
                <a:lnTo>
                  <a:pt x="1007" y="335"/>
                </a:lnTo>
                <a:lnTo>
                  <a:pt x="1049" y="335"/>
                </a:lnTo>
                <a:lnTo>
                  <a:pt x="1112" y="335"/>
                </a:lnTo>
                <a:lnTo>
                  <a:pt x="1197" y="335"/>
                </a:lnTo>
                <a:lnTo>
                  <a:pt x="1260" y="335"/>
                </a:lnTo>
                <a:lnTo>
                  <a:pt x="1302" y="335"/>
                </a:lnTo>
                <a:lnTo>
                  <a:pt x="1355" y="335"/>
                </a:lnTo>
                <a:lnTo>
                  <a:pt x="1460" y="335"/>
                </a:lnTo>
                <a:lnTo>
                  <a:pt x="1544" y="335"/>
                </a:lnTo>
                <a:lnTo>
                  <a:pt x="1607" y="335"/>
                </a:lnTo>
                <a:lnTo>
                  <a:pt x="1639" y="335"/>
                </a:lnTo>
                <a:lnTo>
                  <a:pt x="1723" y="335"/>
                </a:lnTo>
                <a:lnTo>
                  <a:pt x="1755" y="335"/>
                </a:lnTo>
                <a:lnTo>
                  <a:pt x="1797" y="335"/>
                </a:lnTo>
                <a:lnTo>
                  <a:pt x="1839" y="335"/>
                </a:lnTo>
                <a:lnTo>
                  <a:pt x="216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587375" y="4392613"/>
            <a:ext cx="242888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3154363" y="4660900"/>
            <a:ext cx="3349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>
                <a:latin typeface="Symbol" pitchFamily="18" charset="2"/>
              </a:rPr>
              <a:t>S</a:t>
            </a:r>
            <a:endParaRPr lang="hu-HU" sz="2000"/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2465388" y="5337175"/>
            <a:ext cx="6397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395288" y="4695825"/>
            <a:ext cx="693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/>
              <a:t>CLK</a:t>
            </a:r>
          </a:p>
        </p:txBody>
      </p:sp>
      <p:sp>
        <p:nvSpPr>
          <p:cNvPr id="20" name="Rectangle 52"/>
          <p:cNvSpPr>
            <a:spLocks noChangeArrowheads="1"/>
          </p:cNvSpPr>
          <p:nvPr/>
        </p:nvSpPr>
        <p:spPr bwMode="auto">
          <a:xfrm>
            <a:off x="5332413" y="3568700"/>
            <a:ext cx="11906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[</a:t>
            </a:r>
            <a:r>
              <a:rPr lang="en-GB" sz="2000" i="1"/>
              <a:t>v/h</a:t>
            </a:r>
            <a:r>
              <a:rPr lang="en-GB" sz="2000"/>
              <a:t>]</a:t>
            </a:r>
            <a:r>
              <a:rPr lang="hu-HU" sz="2000"/>
              <a:t>(</a:t>
            </a:r>
            <a:r>
              <a:rPr lang="hu-HU" sz="2000" i="1"/>
              <a:t>X,Y</a:t>
            </a:r>
            <a:r>
              <a:rPr lang="hu-HU" sz="2000"/>
              <a:t>)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4491038" y="4097338"/>
            <a:ext cx="1958975" cy="33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sz="2000"/>
              <a:t>[</a:t>
            </a:r>
            <a:r>
              <a:rPr lang="en-GB" sz="2000" i="1"/>
              <a:t>v/h</a:t>
            </a:r>
            <a:r>
              <a:rPr lang="en-GB" sz="2000"/>
              <a:t>]</a:t>
            </a:r>
            <a:r>
              <a:rPr lang="hu-HU" sz="2000"/>
              <a:t> regiszter</a:t>
            </a:r>
          </a:p>
        </p:txBody>
      </p:sp>
      <p:sp>
        <p:nvSpPr>
          <p:cNvPr id="22" name="Freeform 54"/>
          <p:cNvSpPr>
            <a:spLocks/>
          </p:cNvSpPr>
          <p:nvPr/>
        </p:nvSpPr>
        <p:spPr bwMode="auto">
          <a:xfrm>
            <a:off x="4724400" y="4646613"/>
            <a:ext cx="1584325" cy="358775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528"/>
              </a:cxn>
              <a:cxn ang="0">
                <a:pos x="2256" y="528"/>
              </a:cxn>
              <a:cxn ang="0">
                <a:pos x="1824" y="0"/>
              </a:cxn>
              <a:cxn ang="0">
                <a:pos x="384" y="0"/>
              </a:cxn>
            </a:cxnLst>
            <a:rect l="0" t="0" r="r" b="b"/>
            <a:pathLst>
              <a:path w="2257" h="529">
                <a:moveTo>
                  <a:pt x="384" y="0"/>
                </a:moveTo>
                <a:lnTo>
                  <a:pt x="0" y="528"/>
                </a:lnTo>
                <a:lnTo>
                  <a:pt x="2256" y="528"/>
                </a:lnTo>
                <a:lnTo>
                  <a:pt x="1824" y="0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" name="Line 55"/>
          <p:cNvSpPr>
            <a:spLocks noChangeShapeType="1"/>
          </p:cNvSpPr>
          <p:nvPr/>
        </p:nvSpPr>
        <p:spPr bwMode="auto">
          <a:xfrm flipH="1" flipV="1">
            <a:off x="5395913" y="2986088"/>
            <a:ext cx="11112" cy="1119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Line 57"/>
          <p:cNvSpPr>
            <a:spLocks noChangeShapeType="1"/>
          </p:cNvSpPr>
          <p:nvPr/>
        </p:nvSpPr>
        <p:spPr bwMode="auto">
          <a:xfrm flipV="1">
            <a:off x="5407025" y="4430713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Freeform 58"/>
          <p:cNvSpPr>
            <a:spLocks/>
          </p:cNvSpPr>
          <p:nvPr/>
        </p:nvSpPr>
        <p:spPr bwMode="auto">
          <a:xfrm>
            <a:off x="5407025" y="3965575"/>
            <a:ext cx="1117600" cy="126682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1344" y="0"/>
              </a:cxn>
              <a:cxn ang="0">
                <a:pos x="1344" y="1872"/>
              </a:cxn>
              <a:cxn ang="0">
                <a:pos x="768" y="1872"/>
              </a:cxn>
              <a:cxn ang="0">
                <a:pos x="768" y="1536"/>
              </a:cxn>
            </a:cxnLst>
            <a:rect l="0" t="0" r="r" b="b"/>
            <a:pathLst>
              <a:path w="1345" h="1873">
                <a:moveTo>
                  <a:pt x="0" y="192"/>
                </a:moveTo>
                <a:lnTo>
                  <a:pt x="0" y="0"/>
                </a:lnTo>
                <a:lnTo>
                  <a:pt x="1344" y="0"/>
                </a:lnTo>
                <a:lnTo>
                  <a:pt x="1344" y="1872"/>
                </a:lnTo>
                <a:lnTo>
                  <a:pt x="768" y="1872"/>
                </a:lnTo>
                <a:lnTo>
                  <a:pt x="768" y="15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" name="Line 59"/>
          <p:cNvSpPr>
            <a:spLocks noChangeShapeType="1"/>
          </p:cNvSpPr>
          <p:nvPr/>
        </p:nvSpPr>
        <p:spPr bwMode="auto">
          <a:xfrm flipV="1">
            <a:off x="4916488" y="4999038"/>
            <a:ext cx="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Rectangle 60"/>
          <p:cNvSpPr>
            <a:spLocks noChangeArrowheads="1"/>
          </p:cNvSpPr>
          <p:nvPr/>
        </p:nvSpPr>
        <p:spPr bwMode="auto">
          <a:xfrm>
            <a:off x="4756150" y="5153025"/>
            <a:ext cx="3984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hu-HU" sz="2000" i="1"/>
              <a:t>a</a:t>
            </a:r>
            <a:r>
              <a:rPr lang="en-GB" i="1" baseline="-25000"/>
              <a:t>v</a:t>
            </a:r>
            <a:endParaRPr lang="hu-HU" i="1" baseline="-25000"/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5300663" y="4621213"/>
            <a:ext cx="3349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>
                <a:latin typeface="Symbol" pitchFamily="18" charset="2"/>
              </a:rPr>
              <a:t>S</a:t>
            </a:r>
            <a:endParaRPr lang="hu-HU" sz="2000"/>
          </a:p>
        </p:txBody>
      </p:sp>
      <p:sp>
        <p:nvSpPr>
          <p:cNvPr id="29" name="Rectangle 62"/>
          <p:cNvSpPr>
            <a:spLocks noChangeArrowheads="1"/>
          </p:cNvSpPr>
          <p:nvPr/>
        </p:nvSpPr>
        <p:spPr bwMode="auto">
          <a:xfrm>
            <a:off x="4611688" y="5297488"/>
            <a:ext cx="6397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7478713" y="3529013"/>
            <a:ext cx="1204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[1</a:t>
            </a:r>
            <a:r>
              <a:rPr lang="en-GB" sz="2000" i="1"/>
              <a:t>/h</a:t>
            </a:r>
            <a:r>
              <a:rPr lang="en-GB" sz="2000"/>
              <a:t>]</a:t>
            </a:r>
            <a:r>
              <a:rPr lang="hu-HU" sz="2000"/>
              <a:t>(</a:t>
            </a:r>
            <a:r>
              <a:rPr lang="hu-HU" sz="2000" i="1"/>
              <a:t>X,Y</a:t>
            </a:r>
            <a:r>
              <a:rPr lang="hu-HU" sz="2000"/>
              <a:t>)</a:t>
            </a:r>
          </a:p>
        </p:txBody>
      </p:sp>
      <p:sp>
        <p:nvSpPr>
          <p:cNvPr id="31" name="Rectangle 64"/>
          <p:cNvSpPr>
            <a:spLocks noChangeArrowheads="1"/>
          </p:cNvSpPr>
          <p:nvPr/>
        </p:nvSpPr>
        <p:spPr bwMode="auto">
          <a:xfrm>
            <a:off x="6637338" y="4057650"/>
            <a:ext cx="1958975" cy="33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sz="2000"/>
              <a:t>[1</a:t>
            </a:r>
            <a:r>
              <a:rPr lang="en-GB" sz="2000" i="1"/>
              <a:t>/h</a:t>
            </a:r>
            <a:r>
              <a:rPr lang="en-GB" sz="2000"/>
              <a:t>]</a:t>
            </a:r>
            <a:r>
              <a:rPr lang="hu-HU" sz="2000"/>
              <a:t> regiszter</a:t>
            </a:r>
          </a:p>
        </p:txBody>
      </p:sp>
      <p:sp>
        <p:nvSpPr>
          <p:cNvPr id="32" name="Freeform 65"/>
          <p:cNvSpPr>
            <a:spLocks/>
          </p:cNvSpPr>
          <p:nvPr/>
        </p:nvSpPr>
        <p:spPr bwMode="auto">
          <a:xfrm>
            <a:off x="6870700" y="4606925"/>
            <a:ext cx="1584325" cy="358775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528"/>
              </a:cxn>
              <a:cxn ang="0">
                <a:pos x="2256" y="528"/>
              </a:cxn>
              <a:cxn ang="0">
                <a:pos x="1824" y="0"/>
              </a:cxn>
              <a:cxn ang="0">
                <a:pos x="384" y="0"/>
              </a:cxn>
            </a:cxnLst>
            <a:rect l="0" t="0" r="r" b="b"/>
            <a:pathLst>
              <a:path w="2257" h="529">
                <a:moveTo>
                  <a:pt x="384" y="0"/>
                </a:moveTo>
                <a:lnTo>
                  <a:pt x="0" y="528"/>
                </a:lnTo>
                <a:lnTo>
                  <a:pt x="2256" y="528"/>
                </a:lnTo>
                <a:lnTo>
                  <a:pt x="1824" y="0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" name="Line 66"/>
          <p:cNvSpPr>
            <a:spLocks noChangeShapeType="1"/>
          </p:cNvSpPr>
          <p:nvPr/>
        </p:nvSpPr>
        <p:spPr bwMode="auto">
          <a:xfrm flipH="1" flipV="1">
            <a:off x="7553325" y="3346450"/>
            <a:ext cx="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Line 68"/>
          <p:cNvSpPr>
            <a:spLocks noChangeShapeType="1"/>
          </p:cNvSpPr>
          <p:nvPr/>
        </p:nvSpPr>
        <p:spPr bwMode="auto">
          <a:xfrm flipV="1">
            <a:off x="7553325" y="4391025"/>
            <a:ext cx="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" name="Freeform 69"/>
          <p:cNvSpPr>
            <a:spLocks/>
          </p:cNvSpPr>
          <p:nvPr/>
        </p:nvSpPr>
        <p:spPr bwMode="auto">
          <a:xfrm>
            <a:off x="7553325" y="3925888"/>
            <a:ext cx="1117600" cy="126682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1344" y="0"/>
              </a:cxn>
              <a:cxn ang="0">
                <a:pos x="1344" y="1872"/>
              </a:cxn>
              <a:cxn ang="0">
                <a:pos x="768" y="1872"/>
              </a:cxn>
              <a:cxn ang="0">
                <a:pos x="768" y="1536"/>
              </a:cxn>
            </a:cxnLst>
            <a:rect l="0" t="0" r="r" b="b"/>
            <a:pathLst>
              <a:path w="1345" h="1873">
                <a:moveTo>
                  <a:pt x="0" y="192"/>
                </a:moveTo>
                <a:lnTo>
                  <a:pt x="0" y="0"/>
                </a:lnTo>
                <a:lnTo>
                  <a:pt x="1344" y="0"/>
                </a:lnTo>
                <a:lnTo>
                  <a:pt x="1344" y="1872"/>
                </a:lnTo>
                <a:lnTo>
                  <a:pt x="768" y="1872"/>
                </a:lnTo>
                <a:lnTo>
                  <a:pt x="768" y="153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6" name="Line 70"/>
          <p:cNvSpPr>
            <a:spLocks noChangeShapeType="1"/>
          </p:cNvSpPr>
          <p:nvPr/>
        </p:nvSpPr>
        <p:spPr bwMode="auto">
          <a:xfrm flipV="1">
            <a:off x="7062788" y="4959350"/>
            <a:ext cx="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7" name="Rectangle 71"/>
          <p:cNvSpPr>
            <a:spLocks noChangeArrowheads="1"/>
          </p:cNvSpPr>
          <p:nvPr/>
        </p:nvSpPr>
        <p:spPr bwMode="auto">
          <a:xfrm>
            <a:off x="6902450" y="5113338"/>
            <a:ext cx="4095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hu-HU" sz="2000" i="1"/>
              <a:t>a</a:t>
            </a:r>
            <a:r>
              <a:rPr lang="en-GB" i="1" baseline="-25000"/>
              <a:t>h</a:t>
            </a:r>
            <a:endParaRPr lang="hu-HU" i="1" baseline="-25000"/>
          </a:p>
        </p:txBody>
      </p:sp>
      <p:sp>
        <p:nvSpPr>
          <p:cNvPr id="38" name="Text Box 72"/>
          <p:cNvSpPr txBox="1">
            <a:spLocks noChangeArrowheads="1"/>
          </p:cNvSpPr>
          <p:nvPr/>
        </p:nvSpPr>
        <p:spPr bwMode="auto">
          <a:xfrm>
            <a:off x="7446963" y="4581525"/>
            <a:ext cx="3349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>
                <a:latin typeface="Symbol" pitchFamily="18" charset="2"/>
              </a:rPr>
              <a:t>S</a:t>
            </a:r>
            <a:endParaRPr lang="hu-HU" sz="2000"/>
          </a:p>
        </p:txBody>
      </p:sp>
      <p:sp>
        <p:nvSpPr>
          <p:cNvPr id="39" name="Rectangle 73"/>
          <p:cNvSpPr>
            <a:spLocks noChangeArrowheads="1"/>
          </p:cNvSpPr>
          <p:nvPr/>
        </p:nvSpPr>
        <p:spPr bwMode="auto">
          <a:xfrm>
            <a:off x="6757988" y="5257800"/>
            <a:ext cx="6397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0" name="Freeform 74"/>
          <p:cNvSpPr>
            <a:spLocks/>
          </p:cNvSpPr>
          <p:nvPr/>
        </p:nvSpPr>
        <p:spPr bwMode="auto">
          <a:xfrm>
            <a:off x="3090863" y="2625725"/>
            <a:ext cx="1584325" cy="358775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528"/>
              </a:cxn>
              <a:cxn ang="0">
                <a:pos x="2256" y="528"/>
              </a:cxn>
              <a:cxn ang="0">
                <a:pos x="1824" y="0"/>
              </a:cxn>
              <a:cxn ang="0">
                <a:pos x="384" y="0"/>
              </a:cxn>
            </a:cxnLst>
            <a:rect l="0" t="0" r="r" b="b"/>
            <a:pathLst>
              <a:path w="2257" h="529">
                <a:moveTo>
                  <a:pt x="384" y="0"/>
                </a:moveTo>
                <a:lnTo>
                  <a:pt x="0" y="528"/>
                </a:lnTo>
                <a:lnTo>
                  <a:pt x="2256" y="528"/>
                </a:lnTo>
                <a:lnTo>
                  <a:pt x="1824" y="0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" name="Text Box 75"/>
          <p:cNvSpPr txBox="1">
            <a:spLocks noChangeArrowheads="1"/>
          </p:cNvSpPr>
          <p:nvPr/>
        </p:nvSpPr>
        <p:spPr bwMode="auto">
          <a:xfrm>
            <a:off x="3570288" y="2589213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Div</a:t>
            </a:r>
            <a:endParaRPr lang="hu-HU" sz="2000"/>
          </a:p>
        </p:txBody>
      </p:sp>
      <p:sp>
        <p:nvSpPr>
          <p:cNvPr id="42" name="Freeform 76"/>
          <p:cNvSpPr>
            <a:spLocks/>
          </p:cNvSpPr>
          <p:nvPr/>
        </p:nvSpPr>
        <p:spPr bwMode="auto">
          <a:xfrm>
            <a:off x="5106988" y="2627313"/>
            <a:ext cx="1584325" cy="358775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528"/>
              </a:cxn>
              <a:cxn ang="0">
                <a:pos x="2256" y="528"/>
              </a:cxn>
              <a:cxn ang="0">
                <a:pos x="1824" y="0"/>
              </a:cxn>
              <a:cxn ang="0">
                <a:pos x="384" y="0"/>
              </a:cxn>
            </a:cxnLst>
            <a:rect l="0" t="0" r="r" b="b"/>
            <a:pathLst>
              <a:path w="2257" h="529">
                <a:moveTo>
                  <a:pt x="384" y="0"/>
                </a:moveTo>
                <a:lnTo>
                  <a:pt x="0" y="528"/>
                </a:lnTo>
                <a:lnTo>
                  <a:pt x="2256" y="528"/>
                </a:lnTo>
                <a:lnTo>
                  <a:pt x="1824" y="0"/>
                </a:lnTo>
                <a:lnTo>
                  <a:pt x="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3" name="Text Box 77"/>
          <p:cNvSpPr txBox="1">
            <a:spLocks noChangeArrowheads="1"/>
          </p:cNvSpPr>
          <p:nvPr/>
        </p:nvSpPr>
        <p:spPr bwMode="auto">
          <a:xfrm>
            <a:off x="5586413" y="2590800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Div</a:t>
            </a:r>
            <a:endParaRPr lang="hu-HU" sz="2000"/>
          </a:p>
        </p:txBody>
      </p:sp>
      <p:sp>
        <p:nvSpPr>
          <p:cNvPr id="44" name="Line 78"/>
          <p:cNvSpPr>
            <a:spLocks noChangeShapeType="1"/>
          </p:cNvSpPr>
          <p:nvPr/>
        </p:nvSpPr>
        <p:spPr bwMode="auto">
          <a:xfrm flipH="1">
            <a:off x="4422775" y="3346450"/>
            <a:ext cx="313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5" name="Line 79"/>
          <p:cNvSpPr>
            <a:spLocks noChangeShapeType="1"/>
          </p:cNvSpPr>
          <p:nvPr/>
        </p:nvSpPr>
        <p:spPr bwMode="auto">
          <a:xfrm flipH="1" flipV="1">
            <a:off x="4422775" y="29860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6" name="Line 80"/>
          <p:cNvSpPr>
            <a:spLocks noChangeShapeType="1"/>
          </p:cNvSpPr>
          <p:nvPr/>
        </p:nvSpPr>
        <p:spPr bwMode="auto">
          <a:xfrm flipH="1" flipV="1">
            <a:off x="6438900" y="29860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" name="Oval 81"/>
          <p:cNvSpPr>
            <a:spLocks noChangeArrowheads="1"/>
          </p:cNvSpPr>
          <p:nvPr/>
        </p:nvSpPr>
        <p:spPr bwMode="auto">
          <a:xfrm>
            <a:off x="6403975" y="3309938"/>
            <a:ext cx="71438" cy="730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8" name="Line 82"/>
          <p:cNvSpPr>
            <a:spLocks noChangeShapeType="1"/>
          </p:cNvSpPr>
          <p:nvPr/>
        </p:nvSpPr>
        <p:spPr bwMode="auto">
          <a:xfrm flipH="1" flipV="1">
            <a:off x="3883025" y="22653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" name="Line 83"/>
          <p:cNvSpPr>
            <a:spLocks noChangeShapeType="1"/>
          </p:cNvSpPr>
          <p:nvPr/>
        </p:nvSpPr>
        <p:spPr bwMode="auto">
          <a:xfrm flipH="1" flipV="1">
            <a:off x="5899150" y="22653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0" name="Rectangle 84"/>
          <p:cNvSpPr>
            <a:spLocks noChangeArrowheads="1"/>
          </p:cNvSpPr>
          <p:nvPr/>
        </p:nvSpPr>
        <p:spPr bwMode="auto">
          <a:xfrm>
            <a:off x="3919538" y="212248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u</a:t>
            </a:r>
            <a:endParaRPr lang="hu-HU" i="1"/>
          </a:p>
        </p:txBody>
      </p:sp>
      <p:sp>
        <p:nvSpPr>
          <p:cNvPr id="51" name="Rectangle 85"/>
          <p:cNvSpPr>
            <a:spLocks noChangeArrowheads="1"/>
          </p:cNvSpPr>
          <p:nvPr/>
        </p:nvSpPr>
        <p:spPr bwMode="auto">
          <a:xfrm>
            <a:off x="5935663" y="2085975"/>
            <a:ext cx="319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i="1"/>
              <a:t>v</a:t>
            </a:r>
            <a:endParaRPr lang="hu-HU" i="1"/>
          </a:p>
        </p:txBody>
      </p:sp>
      <p:grpSp>
        <p:nvGrpSpPr>
          <p:cNvPr id="52" name="Group 94"/>
          <p:cNvGrpSpPr>
            <a:grpSpLocks/>
          </p:cNvGrpSpPr>
          <p:nvPr/>
        </p:nvGrpSpPr>
        <p:grpSpPr bwMode="auto">
          <a:xfrm>
            <a:off x="7380288" y="1125538"/>
            <a:ext cx="1619250" cy="2284412"/>
            <a:chOff x="4027" y="0"/>
            <a:chExt cx="1733" cy="2170"/>
          </a:xfrm>
        </p:grpSpPr>
        <p:sp>
          <p:nvSpPr>
            <p:cNvPr id="53" name="Freeform 86"/>
            <p:cNvSpPr>
              <a:spLocks/>
            </p:cNvSpPr>
            <p:nvPr/>
          </p:nvSpPr>
          <p:spPr bwMode="auto">
            <a:xfrm>
              <a:off x="4224" y="0"/>
              <a:ext cx="1536" cy="2170"/>
            </a:xfrm>
            <a:custGeom>
              <a:avLst/>
              <a:gdLst/>
              <a:ahLst/>
              <a:cxnLst>
                <a:cxn ang="0">
                  <a:pos x="912" y="2352"/>
                </a:cxn>
                <a:cxn ang="0">
                  <a:pos x="0" y="1440"/>
                </a:cxn>
                <a:cxn ang="0">
                  <a:pos x="1536" y="0"/>
                </a:cxn>
                <a:cxn ang="0">
                  <a:pos x="912" y="2352"/>
                </a:cxn>
              </a:cxnLst>
              <a:rect l="0" t="0" r="r" b="b"/>
              <a:pathLst>
                <a:path w="1536" h="2352">
                  <a:moveTo>
                    <a:pt x="912" y="2352"/>
                  </a:moveTo>
                  <a:lnTo>
                    <a:pt x="0" y="1440"/>
                  </a:lnTo>
                  <a:lnTo>
                    <a:pt x="1536" y="0"/>
                  </a:lnTo>
                  <a:lnTo>
                    <a:pt x="912" y="235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4" name="Rectangle 87"/>
            <p:cNvSpPr>
              <a:spLocks noChangeArrowheads="1"/>
            </p:cNvSpPr>
            <p:nvPr/>
          </p:nvSpPr>
          <p:spPr bwMode="auto">
            <a:xfrm>
              <a:off x="4747" y="1114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5" name="Rectangle 88"/>
            <p:cNvSpPr>
              <a:spLocks noChangeArrowheads="1"/>
            </p:cNvSpPr>
            <p:nvPr/>
          </p:nvSpPr>
          <p:spPr bwMode="auto">
            <a:xfrm>
              <a:off x="4939" y="1114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6" name="Rectangle 89"/>
            <p:cNvSpPr>
              <a:spLocks noChangeArrowheads="1"/>
            </p:cNvSpPr>
            <p:nvPr/>
          </p:nvSpPr>
          <p:spPr bwMode="auto">
            <a:xfrm>
              <a:off x="4555" y="1114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7" name="Rectangle 90"/>
            <p:cNvSpPr>
              <a:spLocks noChangeArrowheads="1"/>
            </p:cNvSpPr>
            <p:nvPr/>
          </p:nvSpPr>
          <p:spPr bwMode="auto">
            <a:xfrm>
              <a:off x="5131" y="1114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8" name="Rectangle 91"/>
            <p:cNvSpPr>
              <a:spLocks noChangeArrowheads="1"/>
            </p:cNvSpPr>
            <p:nvPr/>
          </p:nvSpPr>
          <p:spPr bwMode="auto">
            <a:xfrm>
              <a:off x="4747" y="1306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9" name="Rectangle 92"/>
            <p:cNvSpPr>
              <a:spLocks noChangeArrowheads="1"/>
            </p:cNvSpPr>
            <p:nvPr/>
          </p:nvSpPr>
          <p:spPr bwMode="auto">
            <a:xfrm>
              <a:off x="4939" y="1306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0" name="Line 93"/>
            <p:cNvSpPr>
              <a:spLocks noChangeShapeType="1"/>
            </p:cNvSpPr>
            <p:nvPr/>
          </p:nvSpPr>
          <p:spPr bwMode="auto">
            <a:xfrm>
              <a:off x="4027" y="1210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GPU = </a:t>
            </a:r>
            <a:r>
              <a:rPr lang="hu-HU" dirty="0" err="1" smtClean="0"/>
              <a:t>Graphics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 Unit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számítógépes grafika inkrementális képszintézis algoritmusának hardver realizációja</a:t>
            </a:r>
          </a:p>
          <a:p>
            <a:r>
              <a:rPr lang="hu-HU" dirty="0" smtClean="0"/>
              <a:t>Teljesítménykövetelmények: </a:t>
            </a:r>
          </a:p>
          <a:p>
            <a:pPr lvl="1"/>
            <a:r>
              <a:rPr lang="hu-HU" dirty="0" smtClean="0"/>
              <a:t>Animáció: néhány </a:t>
            </a:r>
            <a:r>
              <a:rPr lang="hu-HU" dirty="0" err="1" smtClean="0"/>
              <a:t>nsec</a:t>
            </a:r>
            <a:r>
              <a:rPr lang="hu-HU" dirty="0" smtClean="0"/>
              <a:t> / képpont</a:t>
            </a:r>
          </a:p>
          <a:p>
            <a:r>
              <a:rPr lang="hu-HU" dirty="0" smtClean="0"/>
              <a:t>Masszívan párhuzamos</a:t>
            </a:r>
          </a:p>
          <a:p>
            <a:pPr lvl="1"/>
            <a:r>
              <a:rPr lang="hu-HU" dirty="0" err="1" smtClean="0"/>
              <a:t>Pipeline</a:t>
            </a:r>
            <a:r>
              <a:rPr lang="hu-HU" dirty="0" smtClean="0"/>
              <a:t> (</a:t>
            </a:r>
            <a:r>
              <a:rPr lang="hu-HU" dirty="0" err="1" smtClean="0"/>
              <a:t>stream</a:t>
            </a:r>
            <a:r>
              <a:rPr lang="hu-HU" dirty="0" smtClean="0"/>
              <a:t> processzor)</a:t>
            </a:r>
          </a:p>
          <a:p>
            <a:pPr lvl="1"/>
            <a:r>
              <a:rPr lang="hu-HU" dirty="0" smtClean="0"/>
              <a:t>Párhuzamos ágak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081"/>
          <p:cNvSpPr>
            <a:spLocks/>
          </p:cNvSpPr>
          <p:nvPr/>
        </p:nvSpPr>
        <p:spPr bwMode="auto">
          <a:xfrm>
            <a:off x="7164388" y="2565400"/>
            <a:ext cx="609600" cy="22860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Freeform 1059"/>
          <p:cNvSpPr>
            <a:spLocks/>
          </p:cNvSpPr>
          <p:nvPr/>
        </p:nvSpPr>
        <p:spPr bwMode="auto">
          <a:xfrm>
            <a:off x="2362200" y="2590800"/>
            <a:ext cx="609600" cy="22860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Freeform 1055"/>
          <p:cNvSpPr>
            <a:spLocks/>
          </p:cNvSpPr>
          <p:nvPr/>
        </p:nvSpPr>
        <p:spPr bwMode="auto">
          <a:xfrm>
            <a:off x="7086600" y="2667000"/>
            <a:ext cx="609600" cy="19812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Freeform 1047"/>
          <p:cNvSpPr>
            <a:spLocks/>
          </p:cNvSpPr>
          <p:nvPr/>
        </p:nvSpPr>
        <p:spPr bwMode="auto">
          <a:xfrm>
            <a:off x="2209800" y="2514600"/>
            <a:ext cx="609600" cy="19812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Line 1029"/>
          <p:cNvSpPr>
            <a:spLocks noChangeShapeType="1"/>
          </p:cNvSpPr>
          <p:nvPr/>
        </p:nvSpPr>
        <p:spPr bwMode="auto">
          <a:xfrm flipV="1">
            <a:off x="431800" y="3389313"/>
            <a:ext cx="628650" cy="23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Line 1030"/>
          <p:cNvSpPr>
            <a:spLocks noChangeShapeType="1"/>
          </p:cNvSpPr>
          <p:nvPr/>
        </p:nvSpPr>
        <p:spPr bwMode="auto">
          <a:xfrm>
            <a:off x="431800" y="3629025"/>
            <a:ext cx="62865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1031"/>
          <p:cNvSpPr>
            <a:spLocks noChangeArrowheads="1"/>
          </p:cNvSpPr>
          <p:nvPr/>
        </p:nvSpPr>
        <p:spPr bwMode="auto">
          <a:xfrm>
            <a:off x="914400" y="3429000"/>
            <a:ext cx="193675" cy="4000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Oval 1032"/>
          <p:cNvSpPr>
            <a:spLocks noChangeArrowheads="1"/>
          </p:cNvSpPr>
          <p:nvPr/>
        </p:nvSpPr>
        <p:spPr bwMode="auto">
          <a:xfrm>
            <a:off x="1011238" y="3508375"/>
            <a:ext cx="96837" cy="23971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Freeform 1033"/>
          <p:cNvSpPr>
            <a:spLocks/>
          </p:cNvSpPr>
          <p:nvPr/>
        </p:nvSpPr>
        <p:spPr bwMode="auto">
          <a:xfrm>
            <a:off x="1011238" y="3228975"/>
            <a:ext cx="146050" cy="160338"/>
          </a:xfrm>
          <a:custGeom>
            <a:avLst/>
            <a:gdLst>
              <a:gd name="T0" fmla="*/ 0 w 144"/>
              <a:gd name="T1" fmla="*/ 2147483647 h 192"/>
              <a:gd name="T2" fmla="*/ 2147483647 w 144"/>
              <a:gd name="T3" fmla="*/ 2147483647 h 192"/>
              <a:gd name="T4" fmla="*/ 2147483647 w 144"/>
              <a:gd name="T5" fmla="*/ 0 h 192"/>
              <a:gd name="T6" fmla="*/ 0 60000 65536"/>
              <a:gd name="T7" fmla="*/ 0 60000 65536"/>
              <a:gd name="T8" fmla="*/ 0 60000 65536"/>
              <a:gd name="T9" fmla="*/ 0 w 144"/>
              <a:gd name="T10" fmla="*/ 0 h 192"/>
              <a:gd name="T11" fmla="*/ 144 w 1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92">
                <a:moveTo>
                  <a:pt x="0" y="192"/>
                </a:moveTo>
                <a:cubicBezTo>
                  <a:pt x="36" y="184"/>
                  <a:pt x="72" y="176"/>
                  <a:pt x="96" y="144"/>
                </a:cubicBezTo>
                <a:cubicBezTo>
                  <a:pt x="120" y="112"/>
                  <a:pt x="136" y="32"/>
                  <a:pt x="144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Freeform 1034"/>
          <p:cNvSpPr>
            <a:spLocks/>
          </p:cNvSpPr>
          <p:nvPr/>
        </p:nvSpPr>
        <p:spPr bwMode="auto">
          <a:xfrm>
            <a:off x="1060450" y="3259138"/>
            <a:ext cx="193675" cy="130175"/>
          </a:xfrm>
          <a:custGeom>
            <a:avLst/>
            <a:gdLst>
              <a:gd name="T0" fmla="*/ 0 w 192"/>
              <a:gd name="T1" fmla="*/ 2147483647 h 156"/>
              <a:gd name="T2" fmla="*/ 2147483647 w 192"/>
              <a:gd name="T3" fmla="*/ 2147483647 h 156"/>
              <a:gd name="T4" fmla="*/ 2147483647 w 192"/>
              <a:gd name="T5" fmla="*/ 0 h 156"/>
              <a:gd name="T6" fmla="*/ 0 60000 65536"/>
              <a:gd name="T7" fmla="*/ 0 60000 65536"/>
              <a:gd name="T8" fmla="*/ 0 60000 65536"/>
              <a:gd name="T9" fmla="*/ 0 w 192"/>
              <a:gd name="T10" fmla="*/ 0 h 156"/>
              <a:gd name="T11" fmla="*/ 192 w 192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56">
                <a:moveTo>
                  <a:pt x="0" y="156"/>
                </a:moveTo>
                <a:cubicBezTo>
                  <a:pt x="22" y="150"/>
                  <a:pt x="100" y="146"/>
                  <a:pt x="132" y="120"/>
                </a:cubicBezTo>
                <a:cubicBezTo>
                  <a:pt x="164" y="94"/>
                  <a:pt x="180" y="25"/>
                  <a:pt x="19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Freeform 1035"/>
          <p:cNvSpPr>
            <a:spLocks/>
          </p:cNvSpPr>
          <p:nvPr/>
        </p:nvSpPr>
        <p:spPr bwMode="auto">
          <a:xfrm>
            <a:off x="1011238" y="3829050"/>
            <a:ext cx="254000" cy="119063"/>
          </a:xfrm>
          <a:custGeom>
            <a:avLst/>
            <a:gdLst>
              <a:gd name="T0" fmla="*/ 0 w 252"/>
              <a:gd name="T1" fmla="*/ 0 h 144"/>
              <a:gd name="T2" fmla="*/ 2147483647 w 252"/>
              <a:gd name="T3" fmla="*/ 2147483647 h 144"/>
              <a:gd name="T4" fmla="*/ 2147483647 w 252"/>
              <a:gd name="T5" fmla="*/ 2147483647 h 144"/>
              <a:gd name="T6" fmla="*/ 0 60000 65536"/>
              <a:gd name="T7" fmla="*/ 0 60000 65536"/>
              <a:gd name="T8" fmla="*/ 0 60000 65536"/>
              <a:gd name="T9" fmla="*/ 0 w 252"/>
              <a:gd name="T10" fmla="*/ 0 h 144"/>
              <a:gd name="T11" fmla="*/ 252 w 2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144">
                <a:moveTo>
                  <a:pt x="0" y="0"/>
                </a:moveTo>
                <a:cubicBezTo>
                  <a:pt x="56" y="8"/>
                  <a:pt x="102" y="24"/>
                  <a:pt x="144" y="48"/>
                </a:cubicBezTo>
                <a:cubicBezTo>
                  <a:pt x="186" y="72"/>
                  <a:pt x="230" y="124"/>
                  <a:pt x="252" y="14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Freeform 1036"/>
          <p:cNvSpPr>
            <a:spLocks/>
          </p:cNvSpPr>
          <p:nvPr/>
        </p:nvSpPr>
        <p:spPr bwMode="auto">
          <a:xfrm>
            <a:off x="1011238" y="3829050"/>
            <a:ext cx="146050" cy="200025"/>
          </a:xfrm>
          <a:custGeom>
            <a:avLst/>
            <a:gdLst>
              <a:gd name="T0" fmla="*/ 0 w 144"/>
              <a:gd name="T1" fmla="*/ 0 h 240"/>
              <a:gd name="T2" fmla="*/ 2147483647 w 144"/>
              <a:gd name="T3" fmla="*/ 2147483647 h 240"/>
              <a:gd name="T4" fmla="*/ 2147483647 w 144"/>
              <a:gd name="T5" fmla="*/ 2147483647 h 240"/>
              <a:gd name="T6" fmla="*/ 0 60000 65536"/>
              <a:gd name="T7" fmla="*/ 0 60000 65536"/>
              <a:gd name="T8" fmla="*/ 0 60000 65536"/>
              <a:gd name="T9" fmla="*/ 0 w 144"/>
              <a:gd name="T10" fmla="*/ 0 h 240"/>
              <a:gd name="T11" fmla="*/ 144 w 14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40">
                <a:moveTo>
                  <a:pt x="0" y="0"/>
                </a:moveTo>
                <a:cubicBezTo>
                  <a:pt x="20" y="24"/>
                  <a:pt x="96" y="104"/>
                  <a:pt x="120" y="144"/>
                </a:cubicBezTo>
                <a:cubicBezTo>
                  <a:pt x="144" y="184"/>
                  <a:pt x="139" y="220"/>
                  <a:pt x="144" y="2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Freeform 1037"/>
          <p:cNvSpPr>
            <a:spLocks/>
          </p:cNvSpPr>
          <p:nvPr/>
        </p:nvSpPr>
        <p:spPr bwMode="auto">
          <a:xfrm>
            <a:off x="1011238" y="3829050"/>
            <a:ext cx="49212" cy="200025"/>
          </a:xfrm>
          <a:custGeom>
            <a:avLst/>
            <a:gdLst>
              <a:gd name="T0" fmla="*/ 0 w 48"/>
              <a:gd name="T1" fmla="*/ 0 h 240"/>
              <a:gd name="T2" fmla="*/ 2147483647 w 48"/>
              <a:gd name="T3" fmla="*/ 2147483647 h 240"/>
              <a:gd name="T4" fmla="*/ 0 w 48"/>
              <a:gd name="T5" fmla="*/ 2147483647 h 240"/>
              <a:gd name="T6" fmla="*/ 0 60000 65536"/>
              <a:gd name="T7" fmla="*/ 0 60000 65536"/>
              <a:gd name="T8" fmla="*/ 0 60000 65536"/>
              <a:gd name="T9" fmla="*/ 0 w 48"/>
              <a:gd name="T10" fmla="*/ 0 h 240"/>
              <a:gd name="T11" fmla="*/ 48 w 4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0">
                <a:moveTo>
                  <a:pt x="0" y="0"/>
                </a:moveTo>
                <a:cubicBezTo>
                  <a:pt x="24" y="52"/>
                  <a:pt x="48" y="104"/>
                  <a:pt x="48" y="144"/>
                </a:cubicBezTo>
                <a:cubicBezTo>
                  <a:pt x="48" y="184"/>
                  <a:pt x="24" y="212"/>
                  <a:pt x="0" y="2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Freeform 1038"/>
          <p:cNvSpPr>
            <a:spLocks/>
          </p:cNvSpPr>
          <p:nvPr/>
        </p:nvSpPr>
        <p:spPr bwMode="auto">
          <a:xfrm>
            <a:off x="1036638" y="3208338"/>
            <a:ext cx="52387" cy="180975"/>
          </a:xfrm>
          <a:custGeom>
            <a:avLst/>
            <a:gdLst>
              <a:gd name="T0" fmla="*/ 0 w 52"/>
              <a:gd name="T1" fmla="*/ 2147483647 h 216"/>
              <a:gd name="T2" fmla="*/ 2147483647 w 52"/>
              <a:gd name="T3" fmla="*/ 2147483647 h 216"/>
              <a:gd name="T4" fmla="*/ 2147483647 w 52"/>
              <a:gd name="T5" fmla="*/ 0 h 216"/>
              <a:gd name="T6" fmla="*/ 0 60000 65536"/>
              <a:gd name="T7" fmla="*/ 0 60000 65536"/>
              <a:gd name="T8" fmla="*/ 0 60000 65536"/>
              <a:gd name="T9" fmla="*/ 0 w 52"/>
              <a:gd name="T10" fmla="*/ 0 h 216"/>
              <a:gd name="T11" fmla="*/ 52 w 52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216">
                <a:moveTo>
                  <a:pt x="0" y="216"/>
                </a:moveTo>
                <a:cubicBezTo>
                  <a:pt x="8" y="196"/>
                  <a:pt x="44" y="132"/>
                  <a:pt x="48" y="96"/>
                </a:cubicBezTo>
                <a:cubicBezTo>
                  <a:pt x="52" y="60"/>
                  <a:pt x="29" y="20"/>
                  <a:pt x="24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Freeform 1039"/>
          <p:cNvSpPr>
            <a:spLocks/>
          </p:cNvSpPr>
          <p:nvPr/>
        </p:nvSpPr>
        <p:spPr bwMode="auto">
          <a:xfrm>
            <a:off x="1981200" y="2057400"/>
            <a:ext cx="990600" cy="3482975"/>
          </a:xfrm>
          <a:custGeom>
            <a:avLst/>
            <a:gdLst>
              <a:gd name="T0" fmla="*/ 0 w 624"/>
              <a:gd name="T1" fmla="*/ 0 h 2194"/>
              <a:gd name="T2" fmla="*/ 0 w 624"/>
              <a:gd name="T3" fmla="*/ 2147483647 h 2194"/>
              <a:gd name="T4" fmla="*/ 2147483647 w 624"/>
              <a:gd name="T5" fmla="*/ 2147483647 h 2194"/>
              <a:gd name="T6" fmla="*/ 2147483647 w 624"/>
              <a:gd name="T7" fmla="*/ 2147483647 h 2194"/>
              <a:gd name="T8" fmla="*/ 0 w 624"/>
              <a:gd name="T9" fmla="*/ 0 h 2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194"/>
              <a:gd name="T17" fmla="*/ 624 w 624"/>
              <a:gd name="T18" fmla="*/ 2194 h 21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Freeform 1040"/>
          <p:cNvSpPr>
            <a:spLocks/>
          </p:cNvSpPr>
          <p:nvPr/>
        </p:nvSpPr>
        <p:spPr bwMode="auto">
          <a:xfrm>
            <a:off x="3581400" y="2743200"/>
            <a:ext cx="1447800" cy="1828800"/>
          </a:xfrm>
          <a:custGeom>
            <a:avLst/>
            <a:gdLst>
              <a:gd name="T0" fmla="*/ 0 w 912"/>
              <a:gd name="T1" fmla="*/ 2147483647 h 1152"/>
              <a:gd name="T2" fmla="*/ 2147483647 w 912"/>
              <a:gd name="T3" fmla="*/ 0 h 1152"/>
              <a:gd name="T4" fmla="*/ 2147483647 w 912"/>
              <a:gd name="T5" fmla="*/ 2147483647 h 1152"/>
              <a:gd name="T6" fmla="*/ 0 w 912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Freeform 1041"/>
          <p:cNvSpPr>
            <a:spLocks/>
          </p:cNvSpPr>
          <p:nvPr/>
        </p:nvSpPr>
        <p:spPr bwMode="auto">
          <a:xfrm>
            <a:off x="2286000" y="3429000"/>
            <a:ext cx="152400" cy="533400"/>
          </a:xfrm>
          <a:custGeom>
            <a:avLst/>
            <a:gdLst>
              <a:gd name="T0" fmla="*/ 0 w 96"/>
              <a:gd name="T1" fmla="*/ 0 h 336"/>
              <a:gd name="T2" fmla="*/ 0 w 96"/>
              <a:gd name="T3" fmla="*/ 2147483647 h 336"/>
              <a:gd name="T4" fmla="*/ 2147483647 w 96"/>
              <a:gd name="T5" fmla="*/ 2147483647 h 336"/>
              <a:gd name="T6" fmla="*/ 2147483647 w 96"/>
              <a:gd name="T7" fmla="*/ 2147483647 h 336"/>
              <a:gd name="T8" fmla="*/ 0 w 96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36"/>
              <a:gd name="T17" fmla="*/ 96 w 9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Line 1042"/>
          <p:cNvSpPr>
            <a:spLocks noChangeShapeType="1"/>
          </p:cNvSpPr>
          <p:nvPr/>
        </p:nvSpPr>
        <p:spPr bwMode="auto">
          <a:xfrm>
            <a:off x="1371600" y="3733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Freeform 1043"/>
          <p:cNvSpPr>
            <a:spLocks/>
          </p:cNvSpPr>
          <p:nvPr/>
        </p:nvSpPr>
        <p:spPr bwMode="auto">
          <a:xfrm>
            <a:off x="5334000" y="2590800"/>
            <a:ext cx="914400" cy="20574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12700" cap="flat" cmpd="sng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Line 1044"/>
          <p:cNvSpPr>
            <a:spLocks noChangeShapeType="1"/>
          </p:cNvSpPr>
          <p:nvPr/>
        </p:nvSpPr>
        <p:spPr bwMode="auto">
          <a:xfrm>
            <a:off x="4800600" y="3733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Freeform 1045"/>
          <p:cNvSpPr>
            <a:spLocks/>
          </p:cNvSpPr>
          <p:nvPr/>
        </p:nvSpPr>
        <p:spPr bwMode="auto">
          <a:xfrm>
            <a:off x="6858000" y="2133600"/>
            <a:ext cx="990600" cy="3482975"/>
          </a:xfrm>
          <a:custGeom>
            <a:avLst/>
            <a:gdLst>
              <a:gd name="T0" fmla="*/ 0 w 624"/>
              <a:gd name="T1" fmla="*/ 0 h 2194"/>
              <a:gd name="T2" fmla="*/ 0 w 624"/>
              <a:gd name="T3" fmla="*/ 2147483647 h 2194"/>
              <a:gd name="T4" fmla="*/ 2147483647 w 624"/>
              <a:gd name="T5" fmla="*/ 2147483647 h 2194"/>
              <a:gd name="T6" fmla="*/ 2147483647 w 624"/>
              <a:gd name="T7" fmla="*/ 2147483647 h 2194"/>
              <a:gd name="T8" fmla="*/ 0 w 624"/>
              <a:gd name="T9" fmla="*/ 0 h 2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194"/>
              <a:gd name="T17" fmla="*/ 624 w 624"/>
              <a:gd name="T18" fmla="*/ 2194 h 21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Freeform 1048"/>
          <p:cNvSpPr>
            <a:spLocks/>
          </p:cNvSpPr>
          <p:nvPr/>
        </p:nvSpPr>
        <p:spPr bwMode="auto">
          <a:xfrm>
            <a:off x="7162800" y="3505200"/>
            <a:ext cx="152400" cy="533400"/>
          </a:xfrm>
          <a:custGeom>
            <a:avLst/>
            <a:gdLst>
              <a:gd name="T0" fmla="*/ 0 w 96"/>
              <a:gd name="T1" fmla="*/ 0 h 336"/>
              <a:gd name="T2" fmla="*/ 0 w 96"/>
              <a:gd name="T3" fmla="*/ 2147483647 h 336"/>
              <a:gd name="T4" fmla="*/ 2147483647 w 96"/>
              <a:gd name="T5" fmla="*/ 2147483647 h 336"/>
              <a:gd name="T6" fmla="*/ 2147483647 w 96"/>
              <a:gd name="T7" fmla="*/ 2147483647 h 336"/>
              <a:gd name="T8" fmla="*/ 0 w 96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36"/>
              <a:gd name="T17" fmla="*/ 96 w 9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Text Box 1050"/>
          <p:cNvSpPr txBox="1">
            <a:spLocks noChangeArrowheads="1"/>
          </p:cNvSpPr>
          <p:nvPr/>
        </p:nvSpPr>
        <p:spPr bwMode="auto">
          <a:xfrm>
            <a:off x="7504112" y="3505200"/>
            <a:ext cx="877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>
                <a:sym typeface="Symbol" pitchFamily="18" charset="2"/>
              </a:rPr>
              <a:t> = 1</a:t>
            </a:r>
            <a:endParaRPr lang="hu-HU" sz="2400" dirty="0"/>
          </a:p>
        </p:txBody>
      </p:sp>
      <p:sp>
        <p:nvSpPr>
          <p:cNvPr id="26" name="Text Box 1051"/>
          <p:cNvSpPr txBox="1">
            <a:spLocks noChangeArrowheads="1"/>
          </p:cNvSpPr>
          <p:nvPr/>
        </p:nvSpPr>
        <p:spPr bwMode="auto">
          <a:xfrm>
            <a:off x="5394325" y="4537075"/>
            <a:ext cx="565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0.6</a:t>
            </a:r>
          </a:p>
        </p:txBody>
      </p:sp>
      <p:sp>
        <p:nvSpPr>
          <p:cNvPr id="27" name="Text Box 1052"/>
          <p:cNvSpPr txBox="1">
            <a:spLocks noChangeArrowheads="1"/>
          </p:cNvSpPr>
          <p:nvPr/>
        </p:nvSpPr>
        <p:spPr bwMode="auto">
          <a:xfrm>
            <a:off x="3962400" y="4495800"/>
            <a:ext cx="565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0.3</a:t>
            </a:r>
          </a:p>
        </p:txBody>
      </p:sp>
      <p:sp>
        <p:nvSpPr>
          <p:cNvPr id="28" name="Rectangle 1053"/>
          <p:cNvSpPr>
            <a:spLocks noChangeArrowheads="1"/>
          </p:cNvSpPr>
          <p:nvPr/>
        </p:nvSpPr>
        <p:spPr bwMode="auto">
          <a:xfrm>
            <a:off x="7086600" y="4038600"/>
            <a:ext cx="565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0.6</a:t>
            </a:r>
          </a:p>
        </p:txBody>
      </p:sp>
      <p:sp>
        <p:nvSpPr>
          <p:cNvPr id="29" name="Text Box 1054"/>
          <p:cNvSpPr txBox="1">
            <a:spLocks noChangeArrowheads="1"/>
          </p:cNvSpPr>
          <p:nvPr/>
        </p:nvSpPr>
        <p:spPr bwMode="auto">
          <a:xfrm>
            <a:off x="7162800" y="4419600"/>
            <a:ext cx="565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0.3</a:t>
            </a:r>
          </a:p>
        </p:txBody>
      </p:sp>
      <p:sp>
        <p:nvSpPr>
          <p:cNvPr id="30" name="Freeform 1056"/>
          <p:cNvSpPr>
            <a:spLocks/>
          </p:cNvSpPr>
          <p:nvPr/>
        </p:nvSpPr>
        <p:spPr bwMode="auto">
          <a:xfrm>
            <a:off x="2133600" y="2819400"/>
            <a:ext cx="609600" cy="1447800"/>
          </a:xfrm>
          <a:custGeom>
            <a:avLst/>
            <a:gdLst>
              <a:gd name="T0" fmla="*/ 0 w 912"/>
              <a:gd name="T1" fmla="*/ 2147483647 h 1152"/>
              <a:gd name="T2" fmla="*/ 2147483647 w 912"/>
              <a:gd name="T3" fmla="*/ 0 h 1152"/>
              <a:gd name="T4" fmla="*/ 2147483647 w 912"/>
              <a:gd name="T5" fmla="*/ 2147483647 h 1152"/>
              <a:gd name="T6" fmla="*/ 0 w 912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" name="Freeform 1057"/>
          <p:cNvSpPr>
            <a:spLocks/>
          </p:cNvSpPr>
          <p:nvPr/>
        </p:nvSpPr>
        <p:spPr bwMode="auto">
          <a:xfrm>
            <a:off x="6934200" y="2743200"/>
            <a:ext cx="609600" cy="1447800"/>
          </a:xfrm>
          <a:custGeom>
            <a:avLst/>
            <a:gdLst>
              <a:gd name="T0" fmla="*/ 0 w 912"/>
              <a:gd name="T1" fmla="*/ 2147483647 h 1152"/>
              <a:gd name="T2" fmla="*/ 2147483647 w 912"/>
              <a:gd name="T3" fmla="*/ 0 h 1152"/>
              <a:gd name="T4" fmla="*/ 2147483647 w 912"/>
              <a:gd name="T5" fmla="*/ 2147483647 h 1152"/>
              <a:gd name="T6" fmla="*/ 0 w 912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rgbClr val="333333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" name="Freeform 1058"/>
          <p:cNvSpPr>
            <a:spLocks/>
          </p:cNvSpPr>
          <p:nvPr/>
        </p:nvSpPr>
        <p:spPr bwMode="auto">
          <a:xfrm>
            <a:off x="6324600" y="2438400"/>
            <a:ext cx="609600" cy="23622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3" name="Text Box 1060"/>
          <p:cNvSpPr txBox="1">
            <a:spLocks noChangeArrowheads="1"/>
          </p:cNvSpPr>
          <p:nvPr/>
        </p:nvSpPr>
        <p:spPr bwMode="auto">
          <a:xfrm>
            <a:off x="6324600" y="4724400"/>
            <a:ext cx="565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0.8</a:t>
            </a:r>
          </a:p>
        </p:txBody>
      </p:sp>
      <p:sp>
        <p:nvSpPr>
          <p:cNvPr id="34" name="Text Box 1061"/>
          <p:cNvSpPr txBox="1">
            <a:spLocks noChangeArrowheads="1"/>
          </p:cNvSpPr>
          <p:nvPr/>
        </p:nvSpPr>
        <p:spPr bwMode="auto">
          <a:xfrm>
            <a:off x="5181600" y="1905000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1.</a:t>
            </a:r>
          </a:p>
        </p:txBody>
      </p:sp>
      <p:sp>
        <p:nvSpPr>
          <p:cNvPr id="35" name="Text Box 1062"/>
          <p:cNvSpPr txBox="1">
            <a:spLocks noChangeArrowheads="1"/>
          </p:cNvSpPr>
          <p:nvPr/>
        </p:nvSpPr>
        <p:spPr bwMode="auto">
          <a:xfrm>
            <a:off x="4038600" y="1905000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2.</a:t>
            </a:r>
          </a:p>
        </p:txBody>
      </p:sp>
      <p:sp>
        <p:nvSpPr>
          <p:cNvPr id="36" name="Text Box 1063"/>
          <p:cNvSpPr txBox="1">
            <a:spLocks noChangeArrowheads="1"/>
          </p:cNvSpPr>
          <p:nvPr/>
        </p:nvSpPr>
        <p:spPr bwMode="auto">
          <a:xfrm>
            <a:off x="6096000" y="1905000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3.</a:t>
            </a:r>
          </a:p>
        </p:txBody>
      </p:sp>
      <p:sp>
        <p:nvSpPr>
          <p:cNvPr id="37" name="Line 1046"/>
          <p:cNvSpPr>
            <a:spLocks noChangeShapeType="1"/>
          </p:cNvSpPr>
          <p:nvPr/>
        </p:nvSpPr>
        <p:spPr bwMode="auto">
          <a:xfrm>
            <a:off x="5867400" y="3716338"/>
            <a:ext cx="684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" name="Rectangle 2082"/>
          <p:cNvSpPr>
            <a:spLocks noChangeArrowheads="1"/>
          </p:cNvSpPr>
          <p:nvPr/>
        </p:nvSpPr>
        <p:spPr bwMode="auto">
          <a:xfrm>
            <a:off x="1547813" y="3716338"/>
            <a:ext cx="3429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i="1"/>
              <a:t>z</a:t>
            </a:r>
          </a:p>
        </p:txBody>
      </p:sp>
      <p:sp>
        <p:nvSpPr>
          <p:cNvPr id="39" name="Line 2083"/>
          <p:cNvSpPr>
            <a:spLocks noChangeShapeType="1"/>
          </p:cNvSpPr>
          <p:nvPr/>
        </p:nvSpPr>
        <p:spPr bwMode="auto">
          <a:xfrm>
            <a:off x="6659563" y="37163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" name="Text Box 2084"/>
          <p:cNvSpPr txBox="1">
            <a:spLocks noChangeArrowheads="1"/>
          </p:cNvSpPr>
          <p:nvPr/>
        </p:nvSpPr>
        <p:spPr bwMode="auto">
          <a:xfrm>
            <a:off x="1511300" y="5624513"/>
            <a:ext cx="17748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Sz</a:t>
            </a:r>
            <a:r>
              <a:rPr lang="hu-HU" sz="2800"/>
              <a:t>ín buffer</a:t>
            </a:r>
          </a:p>
        </p:txBody>
      </p:sp>
      <p:sp>
        <p:nvSpPr>
          <p:cNvPr id="41" name="Text Box 2085"/>
          <p:cNvSpPr txBox="1">
            <a:spLocks noChangeArrowheads="1"/>
          </p:cNvSpPr>
          <p:nvPr/>
        </p:nvSpPr>
        <p:spPr bwMode="auto">
          <a:xfrm>
            <a:off x="6335713" y="5553075"/>
            <a:ext cx="23653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2800"/>
              <a:t>Mélység buffer</a:t>
            </a:r>
          </a:p>
          <a:p>
            <a:pPr algn="ctr"/>
            <a:r>
              <a:rPr lang="hu-HU" sz="2800"/>
              <a:t>Z-buffer</a:t>
            </a: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Kompozitálás</a:t>
            </a:r>
            <a:r>
              <a:rPr lang="hu-HU" dirty="0" smtClean="0"/>
              <a:t>: </a:t>
            </a:r>
            <a:r>
              <a:rPr lang="hu-HU" dirty="0" err="1" smtClean="0"/>
              <a:t>Z-buffer</a:t>
            </a:r>
            <a:r>
              <a:rPr lang="hu-HU" dirty="0" smtClean="0"/>
              <a:t> algoritmus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5" grpId="0" autoUpdateAnimBg="0"/>
      <p:bldP spid="28" grpId="0" autoUpdateAnimBg="0"/>
      <p:bldP spid="29" grpId="0" autoUpdateAnimBg="0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Kompozitálás</a:t>
            </a:r>
            <a:r>
              <a:rPr lang="hu-HU" dirty="0" smtClean="0"/>
              <a:t>: alfa </a:t>
            </a:r>
            <a:r>
              <a:rPr lang="hu-HU" dirty="0" err="1" smtClean="0"/>
              <a:t>blending</a:t>
            </a:r>
            <a:endParaRPr lang="hu-H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00601" y="1449388"/>
            <a:ext cx="2743200" cy="827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2000" dirty="0"/>
              <a:t>Interpolált  vagy</a:t>
            </a:r>
          </a:p>
          <a:p>
            <a:pPr algn="ctr"/>
            <a:r>
              <a:rPr lang="hu-HU" sz="2000" dirty="0"/>
              <a:t>textúrából olvasott szín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940425" y="4797425"/>
            <a:ext cx="2160588" cy="50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2400"/>
              <a:t>Rasztertár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651500" y="3644900"/>
            <a:ext cx="2159000" cy="5762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2400"/>
              <a:t>ALU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154738" y="2278063"/>
            <a:ext cx="1587" cy="13668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6659563" y="4221163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7164388" y="2852738"/>
            <a:ext cx="1079500" cy="1944687"/>
          </a:xfrm>
          <a:custGeom>
            <a:avLst/>
            <a:gdLst>
              <a:gd name="T0" fmla="*/ 0 w 680"/>
              <a:gd name="T1" fmla="*/ 2147483647 h 1225"/>
              <a:gd name="T2" fmla="*/ 0 w 680"/>
              <a:gd name="T3" fmla="*/ 2147483647 h 1225"/>
              <a:gd name="T4" fmla="*/ 2147483647 w 680"/>
              <a:gd name="T5" fmla="*/ 2147483647 h 1225"/>
              <a:gd name="T6" fmla="*/ 2147483647 w 680"/>
              <a:gd name="T7" fmla="*/ 0 h 1225"/>
              <a:gd name="T8" fmla="*/ 2147483647 w 680"/>
              <a:gd name="T9" fmla="*/ 0 h 1225"/>
              <a:gd name="T10" fmla="*/ 2147483647 w 680"/>
              <a:gd name="T11" fmla="*/ 2147483647 h 12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0"/>
              <a:gd name="T19" fmla="*/ 0 h 1225"/>
              <a:gd name="T20" fmla="*/ 680 w 680"/>
              <a:gd name="T21" fmla="*/ 1225 h 12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0" h="1225">
                <a:moveTo>
                  <a:pt x="0" y="1225"/>
                </a:moveTo>
                <a:lnTo>
                  <a:pt x="0" y="1043"/>
                </a:lnTo>
                <a:lnTo>
                  <a:pt x="680" y="1043"/>
                </a:lnTo>
                <a:lnTo>
                  <a:pt x="680" y="0"/>
                </a:lnTo>
                <a:lnTo>
                  <a:pt x="91" y="0"/>
                </a:lnTo>
                <a:lnTo>
                  <a:pt x="85" y="502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232275" y="2286000"/>
            <a:ext cx="1711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/>
              <a:t>(</a:t>
            </a:r>
            <a:r>
              <a:rPr lang="hu-HU" sz="2400" i="1" dirty="0" err="1"/>
              <a:t>R</a:t>
            </a:r>
            <a:r>
              <a:rPr lang="hu-HU" sz="2400" i="1" baseline="-25000" dirty="0" err="1"/>
              <a:t>s</a:t>
            </a:r>
            <a:r>
              <a:rPr lang="hu-HU" sz="2400" i="1" dirty="0"/>
              <a:t>,</a:t>
            </a:r>
            <a:r>
              <a:rPr lang="hu-HU" sz="2400" i="1" dirty="0" err="1"/>
              <a:t>G</a:t>
            </a:r>
            <a:r>
              <a:rPr lang="hu-HU" sz="2400" i="1" baseline="-25000" dirty="0" err="1"/>
              <a:t>s</a:t>
            </a:r>
            <a:r>
              <a:rPr lang="hu-HU" sz="2400" i="1" dirty="0"/>
              <a:t>,</a:t>
            </a:r>
            <a:r>
              <a:rPr lang="hu-HU" sz="2400" i="1" dirty="0" err="1"/>
              <a:t>B</a:t>
            </a:r>
            <a:r>
              <a:rPr lang="hu-HU" sz="2400" i="1" baseline="-25000" dirty="0" err="1"/>
              <a:t>s</a:t>
            </a:r>
            <a:r>
              <a:rPr lang="hu-HU" sz="2400" i="1" dirty="0"/>
              <a:t>,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hu-HU" sz="2400" dirty="0"/>
              <a:t>)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875463" y="2276475"/>
            <a:ext cx="18002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(</a:t>
            </a:r>
            <a:r>
              <a:rPr lang="hu-HU" sz="2400" i="1"/>
              <a:t>R</a:t>
            </a:r>
            <a:r>
              <a:rPr lang="hu-HU" sz="2400" i="1" baseline="-25000"/>
              <a:t>d</a:t>
            </a:r>
            <a:r>
              <a:rPr lang="hu-HU" sz="2400" i="1"/>
              <a:t>,G</a:t>
            </a:r>
            <a:r>
              <a:rPr lang="hu-HU" sz="2400" i="1" baseline="-25000"/>
              <a:t>d</a:t>
            </a:r>
            <a:r>
              <a:rPr lang="hu-HU" sz="2400" i="1"/>
              <a:t>,B</a:t>
            </a:r>
            <a:r>
              <a:rPr lang="hu-HU" sz="2400" i="1" baseline="-25000"/>
              <a:t>d</a:t>
            </a:r>
            <a:r>
              <a:rPr lang="hu-HU" sz="2400" i="1"/>
              <a:t>,A</a:t>
            </a:r>
            <a:r>
              <a:rPr lang="hu-HU" sz="2400" i="1" baseline="-25000"/>
              <a:t>d</a:t>
            </a:r>
            <a:r>
              <a:rPr lang="hu-HU" sz="2400"/>
              <a:t>)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029200" y="4191000"/>
            <a:ext cx="1393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/>
              <a:t>(</a:t>
            </a:r>
            <a:r>
              <a:rPr lang="hu-HU" sz="2400" i="1" dirty="0"/>
              <a:t>R,G,B,A</a:t>
            </a:r>
            <a:r>
              <a:rPr lang="hu-HU" sz="2400" dirty="0"/>
              <a:t>)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19088" y="5624513"/>
            <a:ext cx="8748712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/>
              <a:t>(</a:t>
            </a:r>
            <a:r>
              <a:rPr lang="hu-HU" sz="2400" i="1" dirty="0"/>
              <a:t>R,G,B,A</a:t>
            </a:r>
            <a:r>
              <a:rPr lang="hu-HU" sz="2400" dirty="0"/>
              <a:t>) = </a:t>
            </a:r>
            <a:endParaRPr lang="en-GB" sz="2400" dirty="0"/>
          </a:p>
          <a:p>
            <a:r>
              <a:rPr lang="hu-HU" sz="2400" dirty="0"/>
              <a:t>(</a:t>
            </a:r>
            <a:r>
              <a:rPr lang="hu-HU" sz="2400" i="1" dirty="0" err="1"/>
              <a:t>R</a:t>
            </a:r>
            <a:r>
              <a:rPr lang="hu-HU" sz="2400" i="1" baseline="-25000" dirty="0" err="1"/>
              <a:t>s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hu-HU" sz="2400" i="1" dirty="0"/>
              <a:t>+</a:t>
            </a:r>
            <a:r>
              <a:rPr lang="hu-HU" sz="2400" i="1" dirty="0" err="1"/>
              <a:t>R</a:t>
            </a:r>
            <a:r>
              <a:rPr lang="hu-HU" sz="2400" i="1" baseline="-25000" dirty="0" err="1"/>
              <a:t>d</a:t>
            </a:r>
            <a:r>
              <a:rPr lang="en-GB" sz="2400" dirty="0"/>
              <a:t>(1-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en-GB" sz="2400" dirty="0"/>
              <a:t>),</a:t>
            </a:r>
            <a:r>
              <a:rPr lang="hu-HU" sz="2400" dirty="0"/>
              <a:t> </a:t>
            </a:r>
            <a:r>
              <a:rPr lang="en-GB" sz="2400" i="1" dirty="0"/>
              <a:t>G</a:t>
            </a:r>
            <a:r>
              <a:rPr lang="hu-HU" sz="2400" i="1" baseline="-25000" dirty="0" err="1"/>
              <a:t>s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hu-HU" sz="2400" i="1" dirty="0"/>
              <a:t>+</a:t>
            </a:r>
            <a:r>
              <a:rPr lang="en-GB" sz="2400" i="1" dirty="0"/>
              <a:t>G</a:t>
            </a:r>
            <a:r>
              <a:rPr lang="hu-HU" sz="2400" i="1" baseline="-25000" dirty="0"/>
              <a:t>d</a:t>
            </a:r>
            <a:r>
              <a:rPr lang="hu-HU" sz="2400" baseline="-25000" dirty="0"/>
              <a:t> </a:t>
            </a:r>
            <a:r>
              <a:rPr lang="en-GB" sz="2400" dirty="0"/>
              <a:t>(1-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en-GB" sz="2400" dirty="0"/>
              <a:t>),</a:t>
            </a:r>
            <a:r>
              <a:rPr lang="hu-HU" sz="2400" dirty="0"/>
              <a:t> </a:t>
            </a:r>
            <a:r>
              <a:rPr lang="en-GB" sz="2400" i="1" dirty="0"/>
              <a:t>B</a:t>
            </a:r>
            <a:r>
              <a:rPr lang="hu-HU" sz="2400" i="1" baseline="-25000" dirty="0" err="1"/>
              <a:t>s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hu-HU" sz="2400" i="1" dirty="0"/>
              <a:t>+</a:t>
            </a:r>
            <a:r>
              <a:rPr lang="en-GB" sz="2400" i="1" dirty="0"/>
              <a:t>B</a:t>
            </a:r>
            <a:r>
              <a:rPr lang="hu-HU" sz="2400" i="1" baseline="-25000" dirty="0"/>
              <a:t>d</a:t>
            </a:r>
            <a:r>
              <a:rPr lang="hu-HU" sz="2400" baseline="-25000" dirty="0"/>
              <a:t> </a:t>
            </a:r>
            <a:r>
              <a:rPr lang="en-GB" sz="2400" dirty="0"/>
              <a:t>(1-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en-GB" sz="2400" dirty="0"/>
              <a:t>), </a:t>
            </a:r>
            <a:r>
              <a:rPr lang="en-GB" sz="2400" i="1" dirty="0"/>
              <a:t>A</a:t>
            </a:r>
            <a:r>
              <a:rPr lang="hu-HU" sz="2400" i="1" baseline="-25000" dirty="0" err="1"/>
              <a:t>s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hu-HU" sz="2400" i="1" dirty="0"/>
              <a:t>+</a:t>
            </a:r>
            <a:r>
              <a:rPr lang="en-GB" sz="2400" i="1" dirty="0"/>
              <a:t>A</a:t>
            </a:r>
            <a:r>
              <a:rPr lang="hu-HU" sz="2400" i="1" baseline="-25000" dirty="0"/>
              <a:t>d</a:t>
            </a:r>
            <a:r>
              <a:rPr lang="hu-HU" sz="2400" baseline="-25000" dirty="0"/>
              <a:t> </a:t>
            </a:r>
            <a:r>
              <a:rPr lang="en-GB" sz="2400" dirty="0"/>
              <a:t>(1-</a:t>
            </a:r>
            <a:r>
              <a:rPr lang="hu-HU" sz="2400" i="1" dirty="0" err="1"/>
              <a:t>A</a:t>
            </a:r>
            <a:r>
              <a:rPr lang="hu-HU" sz="2400" i="1" baseline="-25000" dirty="0" err="1"/>
              <a:t>s</a:t>
            </a:r>
            <a:r>
              <a:rPr lang="en-GB" sz="2400" dirty="0"/>
              <a:t>))</a:t>
            </a:r>
            <a:r>
              <a:rPr lang="hu-HU" sz="2400" dirty="0"/>
              <a:t> </a:t>
            </a: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4267199" y="2895601"/>
            <a:ext cx="16764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4140200" y="3141663"/>
            <a:ext cx="295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7" name="Oval 21"/>
          <p:cNvSpPr>
            <a:spLocks noChangeArrowheads="1"/>
          </p:cNvSpPr>
          <p:nvPr/>
        </p:nvSpPr>
        <p:spPr bwMode="auto">
          <a:xfrm>
            <a:off x="5940425" y="2708275"/>
            <a:ext cx="431800" cy="3603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*</a:t>
            </a:r>
            <a:endParaRPr lang="hu-HU" sz="2400"/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7092950" y="2924175"/>
            <a:ext cx="431800" cy="3603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*</a:t>
            </a:r>
            <a:endParaRPr lang="hu-HU" sz="2400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79438" y="3581400"/>
            <a:ext cx="1160462" cy="119697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sz="3200">
              <a:solidFill>
                <a:schemeClr val="bg2"/>
              </a:solidFill>
            </a:endParaRPr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1082675" y="3581400"/>
            <a:ext cx="1441450" cy="1095375"/>
          </a:xfrm>
          <a:prstGeom prst="ellipse">
            <a:avLst/>
          </a:prstGeom>
          <a:solidFill>
            <a:schemeClr val="hlink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1082675" y="3581400"/>
            <a:ext cx="1441450" cy="1095375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3200" dirty="0"/>
              <a:t>első</a:t>
            </a:r>
          </a:p>
        </p:txBody>
      </p:sp>
      <p:sp>
        <p:nvSpPr>
          <p:cNvPr id="22" name="Oval 29"/>
          <p:cNvSpPr>
            <a:spLocks noChangeArrowheads="1"/>
          </p:cNvSpPr>
          <p:nvPr/>
        </p:nvSpPr>
        <p:spPr bwMode="auto">
          <a:xfrm>
            <a:off x="3429000" y="3581400"/>
            <a:ext cx="1506538" cy="1095375"/>
          </a:xfrm>
          <a:prstGeom prst="ellipse">
            <a:avLst/>
          </a:prstGeom>
          <a:solidFill>
            <a:schemeClr val="hlink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Freeform 31"/>
          <p:cNvSpPr>
            <a:spLocks/>
          </p:cNvSpPr>
          <p:nvPr/>
        </p:nvSpPr>
        <p:spPr bwMode="auto">
          <a:xfrm>
            <a:off x="2949575" y="3581400"/>
            <a:ext cx="1204913" cy="1192212"/>
          </a:xfrm>
          <a:custGeom>
            <a:avLst/>
            <a:gdLst>
              <a:gd name="T0" fmla="*/ 2147483647 w 759"/>
              <a:gd name="T1" fmla="*/ 0 h 751"/>
              <a:gd name="T2" fmla="*/ 2147483647 w 759"/>
              <a:gd name="T3" fmla="*/ 0 h 751"/>
              <a:gd name="T4" fmla="*/ 2147483647 w 759"/>
              <a:gd name="T5" fmla="*/ 0 h 751"/>
              <a:gd name="T6" fmla="*/ 2147483647 w 759"/>
              <a:gd name="T7" fmla="*/ 0 h 751"/>
              <a:gd name="T8" fmla="*/ 2147483647 w 759"/>
              <a:gd name="T9" fmla="*/ 2147483647 h 751"/>
              <a:gd name="T10" fmla="*/ 2147483647 w 759"/>
              <a:gd name="T11" fmla="*/ 2147483647 h 751"/>
              <a:gd name="T12" fmla="*/ 2147483647 w 759"/>
              <a:gd name="T13" fmla="*/ 2147483647 h 751"/>
              <a:gd name="T14" fmla="*/ 0 w 759"/>
              <a:gd name="T15" fmla="*/ 2147483647 h 751"/>
              <a:gd name="T16" fmla="*/ 2147483647 w 759"/>
              <a:gd name="T17" fmla="*/ 2147483647 h 751"/>
              <a:gd name="T18" fmla="*/ 2147483647 w 759"/>
              <a:gd name="T19" fmla="*/ 2147483647 h 751"/>
              <a:gd name="T20" fmla="*/ 2147483647 w 759"/>
              <a:gd name="T21" fmla="*/ 2147483647 h 751"/>
              <a:gd name="T22" fmla="*/ 2147483647 w 759"/>
              <a:gd name="T23" fmla="*/ 2147483647 h 751"/>
              <a:gd name="T24" fmla="*/ 2147483647 w 759"/>
              <a:gd name="T25" fmla="*/ 2147483647 h 751"/>
              <a:gd name="T26" fmla="*/ 2147483647 w 759"/>
              <a:gd name="T27" fmla="*/ 2147483647 h 751"/>
              <a:gd name="T28" fmla="*/ 2147483647 w 759"/>
              <a:gd name="T29" fmla="*/ 2147483647 h 751"/>
              <a:gd name="T30" fmla="*/ 2147483647 w 759"/>
              <a:gd name="T31" fmla="*/ 2147483647 h 751"/>
              <a:gd name="T32" fmla="*/ 2147483647 w 759"/>
              <a:gd name="T33" fmla="*/ 2147483647 h 751"/>
              <a:gd name="T34" fmla="*/ 2147483647 w 759"/>
              <a:gd name="T35" fmla="*/ 2147483647 h 751"/>
              <a:gd name="T36" fmla="*/ 2147483647 w 759"/>
              <a:gd name="T37" fmla="*/ 2147483647 h 751"/>
              <a:gd name="T38" fmla="*/ 2147483647 w 759"/>
              <a:gd name="T39" fmla="*/ 2147483647 h 751"/>
              <a:gd name="T40" fmla="*/ 2147483647 w 759"/>
              <a:gd name="T41" fmla="*/ 2147483647 h 751"/>
              <a:gd name="T42" fmla="*/ 2147483647 w 759"/>
              <a:gd name="T43" fmla="*/ 2147483647 h 751"/>
              <a:gd name="T44" fmla="*/ 2147483647 w 759"/>
              <a:gd name="T45" fmla="*/ 0 h 7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759"/>
              <a:gd name="T70" fmla="*/ 0 h 751"/>
              <a:gd name="T71" fmla="*/ 759 w 759"/>
              <a:gd name="T72" fmla="*/ 751 h 75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759" h="751">
                <a:moveTo>
                  <a:pt x="730" y="0"/>
                </a:moveTo>
                <a:lnTo>
                  <a:pt x="594" y="0"/>
                </a:lnTo>
                <a:lnTo>
                  <a:pt x="322" y="0"/>
                </a:lnTo>
                <a:lnTo>
                  <a:pt x="4" y="0"/>
                </a:lnTo>
                <a:lnTo>
                  <a:pt x="4" y="91"/>
                </a:lnTo>
                <a:lnTo>
                  <a:pt x="4" y="250"/>
                </a:lnTo>
                <a:lnTo>
                  <a:pt x="4" y="658"/>
                </a:lnTo>
                <a:lnTo>
                  <a:pt x="0" y="751"/>
                </a:lnTo>
                <a:lnTo>
                  <a:pt x="95" y="749"/>
                </a:lnTo>
                <a:lnTo>
                  <a:pt x="277" y="749"/>
                </a:lnTo>
                <a:lnTo>
                  <a:pt x="481" y="749"/>
                </a:lnTo>
                <a:lnTo>
                  <a:pt x="753" y="749"/>
                </a:lnTo>
                <a:lnTo>
                  <a:pt x="759" y="683"/>
                </a:lnTo>
                <a:lnTo>
                  <a:pt x="621" y="672"/>
                </a:lnTo>
                <a:lnTo>
                  <a:pt x="526" y="636"/>
                </a:lnTo>
                <a:lnTo>
                  <a:pt x="420" y="572"/>
                </a:lnTo>
                <a:lnTo>
                  <a:pt x="345" y="477"/>
                </a:lnTo>
                <a:lnTo>
                  <a:pt x="304" y="376"/>
                </a:lnTo>
                <a:lnTo>
                  <a:pt x="322" y="250"/>
                </a:lnTo>
                <a:lnTo>
                  <a:pt x="405" y="123"/>
                </a:lnTo>
                <a:lnTo>
                  <a:pt x="512" y="64"/>
                </a:lnTo>
                <a:lnTo>
                  <a:pt x="617" y="23"/>
                </a:lnTo>
                <a:lnTo>
                  <a:pt x="730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3429000" y="3581400"/>
            <a:ext cx="1506538" cy="1095375"/>
          </a:xfrm>
          <a:prstGeom prst="ellipse">
            <a:avLst/>
          </a:prstGeom>
          <a:solidFill>
            <a:srgbClr val="FC012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3200" dirty="0"/>
              <a:t>első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1" grpId="1" animBg="1"/>
      <p:bldP spid="22" grpId="0" animBg="1"/>
      <p:bldP spid="23" grpId="0" animBg="1"/>
      <p:bldP spid="23" grpId="1" animBg="1"/>
      <p:bldP spid="23" grpId="2" animBg="1"/>
      <p:bldP spid="24" grpId="0" animBg="1"/>
      <p:bldP spid="2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Képszintézis csővezeték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228600" y="30480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Csúcspont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r>
              <a:rPr lang="hu-HU" dirty="0" smtClean="0">
                <a:solidFill>
                  <a:schemeClr val="tx1"/>
                </a:solidFill>
              </a:rPr>
              <a:t>.+ megvilágítás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676400" y="37338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Vágás + homogén osztás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743200" y="29718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Képernyő </a:t>
            </a:r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5334000" y="3733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Textúrázás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477000" y="2971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Z-buffer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6477000" y="35052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kompozit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7696200" y="2971800"/>
            <a:ext cx="1295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Rasztertár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733800" y="37338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Triangle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setup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343400" y="29718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Raszterizáció</a:t>
            </a:r>
            <a:r>
              <a:rPr lang="hu-HU" dirty="0" smtClean="0">
                <a:solidFill>
                  <a:schemeClr val="tx1"/>
                </a:solidFill>
              </a:rPr>
              <a:t>+interpoláció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smtClean="0"/>
              <a:t>PC-s GPU </a:t>
            </a:r>
            <a:r>
              <a:rPr lang="hu-HU" dirty="0"/>
              <a:t>története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Korai nem PC rendszerek</a:t>
            </a:r>
          </a:p>
          <a:p>
            <a:pPr lvl="1"/>
            <a:r>
              <a:rPr lang="hu-HU" dirty="0" smtClean="0"/>
              <a:t>A teljes csővezeték megvalósítva</a:t>
            </a:r>
          </a:p>
          <a:p>
            <a:pPr lvl="1"/>
            <a:r>
              <a:rPr lang="hu-HU" dirty="0" smtClean="0"/>
              <a:t>Workstation és </a:t>
            </a:r>
            <a:r>
              <a:rPr lang="hu-HU" dirty="0" err="1" smtClean="0"/>
              <a:t>Graphics</a:t>
            </a:r>
            <a:r>
              <a:rPr lang="hu-HU" dirty="0" smtClean="0"/>
              <a:t> Terminal</a:t>
            </a:r>
          </a:p>
          <a:p>
            <a:pPr lvl="2"/>
            <a:r>
              <a:rPr lang="hu-HU" dirty="0" smtClean="0"/>
              <a:t>HP, Sun, </a:t>
            </a:r>
            <a:r>
              <a:rPr lang="hu-HU" dirty="0" err="1" smtClean="0"/>
              <a:t>Textronix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" y="5029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Csúcspont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r>
              <a:rPr lang="hu-HU" dirty="0" smtClean="0">
                <a:solidFill>
                  <a:schemeClr val="tx1"/>
                </a:solidFill>
              </a:rPr>
              <a:t>.+ megvilágítás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676400" y="5715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Vágás + homogén osztás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743200" y="4953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Képernyő </a:t>
            </a:r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334000" y="5715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Textúrázás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770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Z-buffer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477000" y="5486400"/>
            <a:ext cx="11430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kompozit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696200" y="4953000"/>
            <a:ext cx="1295400" cy="1676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Rasztertár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733800" y="57150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Triangle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setup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43400" y="4953000"/>
            <a:ext cx="16002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Raszterizáció</a:t>
            </a:r>
            <a:r>
              <a:rPr lang="hu-HU" dirty="0" smtClean="0">
                <a:solidFill>
                  <a:schemeClr val="tx1"/>
                </a:solidFill>
              </a:rPr>
              <a:t>+interpoláció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smtClean="0"/>
              <a:t>PC-s GPU </a:t>
            </a:r>
            <a:r>
              <a:rPr lang="hu-HU" dirty="0"/>
              <a:t>története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1970-1990</a:t>
            </a:r>
          </a:p>
          <a:p>
            <a:pPr lvl="1"/>
            <a:r>
              <a:rPr lang="hu-HU" dirty="0"/>
              <a:t>Tipikusan 2D</a:t>
            </a:r>
          </a:p>
          <a:p>
            <a:pPr lvl="1"/>
            <a:r>
              <a:rPr lang="hu-HU" dirty="0"/>
              <a:t>Spriteok, </a:t>
            </a:r>
            <a:r>
              <a:rPr lang="hu-HU" dirty="0" err="1" smtClean="0"/>
              <a:t>primitivek</a:t>
            </a:r>
            <a:endParaRPr lang="hu-HU" dirty="0" smtClean="0"/>
          </a:p>
          <a:p>
            <a:pPr lvl="2"/>
            <a:r>
              <a:rPr lang="hu-HU" dirty="0" err="1" smtClean="0"/>
              <a:t>Blitter</a:t>
            </a:r>
            <a:r>
              <a:rPr lang="hu-HU" dirty="0" smtClean="0"/>
              <a:t>, vonal, négyszög rajzolás</a:t>
            </a:r>
            <a:endParaRPr lang="en-US" dirty="0" smtClean="0"/>
          </a:p>
          <a:p>
            <a:pPr lvl="1"/>
            <a:r>
              <a:rPr lang="en-US" dirty="0" err="1" smtClean="0"/>
              <a:t>Ablakke</a:t>
            </a:r>
            <a:r>
              <a:rPr lang="hu-HU" dirty="0" smtClean="0"/>
              <a:t>zelő gyorsítás</a:t>
            </a:r>
            <a:endParaRPr lang="hu-HU" dirty="0"/>
          </a:p>
          <a:p>
            <a:pPr lvl="1"/>
            <a:endParaRPr lang="hu-HU" dirty="0"/>
          </a:p>
          <a:p>
            <a:pPr lvl="1"/>
            <a:r>
              <a:rPr lang="hu-HU" dirty="0" smtClean="0"/>
              <a:t>Amiga, Atari, S3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228600" y="5029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Csúcspont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r>
              <a:rPr lang="hu-HU" dirty="0" smtClean="0">
                <a:solidFill>
                  <a:schemeClr val="tx1"/>
                </a:solidFill>
              </a:rPr>
              <a:t>.+ megvilágítás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676400" y="5715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Vágás + homogén osztás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743200" y="4953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Képernyő </a:t>
            </a:r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334000" y="5715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Textúrázás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770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Z-buffer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477000" y="54864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kompozit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696200" y="4953000"/>
            <a:ext cx="1295400" cy="16764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Rasztertár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733800" y="57150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Triangle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setup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43400" y="4953000"/>
            <a:ext cx="1600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Raszterizáció</a:t>
            </a:r>
            <a:r>
              <a:rPr lang="hu-HU" dirty="0" smtClean="0">
                <a:solidFill>
                  <a:schemeClr val="tx1"/>
                </a:solidFill>
              </a:rPr>
              <a:t>+interpoláció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 GPU története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1990-1998</a:t>
            </a:r>
          </a:p>
          <a:p>
            <a:pPr lvl="1"/>
            <a:r>
              <a:rPr lang="hu-HU" dirty="0" smtClean="0"/>
              <a:t>Vertex </a:t>
            </a:r>
            <a:r>
              <a:rPr lang="en-US" dirty="0" err="1" smtClean="0"/>
              <a:t>feldolgo</a:t>
            </a:r>
            <a:r>
              <a:rPr lang="hu-HU" dirty="0" smtClean="0"/>
              <a:t>zás, textúra szűrés, Z-buffer</a:t>
            </a:r>
            <a:endParaRPr lang="hu-HU" dirty="0"/>
          </a:p>
          <a:p>
            <a:pPr lvl="2"/>
            <a:r>
              <a:rPr lang="hu-HU" dirty="0" err="1" smtClean="0"/>
              <a:t>PlayStation</a:t>
            </a:r>
            <a:r>
              <a:rPr lang="hu-HU" dirty="0"/>
              <a:t>, Nintendo64</a:t>
            </a:r>
          </a:p>
          <a:p>
            <a:pPr lvl="2"/>
            <a:r>
              <a:rPr lang="hu-HU" dirty="0"/>
              <a:t>S3 </a:t>
            </a:r>
            <a:r>
              <a:rPr lang="hu-HU" dirty="0" err="1"/>
              <a:t>Virge</a:t>
            </a:r>
            <a:r>
              <a:rPr lang="hu-HU" dirty="0"/>
              <a:t>, ATI </a:t>
            </a:r>
            <a:r>
              <a:rPr lang="hu-HU" dirty="0" err="1"/>
              <a:t>Rage</a:t>
            </a:r>
            <a:r>
              <a:rPr lang="hu-HU" dirty="0"/>
              <a:t>, </a:t>
            </a:r>
            <a:r>
              <a:rPr lang="hu-HU" dirty="0" err="1"/>
              <a:t>Matrox</a:t>
            </a:r>
            <a:r>
              <a:rPr lang="hu-HU" dirty="0"/>
              <a:t> </a:t>
            </a:r>
            <a:r>
              <a:rPr lang="hu-HU" dirty="0" err="1"/>
              <a:t>Mystique</a:t>
            </a:r>
            <a:endParaRPr lang="hu-HU" dirty="0"/>
          </a:p>
          <a:p>
            <a:pPr lvl="2"/>
            <a:r>
              <a:rPr lang="hu-HU" dirty="0"/>
              <a:t>3dfx </a:t>
            </a:r>
            <a:r>
              <a:rPr lang="hu-HU" dirty="0" err="1"/>
              <a:t>Voodoo</a:t>
            </a:r>
            <a:endParaRPr lang="hu-HU" dirty="0"/>
          </a:p>
          <a:p>
            <a:pPr lvl="2"/>
            <a:r>
              <a:rPr lang="hu-HU" dirty="0" smtClean="0"/>
              <a:t>3dfx </a:t>
            </a:r>
            <a:r>
              <a:rPr lang="hu-HU" dirty="0" err="1"/>
              <a:t>Glide</a:t>
            </a:r>
            <a:endParaRPr lang="hu-HU" dirty="0"/>
          </a:p>
          <a:p>
            <a:pPr lvl="2"/>
            <a:r>
              <a:rPr lang="hu-HU" dirty="0"/>
              <a:t>Microsoft </a:t>
            </a:r>
            <a:r>
              <a:rPr lang="hu-HU" dirty="0" err="1"/>
              <a:t>DirectX</a:t>
            </a:r>
            <a:r>
              <a:rPr lang="hu-HU" dirty="0"/>
              <a:t> </a:t>
            </a:r>
            <a:r>
              <a:rPr lang="hu-HU" dirty="0" smtClean="0"/>
              <a:t>5.0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" y="5029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Csúcspont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r>
              <a:rPr lang="hu-HU" dirty="0" smtClean="0">
                <a:solidFill>
                  <a:schemeClr val="tx1"/>
                </a:solidFill>
              </a:rPr>
              <a:t>.+ megvilágítás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676400" y="5715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Vágás + homogén osztás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743200" y="4953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Képernyő </a:t>
            </a:r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334000" y="5715000"/>
            <a:ext cx="12954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Textúrázás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77000" y="49530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Z-buffer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477000" y="54864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kompozit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696200" y="4953000"/>
            <a:ext cx="1295400" cy="16764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Rasztertár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733800" y="5715000"/>
            <a:ext cx="10668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Triangle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setup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43400" y="4953000"/>
            <a:ext cx="1600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Raszterizáció</a:t>
            </a:r>
            <a:r>
              <a:rPr lang="hu-HU" dirty="0" smtClean="0">
                <a:solidFill>
                  <a:schemeClr val="tx1"/>
                </a:solidFill>
              </a:rPr>
              <a:t>+interpoláció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 GPU története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hu-HU" dirty="0"/>
              <a:t>1990-2000</a:t>
            </a:r>
          </a:p>
          <a:p>
            <a:pPr lvl="1"/>
            <a:r>
              <a:rPr lang="hu-HU" dirty="0"/>
              <a:t>A csővezetés felbontása</a:t>
            </a:r>
          </a:p>
          <a:p>
            <a:pPr lvl="2"/>
            <a:r>
              <a:rPr lang="hu-HU" dirty="0" err="1"/>
              <a:t>Transform</a:t>
            </a:r>
            <a:r>
              <a:rPr lang="hu-HU" dirty="0"/>
              <a:t> </a:t>
            </a:r>
            <a:r>
              <a:rPr lang="en-US" dirty="0"/>
              <a:t>&amp;</a:t>
            </a:r>
            <a:r>
              <a:rPr lang="hu-HU" dirty="0"/>
              <a:t> </a:t>
            </a:r>
            <a:r>
              <a:rPr lang="hu-HU" dirty="0" err="1"/>
              <a:t>Lighting</a:t>
            </a:r>
            <a:endParaRPr lang="hu-HU" dirty="0"/>
          </a:p>
          <a:p>
            <a:pPr lvl="2"/>
            <a:r>
              <a:rPr lang="hu-HU" dirty="0"/>
              <a:t>Microsoft </a:t>
            </a:r>
            <a:r>
              <a:rPr lang="hu-HU" dirty="0" err="1"/>
              <a:t>DirectX</a:t>
            </a:r>
            <a:r>
              <a:rPr lang="hu-HU" dirty="0"/>
              <a:t> 7.0</a:t>
            </a:r>
          </a:p>
          <a:p>
            <a:pPr lvl="2"/>
            <a:r>
              <a:rPr lang="hu-HU" dirty="0" err="1" smtClean="0"/>
              <a:t>OpenGL</a:t>
            </a:r>
            <a:endParaRPr lang="hu-HU" dirty="0"/>
          </a:p>
          <a:p>
            <a:pPr lvl="1"/>
            <a:r>
              <a:rPr lang="hu-HU" dirty="0"/>
              <a:t>NVIDIA </a:t>
            </a:r>
            <a:r>
              <a:rPr lang="hu-HU" dirty="0" err="1"/>
              <a:t>GeForce</a:t>
            </a:r>
            <a:r>
              <a:rPr lang="hu-HU" dirty="0"/>
              <a:t> 256 (NV10)</a:t>
            </a:r>
          </a:p>
          <a:p>
            <a:pPr lvl="2"/>
            <a:r>
              <a:rPr lang="hu-HU" dirty="0"/>
              <a:t>az első nem professzionális 3D gyorsító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228600" y="5029200"/>
            <a:ext cx="15240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Csúcspont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r>
              <a:rPr lang="hu-HU" dirty="0" smtClean="0">
                <a:solidFill>
                  <a:schemeClr val="tx1"/>
                </a:solidFill>
              </a:rPr>
              <a:t>.+ megvilágítás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676400" y="5715000"/>
            <a:ext cx="1219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Vágás + homogén osztás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743200" y="4953000"/>
            <a:ext cx="1219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Képernyő </a:t>
            </a:r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334000" y="5715000"/>
            <a:ext cx="12954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Textúrázás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77000" y="49530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Z-buffer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477000" y="54864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kompozit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696200" y="4953000"/>
            <a:ext cx="1295400" cy="16764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Rasztertár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733800" y="5715000"/>
            <a:ext cx="10668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Triangle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setup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43400" y="4953000"/>
            <a:ext cx="1600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Raszterizáció</a:t>
            </a:r>
            <a:r>
              <a:rPr lang="hu-HU" dirty="0" smtClean="0">
                <a:solidFill>
                  <a:schemeClr val="tx1"/>
                </a:solidFill>
              </a:rPr>
              <a:t>+interpoláció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 GPU története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hu-HU" sz="2800" dirty="0"/>
              <a:t>2000 –</a:t>
            </a:r>
          </a:p>
          <a:p>
            <a:pPr lvl="1"/>
            <a:r>
              <a:rPr lang="hu-HU" sz="2400" dirty="0"/>
              <a:t>Shaderek megjelenése</a:t>
            </a:r>
          </a:p>
          <a:p>
            <a:pPr lvl="2"/>
            <a:r>
              <a:rPr lang="hu-HU" sz="2000" dirty="0"/>
              <a:t>Vertex és fragmens </a:t>
            </a:r>
            <a:r>
              <a:rPr lang="hu-HU" sz="2000" dirty="0" smtClean="0"/>
              <a:t>shader (2001)</a:t>
            </a:r>
          </a:p>
          <a:p>
            <a:pPr lvl="2"/>
            <a:r>
              <a:rPr lang="hu-HU" sz="2000" dirty="0" smtClean="0"/>
              <a:t>Geometria shader (2006)</a:t>
            </a:r>
          </a:p>
          <a:p>
            <a:pPr lvl="2"/>
            <a:r>
              <a:rPr lang="hu-HU" sz="2000" dirty="0" smtClean="0"/>
              <a:t>Programozható tesszelátor (2010)</a:t>
            </a:r>
            <a:endParaRPr lang="hu-HU" sz="2000" dirty="0"/>
          </a:p>
          <a:p>
            <a:pPr lvl="2"/>
            <a:endParaRPr lang="en-US" sz="2000" dirty="0"/>
          </a:p>
        </p:txBody>
      </p:sp>
      <p:sp>
        <p:nvSpPr>
          <p:cNvPr id="4" name="Téglalap 3"/>
          <p:cNvSpPr/>
          <p:nvPr/>
        </p:nvSpPr>
        <p:spPr>
          <a:xfrm>
            <a:off x="228600" y="5029200"/>
            <a:ext cx="15240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Csúcspont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r>
              <a:rPr lang="hu-HU" dirty="0" smtClean="0">
                <a:solidFill>
                  <a:schemeClr val="tx1"/>
                </a:solidFill>
              </a:rPr>
              <a:t>.+ megvilágítás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676400" y="5715000"/>
            <a:ext cx="1219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Vágás + homogén osztás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743200" y="4953000"/>
            <a:ext cx="1219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Képernyő </a:t>
            </a:r>
            <a:r>
              <a:rPr lang="hu-HU" dirty="0" err="1" smtClean="0">
                <a:solidFill>
                  <a:schemeClr val="tx1"/>
                </a:solidFill>
              </a:rPr>
              <a:t>transzf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334000" y="5715000"/>
            <a:ext cx="12954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Textúrázás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77000" y="49530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Z-buffer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477000" y="5486400"/>
            <a:ext cx="1143000" cy="457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kompozit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696200" y="4953000"/>
            <a:ext cx="1295400" cy="16764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Rasztertár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733800" y="5715000"/>
            <a:ext cx="10668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Triangle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setup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343400" y="4953000"/>
            <a:ext cx="1600200" cy="838200"/>
          </a:xfrm>
          <a:prstGeom prst="rect">
            <a:avLst/>
          </a:prstGeom>
          <a:solidFill>
            <a:srgbClr val="FAA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Raszterizáció</a:t>
            </a:r>
            <a:r>
              <a:rPr lang="hu-HU" dirty="0" smtClean="0">
                <a:solidFill>
                  <a:schemeClr val="tx1"/>
                </a:solidFill>
              </a:rPr>
              <a:t>+interpoláció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Grafikus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hu-HU" dirty="0" smtClean="0"/>
              <a:t>Általános felület a GPU-hoz</a:t>
            </a:r>
          </a:p>
          <a:p>
            <a:pPr lvl="1"/>
            <a:r>
              <a:rPr lang="hu-HU" dirty="0" smtClean="0"/>
              <a:t>Csővezeték vezérlése</a:t>
            </a:r>
          </a:p>
          <a:p>
            <a:pPr lvl="2"/>
            <a:r>
              <a:rPr lang="hu-HU" dirty="0" smtClean="0"/>
              <a:t>Shaderek</a:t>
            </a:r>
          </a:p>
          <a:p>
            <a:pPr lvl="1"/>
            <a:r>
              <a:rPr lang="hu-HU" dirty="0" smtClean="0"/>
              <a:t>Geometria definíció</a:t>
            </a:r>
          </a:p>
          <a:p>
            <a:pPr lvl="1"/>
            <a:r>
              <a:rPr lang="hu-HU" dirty="0" smtClean="0"/>
              <a:t>Textúrák</a:t>
            </a:r>
          </a:p>
          <a:p>
            <a:pPr lvl="1"/>
            <a:r>
              <a:rPr lang="hu-HU" dirty="0" err="1" smtClean="0"/>
              <a:t>Framebuffer</a:t>
            </a:r>
            <a:endParaRPr lang="hu-HU" dirty="0" smtClean="0"/>
          </a:p>
          <a:p>
            <a:pPr lvl="2"/>
            <a:r>
              <a:rPr lang="hu-HU" dirty="0" smtClean="0"/>
              <a:t>Párhuzamos </a:t>
            </a:r>
            <a:r>
              <a:rPr lang="hu-HU" dirty="0" err="1" smtClean="0"/>
              <a:t>renderelés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Grafikus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hu-HU" dirty="0" smtClean="0"/>
              <a:t>Microsoft DirectX</a:t>
            </a:r>
          </a:p>
          <a:p>
            <a:pPr lvl="1"/>
            <a:r>
              <a:rPr lang="hu-HU" dirty="0" smtClean="0"/>
              <a:t>Windows specifikus</a:t>
            </a:r>
          </a:p>
          <a:p>
            <a:pPr lvl="1"/>
            <a:r>
              <a:rPr lang="hu-HU" dirty="0" smtClean="0"/>
              <a:t>DirectX7: transform &amp; lighting</a:t>
            </a:r>
          </a:p>
          <a:p>
            <a:pPr lvl="1"/>
            <a:r>
              <a:rPr lang="hu-HU" dirty="0" smtClean="0"/>
              <a:t>DirectX9: vertex és pixel shader</a:t>
            </a:r>
          </a:p>
          <a:p>
            <a:pPr lvl="1"/>
            <a:r>
              <a:rPr lang="hu-HU" dirty="0" smtClean="0"/>
              <a:t>DirectX10: geometry shader</a:t>
            </a:r>
          </a:p>
          <a:p>
            <a:pPr lvl="1"/>
            <a:r>
              <a:rPr lang="hu-HU" dirty="0" smtClean="0"/>
              <a:t>DirectX11: tesselation, DirectCompute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Inkrementális képszintézis</a:t>
            </a:r>
            <a:endParaRPr lang="hu-HU" dirty="0"/>
          </a:p>
        </p:txBody>
      </p:sp>
      <p:sp>
        <p:nvSpPr>
          <p:cNvPr id="3" name="Freeform 207"/>
          <p:cNvSpPr>
            <a:spLocks/>
          </p:cNvSpPr>
          <p:nvPr/>
        </p:nvSpPr>
        <p:spPr bwMode="auto">
          <a:xfrm>
            <a:off x="3851275" y="4775200"/>
            <a:ext cx="576263" cy="892175"/>
          </a:xfrm>
          <a:custGeom>
            <a:avLst/>
            <a:gdLst>
              <a:gd name="T0" fmla="*/ 0 w 912"/>
              <a:gd name="T1" fmla="*/ 2147483647 h 1152"/>
              <a:gd name="T2" fmla="*/ 2147483647 w 912"/>
              <a:gd name="T3" fmla="*/ 0 h 1152"/>
              <a:gd name="T4" fmla="*/ 2147483647 w 912"/>
              <a:gd name="T5" fmla="*/ 2147483647 h 1152"/>
              <a:gd name="T6" fmla="*/ 0 w 912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rgbClr val="35C955">
              <a:alpha val="50195"/>
            </a:srgbClr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19" name="Csoportba foglalás 118"/>
          <p:cNvGrpSpPr/>
          <p:nvPr/>
        </p:nvGrpSpPr>
        <p:grpSpPr>
          <a:xfrm>
            <a:off x="6477000" y="4419600"/>
            <a:ext cx="1944688" cy="1600200"/>
            <a:chOff x="6156325" y="4365625"/>
            <a:chExt cx="1944688" cy="1600200"/>
          </a:xfrm>
        </p:grpSpPr>
        <p:sp>
          <p:nvSpPr>
            <p:cNvPr id="4" name="Rectangle 208"/>
            <p:cNvSpPr>
              <a:spLocks noChangeArrowheads="1"/>
            </p:cNvSpPr>
            <p:nvPr/>
          </p:nvSpPr>
          <p:spPr bwMode="auto">
            <a:xfrm>
              <a:off x="6156325" y="4365625"/>
              <a:ext cx="1944688" cy="1600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" name="Freeform 209"/>
            <p:cNvSpPr>
              <a:spLocks/>
            </p:cNvSpPr>
            <p:nvPr/>
          </p:nvSpPr>
          <p:spPr bwMode="auto">
            <a:xfrm>
              <a:off x="7235825" y="4365625"/>
              <a:ext cx="838200" cy="1600200"/>
            </a:xfrm>
            <a:custGeom>
              <a:avLst/>
              <a:gdLst>
                <a:gd name="T0" fmla="*/ 2147483647 w 528"/>
                <a:gd name="T1" fmla="*/ 2147483647 h 1008"/>
                <a:gd name="T2" fmla="*/ 0 w 528"/>
                <a:gd name="T3" fmla="*/ 0 h 1008"/>
                <a:gd name="T4" fmla="*/ 2147483647 w 528"/>
                <a:gd name="T5" fmla="*/ 2147483647 h 1008"/>
                <a:gd name="T6" fmla="*/ 2147483647 w 528"/>
                <a:gd name="T7" fmla="*/ 2147483647 h 1008"/>
                <a:gd name="T8" fmla="*/ 2147483647 w 528"/>
                <a:gd name="T9" fmla="*/ 2147483647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008"/>
                <a:gd name="T17" fmla="*/ 528 w 528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008">
                  <a:moveTo>
                    <a:pt x="528" y="432"/>
                  </a:moveTo>
                  <a:lnTo>
                    <a:pt x="0" y="0"/>
                  </a:lnTo>
                  <a:lnTo>
                    <a:pt x="96" y="1008"/>
                  </a:lnTo>
                  <a:lnTo>
                    <a:pt x="528" y="720"/>
                  </a:lnTo>
                  <a:lnTo>
                    <a:pt x="528" y="432"/>
                  </a:lnTo>
                  <a:close/>
                </a:path>
              </a:pathLst>
            </a:custGeom>
            <a:solidFill>
              <a:srgbClr val="FFFF00"/>
            </a:solidFill>
            <a:ln w="12700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" name="Freeform 210"/>
            <p:cNvSpPr>
              <a:spLocks/>
            </p:cNvSpPr>
            <p:nvPr/>
          </p:nvSpPr>
          <p:spPr bwMode="auto">
            <a:xfrm>
              <a:off x="6732588" y="4508500"/>
              <a:ext cx="1358900" cy="1447800"/>
            </a:xfrm>
            <a:custGeom>
              <a:avLst/>
              <a:gdLst>
                <a:gd name="T0" fmla="*/ 0 w 912"/>
                <a:gd name="T1" fmla="*/ 2147483647 h 1008"/>
                <a:gd name="T2" fmla="*/ 2147483647 w 912"/>
                <a:gd name="T3" fmla="*/ 0 h 1008"/>
                <a:gd name="T4" fmla="*/ 2147483647 w 912"/>
                <a:gd name="T5" fmla="*/ 2147483647 h 1008"/>
                <a:gd name="T6" fmla="*/ 2147483647 w 912"/>
                <a:gd name="T7" fmla="*/ 2147483647 h 1008"/>
                <a:gd name="T8" fmla="*/ 2147483647 w 912"/>
                <a:gd name="T9" fmla="*/ 2147483647 h 1008"/>
                <a:gd name="T10" fmla="*/ 0 w 912"/>
                <a:gd name="T11" fmla="*/ 2147483647 h 10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12"/>
                <a:gd name="T19" fmla="*/ 0 h 1008"/>
                <a:gd name="T20" fmla="*/ 912 w 912"/>
                <a:gd name="T21" fmla="*/ 1008 h 10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12" h="1008">
                  <a:moveTo>
                    <a:pt x="0" y="1008"/>
                  </a:moveTo>
                  <a:lnTo>
                    <a:pt x="96" y="0"/>
                  </a:lnTo>
                  <a:lnTo>
                    <a:pt x="912" y="288"/>
                  </a:lnTo>
                  <a:lnTo>
                    <a:pt x="912" y="480"/>
                  </a:lnTo>
                  <a:lnTo>
                    <a:pt x="192" y="1008"/>
                  </a:lnTo>
                  <a:lnTo>
                    <a:pt x="0" y="100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35C955"/>
                </a:gs>
              </a:gsLst>
              <a:lin ang="2700000" scaled="1"/>
            </a:gradFill>
            <a:ln w="12700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" name="Freeform 212"/>
          <p:cNvSpPr>
            <a:spLocks/>
          </p:cNvSpPr>
          <p:nvPr/>
        </p:nvSpPr>
        <p:spPr bwMode="auto">
          <a:xfrm>
            <a:off x="1498600" y="1762125"/>
            <a:ext cx="1524000" cy="1679575"/>
          </a:xfrm>
          <a:custGeom>
            <a:avLst/>
            <a:gdLst>
              <a:gd name="T0" fmla="*/ 0 w 960"/>
              <a:gd name="T1" fmla="*/ 2147483647 h 1058"/>
              <a:gd name="T2" fmla="*/ 2147483647 w 960"/>
              <a:gd name="T3" fmla="*/ 0 h 1058"/>
              <a:gd name="T4" fmla="*/ 2147483647 w 960"/>
              <a:gd name="T5" fmla="*/ 2147483647 h 1058"/>
              <a:gd name="T6" fmla="*/ 0 w 960"/>
              <a:gd name="T7" fmla="*/ 2147483647 h 105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1058"/>
              <a:gd name="T14" fmla="*/ 960 w 960"/>
              <a:gd name="T15" fmla="*/ 1058 h 10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1058">
                <a:moveTo>
                  <a:pt x="0" y="1058"/>
                </a:moveTo>
                <a:lnTo>
                  <a:pt x="568" y="0"/>
                </a:lnTo>
                <a:lnTo>
                  <a:pt x="960" y="1056"/>
                </a:lnTo>
                <a:lnTo>
                  <a:pt x="0" y="1058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" name="Group 213"/>
          <p:cNvGrpSpPr>
            <a:grpSpLocks/>
          </p:cNvGrpSpPr>
          <p:nvPr/>
        </p:nvGrpSpPr>
        <p:grpSpPr bwMode="auto">
          <a:xfrm rot="2187463">
            <a:off x="279400" y="923925"/>
            <a:ext cx="833438" cy="820738"/>
            <a:chOff x="261" y="1629"/>
            <a:chExt cx="525" cy="517"/>
          </a:xfrm>
        </p:grpSpPr>
        <p:sp>
          <p:nvSpPr>
            <p:cNvPr id="9" name="Line 214"/>
            <p:cNvSpPr>
              <a:spLocks noChangeShapeType="1"/>
            </p:cNvSpPr>
            <p:nvPr/>
          </p:nvSpPr>
          <p:spPr bwMode="auto">
            <a:xfrm flipV="1">
              <a:off x="261" y="1743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" name="Line 215"/>
            <p:cNvSpPr>
              <a:spLocks noChangeShapeType="1"/>
            </p:cNvSpPr>
            <p:nvPr/>
          </p:nvSpPr>
          <p:spPr bwMode="auto">
            <a:xfrm>
              <a:off x="261" y="1894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" name="Oval 216"/>
            <p:cNvSpPr>
              <a:spLocks noChangeArrowheads="1"/>
            </p:cNvSpPr>
            <p:nvPr/>
          </p:nvSpPr>
          <p:spPr bwMode="auto">
            <a:xfrm>
              <a:off x="565" y="1768"/>
              <a:ext cx="122" cy="2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2" name="Oval 217"/>
            <p:cNvSpPr>
              <a:spLocks noChangeArrowheads="1"/>
            </p:cNvSpPr>
            <p:nvPr/>
          </p:nvSpPr>
          <p:spPr bwMode="auto">
            <a:xfrm>
              <a:off x="626" y="1818"/>
              <a:ext cx="61" cy="15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3" name="Freeform 218"/>
            <p:cNvSpPr>
              <a:spLocks/>
            </p:cNvSpPr>
            <p:nvPr/>
          </p:nvSpPr>
          <p:spPr bwMode="auto">
            <a:xfrm>
              <a:off x="626" y="1642"/>
              <a:ext cx="92" cy="101"/>
            </a:xfrm>
            <a:custGeom>
              <a:avLst/>
              <a:gdLst>
                <a:gd name="T0" fmla="*/ 0 w 144"/>
                <a:gd name="T1" fmla="*/ 4 h 192"/>
                <a:gd name="T2" fmla="*/ 6 w 144"/>
                <a:gd name="T3" fmla="*/ 3 h 192"/>
                <a:gd name="T4" fmla="*/ 10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36" y="184"/>
                    <a:pt x="72" y="176"/>
                    <a:pt x="96" y="144"/>
                  </a:cubicBezTo>
                  <a:cubicBezTo>
                    <a:pt x="120" y="112"/>
                    <a:pt x="136" y="32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Freeform 219"/>
            <p:cNvSpPr>
              <a:spLocks/>
            </p:cNvSpPr>
            <p:nvPr/>
          </p:nvSpPr>
          <p:spPr bwMode="auto">
            <a:xfrm>
              <a:off x="657" y="1661"/>
              <a:ext cx="122" cy="82"/>
            </a:xfrm>
            <a:custGeom>
              <a:avLst/>
              <a:gdLst>
                <a:gd name="T0" fmla="*/ 0 w 192"/>
                <a:gd name="T1" fmla="*/ 3 h 156"/>
                <a:gd name="T2" fmla="*/ 9 w 192"/>
                <a:gd name="T3" fmla="*/ 3 h 156"/>
                <a:gd name="T4" fmla="*/ 13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156"/>
                  </a:moveTo>
                  <a:cubicBezTo>
                    <a:pt x="22" y="150"/>
                    <a:pt x="100" y="146"/>
                    <a:pt x="132" y="120"/>
                  </a:cubicBezTo>
                  <a:cubicBezTo>
                    <a:pt x="164" y="94"/>
                    <a:pt x="180" y="25"/>
                    <a:pt x="192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" name="Freeform 220"/>
            <p:cNvSpPr>
              <a:spLocks/>
            </p:cNvSpPr>
            <p:nvPr/>
          </p:nvSpPr>
          <p:spPr bwMode="auto">
            <a:xfrm>
              <a:off x="626" y="2020"/>
              <a:ext cx="160" cy="75"/>
            </a:xfrm>
            <a:custGeom>
              <a:avLst/>
              <a:gdLst>
                <a:gd name="T0" fmla="*/ 0 w 252"/>
                <a:gd name="T1" fmla="*/ 0 h 144"/>
                <a:gd name="T2" fmla="*/ 10 w 252"/>
                <a:gd name="T3" fmla="*/ 1 h 144"/>
                <a:gd name="T4" fmla="*/ 17 w 252"/>
                <a:gd name="T5" fmla="*/ 3 h 144"/>
                <a:gd name="T6" fmla="*/ 0 60000 65536"/>
                <a:gd name="T7" fmla="*/ 0 60000 65536"/>
                <a:gd name="T8" fmla="*/ 0 60000 65536"/>
                <a:gd name="T9" fmla="*/ 0 w 252"/>
                <a:gd name="T10" fmla="*/ 0 h 144"/>
                <a:gd name="T11" fmla="*/ 252 w 25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" h="144">
                  <a:moveTo>
                    <a:pt x="0" y="0"/>
                  </a:moveTo>
                  <a:cubicBezTo>
                    <a:pt x="56" y="8"/>
                    <a:pt x="102" y="24"/>
                    <a:pt x="144" y="48"/>
                  </a:cubicBezTo>
                  <a:cubicBezTo>
                    <a:pt x="186" y="72"/>
                    <a:pt x="230" y="124"/>
                    <a:pt x="252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" name="Freeform 221"/>
            <p:cNvSpPr>
              <a:spLocks/>
            </p:cNvSpPr>
            <p:nvPr/>
          </p:nvSpPr>
          <p:spPr bwMode="auto">
            <a:xfrm>
              <a:off x="626" y="2020"/>
              <a:ext cx="92" cy="126"/>
            </a:xfrm>
            <a:custGeom>
              <a:avLst/>
              <a:gdLst>
                <a:gd name="T0" fmla="*/ 0 w 144"/>
                <a:gd name="T1" fmla="*/ 0 h 240"/>
                <a:gd name="T2" fmla="*/ 8 w 144"/>
                <a:gd name="T3" fmla="*/ 3 h 240"/>
                <a:gd name="T4" fmla="*/ 10 w 144"/>
                <a:gd name="T5" fmla="*/ 5 h 240"/>
                <a:gd name="T6" fmla="*/ 0 60000 65536"/>
                <a:gd name="T7" fmla="*/ 0 60000 65536"/>
                <a:gd name="T8" fmla="*/ 0 60000 65536"/>
                <a:gd name="T9" fmla="*/ 0 w 144"/>
                <a:gd name="T10" fmla="*/ 0 h 240"/>
                <a:gd name="T11" fmla="*/ 144 w 14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40">
                  <a:moveTo>
                    <a:pt x="0" y="0"/>
                  </a:moveTo>
                  <a:cubicBezTo>
                    <a:pt x="20" y="24"/>
                    <a:pt x="96" y="104"/>
                    <a:pt x="120" y="144"/>
                  </a:cubicBezTo>
                  <a:cubicBezTo>
                    <a:pt x="144" y="184"/>
                    <a:pt x="139" y="220"/>
                    <a:pt x="144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" name="Freeform 222"/>
            <p:cNvSpPr>
              <a:spLocks/>
            </p:cNvSpPr>
            <p:nvPr/>
          </p:nvSpPr>
          <p:spPr bwMode="auto">
            <a:xfrm>
              <a:off x="626" y="2020"/>
              <a:ext cx="31" cy="126"/>
            </a:xfrm>
            <a:custGeom>
              <a:avLst/>
              <a:gdLst>
                <a:gd name="T0" fmla="*/ 0 w 48"/>
                <a:gd name="T1" fmla="*/ 0 h 240"/>
                <a:gd name="T2" fmla="*/ 3 w 48"/>
                <a:gd name="T3" fmla="*/ 3 h 240"/>
                <a:gd name="T4" fmla="*/ 0 w 48"/>
                <a:gd name="T5" fmla="*/ 5 h 240"/>
                <a:gd name="T6" fmla="*/ 0 60000 65536"/>
                <a:gd name="T7" fmla="*/ 0 60000 65536"/>
                <a:gd name="T8" fmla="*/ 0 60000 65536"/>
                <a:gd name="T9" fmla="*/ 0 w 48"/>
                <a:gd name="T10" fmla="*/ 0 h 240"/>
                <a:gd name="T11" fmla="*/ 48 w 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40">
                  <a:moveTo>
                    <a:pt x="0" y="0"/>
                  </a:moveTo>
                  <a:cubicBezTo>
                    <a:pt x="24" y="52"/>
                    <a:pt x="48" y="104"/>
                    <a:pt x="48" y="144"/>
                  </a:cubicBezTo>
                  <a:cubicBezTo>
                    <a:pt x="48" y="184"/>
                    <a:pt x="24" y="212"/>
                    <a:pt x="0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" name="Freeform 223"/>
            <p:cNvSpPr>
              <a:spLocks/>
            </p:cNvSpPr>
            <p:nvPr/>
          </p:nvSpPr>
          <p:spPr bwMode="auto">
            <a:xfrm>
              <a:off x="642" y="1629"/>
              <a:ext cx="33" cy="114"/>
            </a:xfrm>
            <a:custGeom>
              <a:avLst/>
              <a:gdLst>
                <a:gd name="T0" fmla="*/ 0 w 52"/>
                <a:gd name="T1" fmla="*/ 5 h 216"/>
                <a:gd name="T2" fmla="*/ 3 w 52"/>
                <a:gd name="T3" fmla="*/ 2 h 216"/>
                <a:gd name="T4" fmla="*/ 2 w 52"/>
                <a:gd name="T5" fmla="*/ 0 h 216"/>
                <a:gd name="T6" fmla="*/ 0 60000 65536"/>
                <a:gd name="T7" fmla="*/ 0 60000 65536"/>
                <a:gd name="T8" fmla="*/ 0 60000 65536"/>
                <a:gd name="T9" fmla="*/ 0 w 52"/>
                <a:gd name="T10" fmla="*/ 0 h 216"/>
                <a:gd name="T11" fmla="*/ 52 w 52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16">
                  <a:moveTo>
                    <a:pt x="0" y="216"/>
                  </a:moveTo>
                  <a:cubicBezTo>
                    <a:pt x="8" y="196"/>
                    <a:pt x="44" y="132"/>
                    <a:pt x="48" y="96"/>
                  </a:cubicBezTo>
                  <a:cubicBezTo>
                    <a:pt x="52" y="60"/>
                    <a:pt x="29" y="20"/>
                    <a:pt x="2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9" name="Line 224"/>
          <p:cNvSpPr>
            <a:spLocks noChangeShapeType="1"/>
          </p:cNvSpPr>
          <p:nvPr/>
        </p:nvSpPr>
        <p:spPr bwMode="auto">
          <a:xfrm flipV="1">
            <a:off x="279400" y="23717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Line 225"/>
          <p:cNvSpPr>
            <a:spLocks noChangeShapeType="1"/>
          </p:cNvSpPr>
          <p:nvPr/>
        </p:nvSpPr>
        <p:spPr bwMode="auto">
          <a:xfrm flipV="1">
            <a:off x="279400" y="2981325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Line 226"/>
          <p:cNvSpPr>
            <a:spLocks noChangeShapeType="1"/>
          </p:cNvSpPr>
          <p:nvPr/>
        </p:nvSpPr>
        <p:spPr bwMode="auto">
          <a:xfrm>
            <a:off x="279400" y="359092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Freeform 227"/>
          <p:cNvSpPr>
            <a:spLocks/>
          </p:cNvSpPr>
          <p:nvPr/>
        </p:nvSpPr>
        <p:spPr bwMode="auto">
          <a:xfrm>
            <a:off x="965200" y="1762125"/>
            <a:ext cx="1905000" cy="990600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solidFill>
            <a:srgbClr val="35C955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Line 228"/>
          <p:cNvSpPr>
            <a:spLocks noChangeShapeType="1"/>
          </p:cNvSpPr>
          <p:nvPr/>
        </p:nvSpPr>
        <p:spPr bwMode="auto">
          <a:xfrm>
            <a:off x="889000" y="1609725"/>
            <a:ext cx="53340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Line 229"/>
          <p:cNvSpPr>
            <a:spLocks noChangeShapeType="1"/>
          </p:cNvSpPr>
          <p:nvPr/>
        </p:nvSpPr>
        <p:spPr bwMode="auto">
          <a:xfrm>
            <a:off x="889000" y="1533525"/>
            <a:ext cx="19050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Freeform 230"/>
          <p:cNvSpPr>
            <a:spLocks/>
          </p:cNvSpPr>
          <p:nvPr/>
        </p:nvSpPr>
        <p:spPr bwMode="auto">
          <a:xfrm>
            <a:off x="5086350" y="1536700"/>
            <a:ext cx="1511300" cy="1973263"/>
          </a:xfrm>
          <a:custGeom>
            <a:avLst/>
            <a:gdLst>
              <a:gd name="T0" fmla="*/ 2147483647 w 952"/>
              <a:gd name="T1" fmla="*/ 2147483647 h 1243"/>
              <a:gd name="T2" fmla="*/ 0 w 952"/>
              <a:gd name="T3" fmla="*/ 0 h 1243"/>
              <a:gd name="T4" fmla="*/ 2147483647 w 952"/>
              <a:gd name="T5" fmla="*/ 2147483647 h 1243"/>
              <a:gd name="T6" fmla="*/ 2147483647 w 952"/>
              <a:gd name="T7" fmla="*/ 2147483647 h 1243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243"/>
              <a:gd name="T14" fmla="*/ 952 w 952"/>
              <a:gd name="T15" fmla="*/ 1243 h 1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243">
                <a:moveTo>
                  <a:pt x="200" y="1243"/>
                </a:moveTo>
                <a:lnTo>
                  <a:pt x="0" y="0"/>
                </a:lnTo>
                <a:lnTo>
                  <a:pt x="952" y="602"/>
                </a:lnTo>
                <a:lnTo>
                  <a:pt x="200" y="1243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6" name="Freeform 231"/>
          <p:cNvSpPr>
            <a:spLocks/>
          </p:cNvSpPr>
          <p:nvPr/>
        </p:nvSpPr>
        <p:spPr bwMode="auto">
          <a:xfrm rot="19361196">
            <a:off x="4089400" y="1838325"/>
            <a:ext cx="1905000" cy="990600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Line 232"/>
          <p:cNvSpPr>
            <a:spLocks noChangeShapeType="1"/>
          </p:cNvSpPr>
          <p:nvPr/>
        </p:nvSpPr>
        <p:spPr bwMode="auto">
          <a:xfrm rot="19361196">
            <a:off x="4432300" y="2008188"/>
            <a:ext cx="673100" cy="22177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" name="Line 233"/>
          <p:cNvSpPr>
            <a:spLocks noChangeShapeType="1"/>
          </p:cNvSpPr>
          <p:nvPr/>
        </p:nvSpPr>
        <p:spPr bwMode="auto">
          <a:xfrm rot="19361196">
            <a:off x="3556000" y="1609725"/>
            <a:ext cx="2452688" cy="952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Line 234"/>
          <p:cNvSpPr>
            <a:spLocks noChangeShapeType="1"/>
          </p:cNvSpPr>
          <p:nvPr/>
        </p:nvSpPr>
        <p:spPr bwMode="auto">
          <a:xfrm flipH="1" flipV="1">
            <a:off x="3708400" y="1412875"/>
            <a:ext cx="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Line 235"/>
          <p:cNvSpPr>
            <a:spLocks noChangeShapeType="1"/>
          </p:cNvSpPr>
          <p:nvPr/>
        </p:nvSpPr>
        <p:spPr bwMode="auto">
          <a:xfrm flipV="1">
            <a:off x="3779838" y="2349500"/>
            <a:ext cx="7604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31" name="Group 236"/>
          <p:cNvGrpSpPr>
            <a:grpSpLocks/>
          </p:cNvGrpSpPr>
          <p:nvPr/>
        </p:nvGrpSpPr>
        <p:grpSpPr bwMode="auto">
          <a:xfrm rot="-51341">
            <a:off x="3094038" y="1928813"/>
            <a:ext cx="833437" cy="820737"/>
            <a:chOff x="261" y="1629"/>
            <a:chExt cx="525" cy="517"/>
          </a:xfrm>
        </p:grpSpPr>
        <p:sp>
          <p:nvSpPr>
            <p:cNvPr id="32" name="Line 237"/>
            <p:cNvSpPr>
              <a:spLocks noChangeShapeType="1"/>
            </p:cNvSpPr>
            <p:nvPr/>
          </p:nvSpPr>
          <p:spPr bwMode="auto">
            <a:xfrm flipV="1">
              <a:off x="261" y="1743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3" name="Line 238"/>
            <p:cNvSpPr>
              <a:spLocks noChangeShapeType="1"/>
            </p:cNvSpPr>
            <p:nvPr/>
          </p:nvSpPr>
          <p:spPr bwMode="auto">
            <a:xfrm>
              <a:off x="261" y="1894"/>
              <a:ext cx="396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4" name="Oval 239"/>
            <p:cNvSpPr>
              <a:spLocks noChangeArrowheads="1"/>
            </p:cNvSpPr>
            <p:nvPr/>
          </p:nvSpPr>
          <p:spPr bwMode="auto">
            <a:xfrm>
              <a:off x="565" y="1768"/>
              <a:ext cx="122" cy="25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5" name="Oval 240"/>
            <p:cNvSpPr>
              <a:spLocks noChangeArrowheads="1"/>
            </p:cNvSpPr>
            <p:nvPr/>
          </p:nvSpPr>
          <p:spPr bwMode="auto">
            <a:xfrm>
              <a:off x="626" y="1818"/>
              <a:ext cx="61" cy="151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6" name="Freeform 241"/>
            <p:cNvSpPr>
              <a:spLocks/>
            </p:cNvSpPr>
            <p:nvPr/>
          </p:nvSpPr>
          <p:spPr bwMode="auto">
            <a:xfrm>
              <a:off x="626" y="1642"/>
              <a:ext cx="92" cy="101"/>
            </a:xfrm>
            <a:custGeom>
              <a:avLst/>
              <a:gdLst>
                <a:gd name="T0" fmla="*/ 0 w 144"/>
                <a:gd name="T1" fmla="*/ 4 h 192"/>
                <a:gd name="T2" fmla="*/ 6 w 144"/>
                <a:gd name="T3" fmla="*/ 3 h 192"/>
                <a:gd name="T4" fmla="*/ 10 w 144"/>
                <a:gd name="T5" fmla="*/ 0 h 192"/>
                <a:gd name="T6" fmla="*/ 0 60000 65536"/>
                <a:gd name="T7" fmla="*/ 0 60000 65536"/>
                <a:gd name="T8" fmla="*/ 0 60000 65536"/>
                <a:gd name="T9" fmla="*/ 0 w 144"/>
                <a:gd name="T10" fmla="*/ 0 h 192"/>
                <a:gd name="T11" fmla="*/ 144 w 14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92">
                  <a:moveTo>
                    <a:pt x="0" y="192"/>
                  </a:moveTo>
                  <a:cubicBezTo>
                    <a:pt x="36" y="184"/>
                    <a:pt x="72" y="176"/>
                    <a:pt x="96" y="144"/>
                  </a:cubicBezTo>
                  <a:cubicBezTo>
                    <a:pt x="120" y="112"/>
                    <a:pt x="136" y="32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7" name="Freeform 242"/>
            <p:cNvSpPr>
              <a:spLocks/>
            </p:cNvSpPr>
            <p:nvPr/>
          </p:nvSpPr>
          <p:spPr bwMode="auto">
            <a:xfrm>
              <a:off x="657" y="1661"/>
              <a:ext cx="122" cy="82"/>
            </a:xfrm>
            <a:custGeom>
              <a:avLst/>
              <a:gdLst>
                <a:gd name="T0" fmla="*/ 0 w 192"/>
                <a:gd name="T1" fmla="*/ 3 h 156"/>
                <a:gd name="T2" fmla="*/ 9 w 192"/>
                <a:gd name="T3" fmla="*/ 3 h 156"/>
                <a:gd name="T4" fmla="*/ 13 w 192"/>
                <a:gd name="T5" fmla="*/ 0 h 156"/>
                <a:gd name="T6" fmla="*/ 0 60000 65536"/>
                <a:gd name="T7" fmla="*/ 0 60000 65536"/>
                <a:gd name="T8" fmla="*/ 0 60000 65536"/>
                <a:gd name="T9" fmla="*/ 0 w 192"/>
                <a:gd name="T10" fmla="*/ 0 h 156"/>
                <a:gd name="T11" fmla="*/ 192 w 192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56">
                  <a:moveTo>
                    <a:pt x="0" y="156"/>
                  </a:moveTo>
                  <a:cubicBezTo>
                    <a:pt x="22" y="150"/>
                    <a:pt x="100" y="146"/>
                    <a:pt x="132" y="120"/>
                  </a:cubicBezTo>
                  <a:cubicBezTo>
                    <a:pt x="164" y="94"/>
                    <a:pt x="180" y="25"/>
                    <a:pt x="192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8" name="Freeform 243"/>
            <p:cNvSpPr>
              <a:spLocks/>
            </p:cNvSpPr>
            <p:nvPr/>
          </p:nvSpPr>
          <p:spPr bwMode="auto">
            <a:xfrm>
              <a:off x="626" y="2020"/>
              <a:ext cx="160" cy="75"/>
            </a:xfrm>
            <a:custGeom>
              <a:avLst/>
              <a:gdLst>
                <a:gd name="T0" fmla="*/ 0 w 252"/>
                <a:gd name="T1" fmla="*/ 0 h 144"/>
                <a:gd name="T2" fmla="*/ 10 w 252"/>
                <a:gd name="T3" fmla="*/ 1 h 144"/>
                <a:gd name="T4" fmla="*/ 17 w 252"/>
                <a:gd name="T5" fmla="*/ 3 h 144"/>
                <a:gd name="T6" fmla="*/ 0 60000 65536"/>
                <a:gd name="T7" fmla="*/ 0 60000 65536"/>
                <a:gd name="T8" fmla="*/ 0 60000 65536"/>
                <a:gd name="T9" fmla="*/ 0 w 252"/>
                <a:gd name="T10" fmla="*/ 0 h 144"/>
                <a:gd name="T11" fmla="*/ 252 w 25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" h="144">
                  <a:moveTo>
                    <a:pt x="0" y="0"/>
                  </a:moveTo>
                  <a:cubicBezTo>
                    <a:pt x="56" y="8"/>
                    <a:pt x="102" y="24"/>
                    <a:pt x="144" y="48"/>
                  </a:cubicBezTo>
                  <a:cubicBezTo>
                    <a:pt x="186" y="72"/>
                    <a:pt x="230" y="124"/>
                    <a:pt x="252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" name="Freeform 244"/>
            <p:cNvSpPr>
              <a:spLocks/>
            </p:cNvSpPr>
            <p:nvPr/>
          </p:nvSpPr>
          <p:spPr bwMode="auto">
            <a:xfrm>
              <a:off x="626" y="2020"/>
              <a:ext cx="92" cy="126"/>
            </a:xfrm>
            <a:custGeom>
              <a:avLst/>
              <a:gdLst>
                <a:gd name="T0" fmla="*/ 0 w 144"/>
                <a:gd name="T1" fmla="*/ 0 h 240"/>
                <a:gd name="T2" fmla="*/ 8 w 144"/>
                <a:gd name="T3" fmla="*/ 3 h 240"/>
                <a:gd name="T4" fmla="*/ 10 w 144"/>
                <a:gd name="T5" fmla="*/ 5 h 240"/>
                <a:gd name="T6" fmla="*/ 0 60000 65536"/>
                <a:gd name="T7" fmla="*/ 0 60000 65536"/>
                <a:gd name="T8" fmla="*/ 0 60000 65536"/>
                <a:gd name="T9" fmla="*/ 0 w 144"/>
                <a:gd name="T10" fmla="*/ 0 h 240"/>
                <a:gd name="T11" fmla="*/ 144 w 14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40">
                  <a:moveTo>
                    <a:pt x="0" y="0"/>
                  </a:moveTo>
                  <a:cubicBezTo>
                    <a:pt x="20" y="24"/>
                    <a:pt x="96" y="104"/>
                    <a:pt x="120" y="144"/>
                  </a:cubicBezTo>
                  <a:cubicBezTo>
                    <a:pt x="144" y="184"/>
                    <a:pt x="139" y="220"/>
                    <a:pt x="144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" name="Freeform 245"/>
            <p:cNvSpPr>
              <a:spLocks/>
            </p:cNvSpPr>
            <p:nvPr/>
          </p:nvSpPr>
          <p:spPr bwMode="auto">
            <a:xfrm>
              <a:off x="626" y="2020"/>
              <a:ext cx="31" cy="126"/>
            </a:xfrm>
            <a:custGeom>
              <a:avLst/>
              <a:gdLst>
                <a:gd name="T0" fmla="*/ 0 w 48"/>
                <a:gd name="T1" fmla="*/ 0 h 240"/>
                <a:gd name="T2" fmla="*/ 3 w 48"/>
                <a:gd name="T3" fmla="*/ 3 h 240"/>
                <a:gd name="T4" fmla="*/ 0 w 48"/>
                <a:gd name="T5" fmla="*/ 5 h 240"/>
                <a:gd name="T6" fmla="*/ 0 60000 65536"/>
                <a:gd name="T7" fmla="*/ 0 60000 65536"/>
                <a:gd name="T8" fmla="*/ 0 60000 65536"/>
                <a:gd name="T9" fmla="*/ 0 w 48"/>
                <a:gd name="T10" fmla="*/ 0 h 240"/>
                <a:gd name="T11" fmla="*/ 48 w 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40">
                  <a:moveTo>
                    <a:pt x="0" y="0"/>
                  </a:moveTo>
                  <a:cubicBezTo>
                    <a:pt x="24" y="52"/>
                    <a:pt x="48" y="104"/>
                    <a:pt x="48" y="144"/>
                  </a:cubicBezTo>
                  <a:cubicBezTo>
                    <a:pt x="48" y="184"/>
                    <a:pt x="24" y="212"/>
                    <a:pt x="0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1" name="Freeform 246"/>
            <p:cNvSpPr>
              <a:spLocks/>
            </p:cNvSpPr>
            <p:nvPr/>
          </p:nvSpPr>
          <p:spPr bwMode="auto">
            <a:xfrm>
              <a:off x="642" y="1629"/>
              <a:ext cx="33" cy="114"/>
            </a:xfrm>
            <a:custGeom>
              <a:avLst/>
              <a:gdLst>
                <a:gd name="T0" fmla="*/ 0 w 52"/>
                <a:gd name="T1" fmla="*/ 5 h 216"/>
                <a:gd name="T2" fmla="*/ 3 w 52"/>
                <a:gd name="T3" fmla="*/ 2 h 216"/>
                <a:gd name="T4" fmla="*/ 2 w 52"/>
                <a:gd name="T5" fmla="*/ 0 h 216"/>
                <a:gd name="T6" fmla="*/ 0 60000 65536"/>
                <a:gd name="T7" fmla="*/ 0 60000 65536"/>
                <a:gd name="T8" fmla="*/ 0 60000 65536"/>
                <a:gd name="T9" fmla="*/ 0 w 52"/>
                <a:gd name="T10" fmla="*/ 0 h 216"/>
                <a:gd name="T11" fmla="*/ 52 w 52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216">
                  <a:moveTo>
                    <a:pt x="0" y="216"/>
                  </a:moveTo>
                  <a:cubicBezTo>
                    <a:pt x="8" y="196"/>
                    <a:pt x="44" y="132"/>
                    <a:pt x="48" y="96"/>
                  </a:cubicBezTo>
                  <a:cubicBezTo>
                    <a:pt x="52" y="60"/>
                    <a:pt x="29" y="20"/>
                    <a:pt x="2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2" name="Line 247"/>
          <p:cNvSpPr>
            <a:spLocks noChangeShapeType="1"/>
          </p:cNvSpPr>
          <p:nvPr/>
        </p:nvSpPr>
        <p:spPr bwMode="auto">
          <a:xfrm>
            <a:off x="4191000" y="1676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3" name="Line 248"/>
          <p:cNvSpPr>
            <a:spLocks noChangeShapeType="1"/>
          </p:cNvSpPr>
          <p:nvPr/>
        </p:nvSpPr>
        <p:spPr bwMode="auto">
          <a:xfrm>
            <a:off x="5792788" y="993775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4" name="Freeform 249"/>
          <p:cNvSpPr>
            <a:spLocks/>
          </p:cNvSpPr>
          <p:nvPr/>
        </p:nvSpPr>
        <p:spPr bwMode="auto">
          <a:xfrm>
            <a:off x="7948613" y="1214438"/>
            <a:ext cx="1016000" cy="1557337"/>
          </a:xfrm>
          <a:custGeom>
            <a:avLst/>
            <a:gdLst>
              <a:gd name="T0" fmla="*/ 2147483647 w 753"/>
              <a:gd name="T1" fmla="*/ 2147483647 h 981"/>
              <a:gd name="T2" fmla="*/ 0 w 753"/>
              <a:gd name="T3" fmla="*/ 0 h 981"/>
              <a:gd name="T4" fmla="*/ 2147483647 w 753"/>
              <a:gd name="T5" fmla="*/ 2147483647 h 981"/>
              <a:gd name="T6" fmla="*/ 2147483647 w 753"/>
              <a:gd name="T7" fmla="*/ 2147483647 h 981"/>
              <a:gd name="T8" fmla="*/ 0 60000 65536"/>
              <a:gd name="T9" fmla="*/ 0 60000 65536"/>
              <a:gd name="T10" fmla="*/ 0 60000 65536"/>
              <a:gd name="T11" fmla="*/ 0 60000 65536"/>
              <a:gd name="T12" fmla="*/ 0 w 753"/>
              <a:gd name="T13" fmla="*/ 0 h 981"/>
              <a:gd name="T14" fmla="*/ 753 w 753"/>
              <a:gd name="T15" fmla="*/ 981 h 9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3" h="981">
                <a:moveTo>
                  <a:pt x="101" y="981"/>
                </a:moveTo>
                <a:lnTo>
                  <a:pt x="0" y="0"/>
                </a:lnTo>
                <a:lnTo>
                  <a:pt x="753" y="593"/>
                </a:lnTo>
                <a:lnTo>
                  <a:pt x="101" y="981"/>
                </a:lnTo>
                <a:close/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5" name="Freeform 250"/>
          <p:cNvSpPr>
            <a:spLocks/>
          </p:cNvSpPr>
          <p:nvPr/>
        </p:nvSpPr>
        <p:spPr bwMode="auto">
          <a:xfrm>
            <a:off x="7308850" y="1308100"/>
            <a:ext cx="1774825" cy="1689100"/>
          </a:xfrm>
          <a:custGeom>
            <a:avLst/>
            <a:gdLst>
              <a:gd name="T0" fmla="*/ 0 w 1109"/>
              <a:gd name="T1" fmla="*/ 2147483647 h 1132"/>
              <a:gd name="T2" fmla="*/ 2147483647 w 1109"/>
              <a:gd name="T3" fmla="*/ 0 h 1132"/>
              <a:gd name="T4" fmla="*/ 2147483647 w 1109"/>
              <a:gd name="T5" fmla="*/ 2147483647 h 1132"/>
              <a:gd name="T6" fmla="*/ 0 w 1109"/>
              <a:gd name="T7" fmla="*/ 2147483647 h 1132"/>
              <a:gd name="T8" fmla="*/ 0 60000 65536"/>
              <a:gd name="T9" fmla="*/ 0 60000 65536"/>
              <a:gd name="T10" fmla="*/ 0 60000 65536"/>
              <a:gd name="T11" fmla="*/ 0 60000 65536"/>
              <a:gd name="T12" fmla="*/ 0 w 1109"/>
              <a:gd name="T13" fmla="*/ 0 h 1132"/>
              <a:gd name="T14" fmla="*/ 1109 w 1109"/>
              <a:gd name="T15" fmla="*/ 1132 h 11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9" h="1132">
                <a:moveTo>
                  <a:pt x="0" y="1132"/>
                </a:moveTo>
                <a:lnTo>
                  <a:pt x="79" y="0"/>
                </a:lnTo>
                <a:lnTo>
                  <a:pt x="1109" y="325"/>
                </a:lnTo>
                <a:lnTo>
                  <a:pt x="0" y="1132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" name="Line 251"/>
          <p:cNvSpPr>
            <a:spLocks noChangeShapeType="1"/>
          </p:cNvSpPr>
          <p:nvPr/>
        </p:nvSpPr>
        <p:spPr bwMode="auto">
          <a:xfrm flipV="1">
            <a:off x="7812088" y="836613"/>
            <a:ext cx="0" cy="223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7" name="Line 252"/>
          <p:cNvSpPr>
            <a:spLocks noChangeShapeType="1"/>
          </p:cNvSpPr>
          <p:nvPr/>
        </p:nvSpPr>
        <p:spPr bwMode="auto">
          <a:xfrm>
            <a:off x="6877050" y="2060575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8" name="Line 253"/>
          <p:cNvSpPr>
            <a:spLocks noChangeShapeType="1"/>
          </p:cNvSpPr>
          <p:nvPr/>
        </p:nvSpPr>
        <p:spPr bwMode="auto">
          <a:xfrm>
            <a:off x="6908800" y="1241425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9" name="Line 254"/>
          <p:cNvSpPr>
            <a:spLocks noChangeShapeType="1"/>
          </p:cNvSpPr>
          <p:nvPr/>
        </p:nvSpPr>
        <p:spPr bwMode="auto">
          <a:xfrm>
            <a:off x="6908800" y="2841625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0" name="Rectangle 255"/>
          <p:cNvSpPr>
            <a:spLocks noChangeArrowheads="1"/>
          </p:cNvSpPr>
          <p:nvPr/>
        </p:nvSpPr>
        <p:spPr bwMode="auto">
          <a:xfrm>
            <a:off x="6908800" y="1066800"/>
            <a:ext cx="18288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1" name="Rectangle 256"/>
          <p:cNvSpPr>
            <a:spLocks noChangeArrowheads="1"/>
          </p:cNvSpPr>
          <p:nvPr/>
        </p:nvSpPr>
        <p:spPr bwMode="auto">
          <a:xfrm>
            <a:off x="0" y="914400"/>
            <a:ext cx="3048000" cy="3235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2" name="Text Box 257"/>
          <p:cNvSpPr txBox="1">
            <a:spLocks noChangeArrowheads="1"/>
          </p:cNvSpPr>
          <p:nvPr/>
        </p:nvSpPr>
        <p:spPr bwMode="auto">
          <a:xfrm>
            <a:off x="990600" y="3657600"/>
            <a:ext cx="1884363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Virtuális világ</a:t>
            </a:r>
          </a:p>
        </p:txBody>
      </p:sp>
      <p:sp>
        <p:nvSpPr>
          <p:cNvPr id="53" name="Rectangle 258"/>
          <p:cNvSpPr>
            <a:spLocks noChangeArrowheads="1"/>
          </p:cNvSpPr>
          <p:nvPr/>
        </p:nvSpPr>
        <p:spPr bwMode="auto">
          <a:xfrm>
            <a:off x="3048000" y="914400"/>
            <a:ext cx="3581400" cy="3235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4" name="Text Box 259"/>
          <p:cNvSpPr txBox="1">
            <a:spLocks noChangeArrowheads="1"/>
          </p:cNvSpPr>
          <p:nvPr/>
        </p:nvSpPr>
        <p:spPr bwMode="auto">
          <a:xfrm>
            <a:off x="3203575" y="3429000"/>
            <a:ext cx="31178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 dirty="0"/>
              <a:t>Kamera transzformáció,</a:t>
            </a:r>
          </a:p>
          <a:p>
            <a:r>
              <a:rPr lang="hu-HU" sz="2200" b="1" dirty="0"/>
              <a:t>illumináció</a:t>
            </a:r>
          </a:p>
        </p:txBody>
      </p:sp>
      <p:sp>
        <p:nvSpPr>
          <p:cNvPr id="55" name="Rectangle 260"/>
          <p:cNvSpPr>
            <a:spLocks noChangeArrowheads="1"/>
          </p:cNvSpPr>
          <p:nvPr/>
        </p:nvSpPr>
        <p:spPr bwMode="auto">
          <a:xfrm>
            <a:off x="6629400" y="908050"/>
            <a:ext cx="2514600" cy="324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6" name="Text Box 261"/>
          <p:cNvSpPr txBox="1">
            <a:spLocks noChangeArrowheads="1"/>
          </p:cNvSpPr>
          <p:nvPr/>
        </p:nvSpPr>
        <p:spPr bwMode="auto">
          <a:xfrm>
            <a:off x="6732588" y="2878138"/>
            <a:ext cx="2039937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b="1"/>
              <a:t>Perspektív</a:t>
            </a:r>
          </a:p>
          <a:p>
            <a:r>
              <a:rPr lang="hu-HU" sz="2000" b="1"/>
              <a:t>transzformáció +</a:t>
            </a:r>
          </a:p>
          <a:p>
            <a:r>
              <a:rPr lang="hu-HU" sz="2000" b="1"/>
              <a:t>Vágás homogén </a:t>
            </a:r>
          </a:p>
          <a:p>
            <a:r>
              <a:rPr lang="hu-HU" sz="2000" b="1"/>
              <a:t>koordinátákban</a:t>
            </a:r>
          </a:p>
        </p:txBody>
      </p:sp>
      <p:sp>
        <p:nvSpPr>
          <p:cNvPr id="57" name="Freeform 262"/>
          <p:cNvSpPr>
            <a:spLocks/>
          </p:cNvSpPr>
          <p:nvPr/>
        </p:nvSpPr>
        <p:spPr bwMode="auto">
          <a:xfrm>
            <a:off x="3995738" y="4630738"/>
            <a:ext cx="431800" cy="12192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8" name="Freeform 263"/>
          <p:cNvSpPr>
            <a:spLocks/>
          </p:cNvSpPr>
          <p:nvPr/>
        </p:nvSpPr>
        <p:spPr bwMode="auto">
          <a:xfrm>
            <a:off x="755650" y="4630738"/>
            <a:ext cx="417513" cy="12192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9" name="Freeform 264"/>
          <p:cNvSpPr>
            <a:spLocks/>
          </p:cNvSpPr>
          <p:nvPr/>
        </p:nvSpPr>
        <p:spPr bwMode="auto">
          <a:xfrm>
            <a:off x="354013" y="4233863"/>
            <a:ext cx="1092200" cy="2144712"/>
          </a:xfrm>
          <a:custGeom>
            <a:avLst/>
            <a:gdLst>
              <a:gd name="T0" fmla="*/ 0 w 624"/>
              <a:gd name="T1" fmla="*/ 0 h 2194"/>
              <a:gd name="T2" fmla="*/ 0 w 624"/>
              <a:gd name="T3" fmla="*/ 2147483647 h 2194"/>
              <a:gd name="T4" fmla="*/ 2147483647 w 624"/>
              <a:gd name="T5" fmla="*/ 2147483647 h 2194"/>
              <a:gd name="T6" fmla="*/ 2147483647 w 624"/>
              <a:gd name="T7" fmla="*/ 2147483647 h 2194"/>
              <a:gd name="T8" fmla="*/ 0 w 624"/>
              <a:gd name="T9" fmla="*/ 0 h 2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194"/>
              <a:gd name="T17" fmla="*/ 624 w 624"/>
              <a:gd name="T18" fmla="*/ 2194 h 21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0" name="Freeform 265"/>
          <p:cNvSpPr>
            <a:spLocks/>
          </p:cNvSpPr>
          <p:nvPr/>
        </p:nvSpPr>
        <p:spPr bwMode="auto">
          <a:xfrm>
            <a:off x="1790700" y="4656138"/>
            <a:ext cx="819150" cy="1127125"/>
          </a:xfrm>
          <a:custGeom>
            <a:avLst/>
            <a:gdLst>
              <a:gd name="T0" fmla="*/ 0 w 912"/>
              <a:gd name="T1" fmla="*/ 2147483647 h 1152"/>
              <a:gd name="T2" fmla="*/ 2147483647 w 912"/>
              <a:gd name="T3" fmla="*/ 0 h 1152"/>
              <a:gd name="T4" fmla="*/ 2147483647 w 912"/>
              <a:gd name="T5" fmla="*/ 2147483647 h 1152"/>
              <a:gd name="T6" fmla="*/ 0 w 912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1" name="Freeform 266"/>
          <p:cNvSpPr>
            <a:spLocks/>
          </p:cNvSpPr>
          <p:nvPr/>
        </p:nvSpPr>
        <p:spPr bwMode="auto">
          <a:xfrm>
            <a:off x="2782888" y="4562475"/>
            <a:ext cx="515937" cy="1266825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2" name="Line 267"/>
          <p:cNvSpPr>
            <a:spLocks noChangeShapeType="1"/>
          </p:cNvSpPr>
          <p:nvPr/>
        </p:nvSpPr>
        <p:spPr bwMode="auto">
          <a:xfrm>
            <a:off x="2482850" y="5207000"/>
            <a:ext cx="47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3" name="Freeform 268"/>
          <p:cNvSpPr>
            <a:spLocks/>
          </p:cNvSpPr>
          <p:nvPr/>
        </p:nvSpPr>
        <p:spPr bwMode="auto">
          <a:xfrm>
            <a:off x="3644900" y="4281488"/>
            <a:ext cx="1214438" cy="2144712"/>
          </a:xfrm>
          <a:custGeom>
            <a:avLst/>
            <a:gdLst>
              <a:gd name="T0" fmla="*/ 0 w 624"/>
              <a:gd name="T1" fmla="*/ 0 h 2194"/>
              <a:gd name="T2" fmla="*/ 0 w 624"/>
              <a:gd name="T3" fmla="*/ 2147483647 h 2194"/>
              <a:gd name="T4" fmla="*/ 2147483647 w 624"/>
              <a:gd name="T5" fmla="*/ 2147483647 h 2194"/>
              <a:gd name="T6" fmla="*/ 2147483647 w 624"/>
              <a:gd name="T7" fmla="*/ 2147483647 h 2194"/>
              <a:gd name="T8" fmla="*/ 0 w 624"/>
              <a:gd name="T9" fmla="*/ 0 h 2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194"/>
              <a:gd name="T17" fmla="*/ 624 w 624"/>
              <a:gd name="T18" fmla="*/ 2194 h 21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4" name="Line 269"/>
          <p:cNvSpPr>
            <a:spLocks noChangeShapeType="1"/>
          </p:cNvSpPr>
          <p:nvPr/>
        </p:nvSpPr>
        <p:spPr bwMode="auto">
          <a:xfrm>
            <a:off x="3059113" y="5207000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5" name="Freeform 270"/>
          <p:cNvSpPr>
            <a:spLocks/>
          </p:cNvSpPr>
          <p:nvPr/>
        </p:nvSpPr>
        <p:spPr bwMode="auto">
          <a:xfrm>
            <a:off x="4067175" y="5064125"/>
            <a:ext cx="179388" cy="328613"/>
          </a:xfrm>
          <a:custGeom>
            <a:avLst/>
            <a:gdLst>
              <a:gd name="T0" fmla="*/ 0 w 96"/>
              <a:gd name="T1" fmla="*/ 0 h 336"/>
              <a:gd name="T2" fmla="*/ 0 w 96"/>
              <a:gd name="T3" fmla="*/ 2147483647 h 336"/>
              <a:gd name="T4" fmla="*/ 2147483647 w 96"/>
              <a:gd name="T5" fmla="*/ 2147483647 h 336"/>
              <a:gd name="T6" fmla="*/ 2147483647 w 96"/>
              <a:gd name="T7" fmla="*/ 2147483647 h 336"/>
              <a:gd name="T8" fmla="*/ 0 w 96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36"/>
              <a:gd name="T17" fmla="*/ 96 w 9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6" name="Freeform 271"/>
          <p:cNvSpPr>
            <a:spLocks/>
          </p:cNvSpPr>
          <p:nvPr/>
        </p:nvSpPr>
        <p:spPr bwMode="auto">
          <a:xfrm>
            <a:off x="611188" y="4703763"/>
            <a:ext cx="576262" cy="1008062"/>
          </a:xfrm>
          <a:custGeom>
            <a:avLst/>
            <a:gdLst>
              <a:gd name="T0" fmla="*/ 0 w 912"/>
              <a:gd name="T1" fmla="*/ 2147483647 h 1152"/>
              <a:gd name="T2" fmla="*/ 2147483647 w 912"/>
              <a:gd name="T3" fmla="*/ 0 h 1152"/>
              <a:gd name="T4" fmla="*/ 2147483647 w 912"/>
              <a:gd name="T5" fmla="*/ 2147483647 h 1152"/>
              <a:gd name="T6" fmla="*/ 0 w 912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152"/>
              <a:gd name="T14" fmla="*/ 912 w 91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gradFill rotWithShape="1">
            <a:gsLst>
              <a:gs pos="0">
                <a:srgbClr val="35C955"/>
              </a:gs>
              <a:gs pos="50000">
                <a:srgbClr val="195D27"/>
              </a:gs>
              <a:gs pos="100000">
                <a:srgbClr val="35C955"/>
              </a:gs>
            </a:gsLst>
            <a:lin ang="5400000" scaled="1"/>
          </a:gra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7" name="Text Box 272"/>
          <p:cNvSpPr txBox="1">
            <a:spLocks noChangeArrowheads="1"/>
          </p:cNvSpPr>
          <p:nvPr/>
        </p:nvSpPr>
        <p:spPr bwMode="auto">
          <a:xfrm>
            <a:off x="2695575" y="4140200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1.</a:t>
            </a:r>
          </a:p>
        </p:txBody>
      </p:sp>
      <p:sp>
        <p:nvSpPr>
          <p:cNvPr id="68" name="Text Box 273"/>
          <p:cNvSpPr txBox="1">
            <a:spLocks noChangeArrowheads="1"/>
          </p:cNvSpPr>
          <p:nvPr/>
        </p:nvSpPr>
        <p:spPr bwMode="auto">
          <a:xfrm>
            <a:off x="2049463" y="4140200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2.</a:t>
            </a:r>
          </a:p>
        </p:txBody>
      </p:sp>
      <p:sp>
        <p:nvSpPr>
          <p:cNvPr id="69" name="Rectangle 274"/>
          <p:cNvSpPr>
            <a:spLocks noChangeArrowheads="1"/>
          </p:cNvSpPr>
          <p:nvPr/>
        </p:nvSpPr>
        <p:spPr bwMode="auto">
          <a:xfrm>
            <a:off x="5638800" y="4149725"/>
            <a:ext cx="3505200" cy="2708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0" name="Text Box 275"/>
          <p:cNvSpPr txBox="1">
            <a:spLocks noChangeArrowheads="1"/>
          </p:cNvSpPr>
          <p:nvPr/>
        </p:nvSpPr>
        <p:spPr bwMode="auto">
          <a:xfrm>
            <a:off x="0" y="6456363"/>
            <a:ext cx="5114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b="1" dirty="0"/>
              <a:t>Képernyő </a:t>
            </a:r>
            <a:r>
              <a:rPr lang="hu-HU" sz="2000" b="1" dirty="0" err="1"/>
              <a:t>transzf</a:t>
            </a:r>
            <a:r>
              <a:rPr lang="en-US" sz="2000" b="1" dirty="0"/>
              <a:t>+</a:t>
            </a:r>
            <a:r>
              <a:rPr lang="hu-HU" sz="2000" b="1" dirty="0" err="1"/>
              <a:t>Raszterizáció</a:t>
            </a:r>
            <a:r>
              <a:rPr lang="hu-HU" sz="2000" b="1" dirty="0"/>
              <a:t>+interpoláció</a:t>
            </a:r>
          </a:p>
        </p:txBody>
      </p:sp>
      <p:sp>
        <p:nvSpPr>
          <p:cNvPr id="71" name="Text Box 276"/>
          <p:cNvSpPr txBox="1">
            <a:spLocks noChangeArrowheads="1"/>
          </p:cNvSpPr>
          <p:nvPr/>
        </p:nvSpPr>
        <p:spPr bwMode="auto">
          <a:xfrm>
            <a:off x="6516688" y="6237288"/>
            <a:ext cx="1658937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megjelenítés</a:t>
            </a:r>
          </a:p>
        </p:txBody>
      </p:sp>
      <p:sp>
        <p:nvSpPr>
          <p:cNvPr id="72" name="Freeform 277"/>
          <p:cNvSpPr>
            <a:spLocks/>
          </p:cNvSpPr>
          <p:nvPr/>
        </p:nvSpPr>
        <p:spPr bwMode="auto">
          <a:xfrm rot="21017614">
            <a:off x="0" y="2667000"/>
            <a:ext cx="1066800" cy="685800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3" name="Freeform 278"/>
          <p:cNvSpPr>
            <a:spLocks/>
          </p:cNvSpPr>
          <p:nvPr/>
        </p:nvSpPr>
        <p:spPr bwMode="auto">
          <a:xfrm rot="1506515">
            <a:off x="228600" y="3200400"/>
            <a:ext cx="787400" cy="698500"/>
          </a:xfrm>
          <a:custGeom>
            <a:avLst/>
            <a:gdLst>
              <a:gd name="T0" fmla="*/ 0 w 960"/>
              <a:gd name="T1" fmla="*/ 2147483647 h 1058"/>
              <a:gd name="T2" fmla="*/ 2147483647 w 960"/>
              <a:gd name="T3" fmla="*/ 0 h 1058"/>
              <a:gd name="T4" fmla="*/ 2147483647 w 960"/>
              <a:gd name="T5" fmla="*/ 2147483647 h 1058"/>
              <a:gd name="T6" fmla="*/ 0 w 960"/>
              <a:gd name="T7" fmla="*/ 2147483647 h 105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1058"/>
              <a:gd name="T14" fmla="*/ 960 w 960"/>
              <a:gd name="T15" fmla="*/ 1058 h 10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1058">
                <a:moveTo>
                  <a:pt x="0" y="1058"/>
                </a:moveTo>
                <a:lnTo>
                  <a:pt x="568" y="0"/>
                </a:lnTo>
                <a:lnTo>
                  <a:pt x="960" y="1056"/>
                </a:lnTo>
                <a:lnTo>
                  <a:pt x="0" y="1058"/>
                </a:lnTo>
                <a:close/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4" name="Line 279"/>
          <p:cNvSpPr>
            <a:spLocks noChangeShapeType="1"/>
          </p:cNvSpPr>
          <p:nvPr/>
        </p:nvSpPr>
        <p:spPr bwMode="auto">
          <a:xfrm flipV="1">
            <a:off x="533400" y="2362200"/>
            <a:ext cx="11430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" name="Line 280"/>
          <p:cNvSpPr>
            <a:spLocks noChangeShapeType="1"/>
          </p:cNvSpPr>
          <p:nvPr/>
        </p:nvSpPr>
        <p:spPr bwMode="auto">
          <a:xfrm flipV="1">
            <a:off x="685800" y="3048000"/>
            <a:ext cx="1447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6" name="Line 281"/>
          <p:cNvSpPr>
            <a:spLocks noChangeShapeType="1"/>
          </p:cNvSpPr>
          <p:nvPr/>
        </p:nvSpPr>
        <p:spPr bwMode="auto">
          <a:xfrm flipH="1">
            <a:off x="762000" y="1219200"/>
            <a:ext cx="8382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7" name="Line 282"/>
          <p:cNvSpPr>
            <a:spLocks noChangeShapeType="1"/>
          </p:cNvSpPr>
          <p:nvPr/>
        </p:nvSpPr>
        <p:spPr bwMode="auto">
          <a:xfrm>
            <a:off x="914400" y="1524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8" name="Line 283"/>
          <p:cNvSpPr>
            <a:spLocks noChangeShapeType="1"/>
          </p:cNvSpPr>
          <p:nvPr/>
        </p:nvSpPr>
        <p:spPr bwMode="auto">
          <a:xfrm flipV="1">
            <a:off x="914400" y="9144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79" name="Object 284"/>
          <p:cNvGraphicFramePr>
            <a:graphicFrameLocks noChangeAspect="1"/>
          </p:cNvGraphicFramePr>
          <p:nvPr/>
        </p:nvGraphicFramePr>
        <p:xfrm>
          <a:off x="3886200" y="990600"/>
          <a:ext cx="557212" cy="830263"/>
        </p:xfrm>
        <a:graphic>
          <a:graphicData uri="http://schemas.openxmlformats.org/presentationml/2006/ole">
            <p:oleObj spid="_x0000_s2050" name="Klip" r:id="rId3" imgW="2478240" imgH="4461120" progId="">
              <p:embed/>
            </p:oleObj>
          </a:graphicData>
        </a:graphic>
      </p:graphicFrame>
      <p:sp>
        <p:nvSpPr>
          <p:cNvPr id="80" name="Line 285"/>
          <p:cNvSpPr>
            <a:spLocks noChangeShapeType="1"/>
          </p:cNvSpPr>
          <p:nvPr/>
        </p:nvSpPr>
        <p:spPr bwMode="auto">
          <a:xfrm>
            <a:off x="4356100" y="1341438"/>
            <a:ext cx="431800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81" name="Oval 286"/>
          <p:cNvSpPr>
            <a:spLocks noChangeArrowheads="1"/>
          </p:cNvSpPr>
          <p:nvPr/>
        </p:nvSpPr>
        <p:spPr bwMode="auto">
          <a:xfrm>
            <a:off x="395288" y="2636838"/>
            <a:ext cx="215900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2" name="Oval 287"/>
          <p:cNvSpPr>
            <a:spLocks noChangeArrowheads="1"/>
          </p:cNvSpPr>
          <p:nvPr/>
        </p:nvSpPr>
        <p:spPr bwMode="auto">
          <a:xfrm>
            <a:off x="1042988" y="3213100"/>
            <a:ext cx="215900" cy="144463"/>
          </a:xfrm>
          <a:prstGeom prst="ellipse">
            <a:avLst/>
          </a:prstGeom>
          <a:solidFill>
            <a:srgbClr val="35C955"/>
          </a:solidFill>
          <a:ln w="12700" algn="ctr">
            <a:solidFill>
              <a:srgbClr val="35C955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3" name="Oval 288"/>
          <p:cNvSpPr>
            <a:spLocks noChangeArrowheads="1"/>
          </p:cNvSpPr>
          <p:nvPr/>
        </p:nvSpPr>
        <p:spPr bwMode="auto">
          <a:xfrm>
            <a:off x="0" y="3284538"/>
            <a:ext cx="250825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4" name="Oval 289"/>
          <p:cNvSpPr>
            <a:spLocks noChangeArrowheads="1"/>
          </p:cNvSpPr>
          <p:nvPr/>
        </p:nvSpPr>
        <p:spPr bwMode="auto">
          <a:xfrm>
            <a:off x="1835150" y="1700213"/>
            <a:ext cx="215900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" name="Oval 290"/>
          <p:cNvSpPr>
            <a:spLocks noChangeArrowheads="1"/>
          </p:cNvSpPr>
          <p:nvPr/>
        </p:nvSpPr>
        <p:spPr bwMode="auto">
          <a:xfrm>
            <a:off x="900113" y="2565400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6" name="Oval 291"/>
          <p:cNvSpPr>
            <a:spLocks noChangeArrowheads="1"/>
          </p:cNvSpPr>
          <p:nvPr/>
        </p:nvSpPr>
        <p:spPr bwMode="auto">
          <a:xfrm>
            <a:off x="2771775" y="2636838"/>
            <a:ext cx="215900" cy="144462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7" name="Oval 292"/>
          <p:cNvSpPr>
            <a:spLocks noChangeArrowheads="1"/>
          </p:cNvSpPr>
          <p:nvPr/>
        </p:nvSpPr>
        <p:spPr bwMode="auto">
          <a:xfrm>
            <a:off x="2843213" y="3357563"/>
            <a:ext cx="215900" cy="1428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88" name="Oval 293"/>
          <p:cNvSpPr>
            <a:spLocks noChangeArrowheads="1"/>
          </p:cNvSpPr>
          <p:nvPr/>
        </p:nvSpPr>
        <p:spPr bwMode="auto">
          <a:xfrm>
            <a:off x="1403350" y="3357563"/>
            <a:ext cx="215900" cy="1428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9" name="Freeform 294"/>
          <p:cNvSpPr>
            <a:spLocks/>
          </p:cNvSpPr>
          <p:nvPr/>
        </p:nvSpPr>
        <p:spPr bwMode="auto">
          <a:xfrm>
            <a:off x="898525" y="5064125"/>
            <a:ext cx="144463" cy="328613"/>
          </a:xfrm>
          <a:custGeom>
            <a:avLst/>
            <a:gdLst>
              <a:gd name="T0" fmla="*/ 0 w 96"/>
              <a:gd name="T1" fmla="*/ 0 h 336"/>
              <a:gd name="T2" fmla="*/ 0 w 96"/>
              <a:gd name="T3" fmla="*/ 2147483647 h 336"/>
              <a:gd name="T4" fmla="*/ 2147483647 w 96"/>
              <a:gd name="T5" fmla="*/ 2147483647 h 336"/>
              <a:gd name="T6" fmla="*/ 2147483647 w 96"/>
              <a:gd name="T7" fmla="*/ 2147483647 h 336"/>
              <a:gd name="T8" fmla="*/ 0 w 96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36"/>
              <a:gd name="T17" fmla="*/ 96 w 9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0" name="Line 295"/>
          <p:cNvSpPr>
            <a:spLocks noChangeShapeType="1"/>
          </p:cNvSpPr>
          <p:nvPr/>
        </p:nvSpPr>
        <p:spPr bwMode="auto">
          <a:xfrm>
            <a:off x="898525" y="5207000"/>
            <a:ext cx="1296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1" name="Oval 296"/>
          <p:cNvSpPr>
            <a:spLocks noChangeArrowheads="1"/>
          </p:cNvSpPr>
          <p:nvPr/>
        </p:nvSpPr>
        <p:spPr bwMode="auto">
          <a:xfrm>
            <a:off x="4427538" y="3141663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2" name="Oval 297"/>
          <p:cNvSpPr>
            <a:spLocks noChangeArrowheads="1"/>
          </p:cNvSpPr>
          <p:nvPr/>
        </p:nvSpPr>
        <p:spPr bwMode="auto">
          <a:xfrm>
            <a:off x="6011863" y="2060575"/>
            <a:ext cx="215900" cy="144463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3" name="Oval 298"/>
          <p:cNvSpPr>
            <a:spLocks noChangeArrowheads="1"/>
          </p:cNvSpPr>
          <p:nvPr/>
        </p:nvSpPr>
        <p:spPr bwMode="auto">
          <a:xfrm>
            <a:off x="6443663" y="2420938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4" name="Text Box 299"/>
          <p:cNvSpPr txBox="1">
            <a:spLocks noChangeArrowheads="1"/>
          </p:cNvSpPr>
          <p:nvPr/>
        </p:nvSpPr>
        <p:spPr bwMode="auto">
          <a:xfrm>
            <a:off x="303213" y="5972175"/>
            <a:ext cx="649287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szín</a:t>
            </a:r>
          </a:p>
        </p:txBody>
      </p:sp>
      <p:sp>
        <p:nvSpPr>
          <p:cNvPr id="95" name="Text Box 300"/>
          <p:cNvSpPr txBox="1">
            <a:spLocks noChangeArrowheads="1"/>
          </p:cNvSpPr>
          <p:nvPr/>
        </p:nvSpPr>
        <p:spPr bwMode="auto">
          <a:xfrm>
            <a:off x="3275013" y="5927725"/>
            <a:ext cx="1130300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mélység</a:t>
            </a:r>
          </a:p>
        </p:txBody>
      </p:sp>
      <p:sp>
        <p:nvSpPr>
          <p:cNvPr id="96" name="Oval 301"/>
          <p:cNvSpPr>
            <a:spLocks noChangeArrowheads="1"/>
          </p:cNvSpPr>
          <p:nvPr/>
        </p:nvSpPr>
        <p:spPr bwMode="auto">
          <a:xfrm>
            <a:off x="5292725" y="3357563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7" name="Oval 302"/>
          <p:cNvSpPr>
            <a:spLocks noChangeArrowheads="1"/>
          </p:cNvSpPr>
          <p:nvPr/>
        </p:nvSpPr>
        <p:spPr bwMode="auto">
          <a:xfrm>
            <a:off x="5003800" y="1484313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" name="Oval 303"/>
          <p:cNvSpPr>
            <a:spLocks noChangeArrowheads="1"/>
          </p:cNvSpPr>
          <p:nvPr/>
        </p:nvSpPr>
        <p:spPr bwMode="auto">
          <a:xfrm>
            <a:off x="4716463" y="1844675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9" name="Oval 304"/>
          <p:cNvSpPr>
            <a:spLocks noChangeArrowheads="1"/>
          </p:cNvSpPr>
          <p:nvPr/>
        </p:nvSpPr>
        <p:spPr bwMode="auto">
          <a:xfrm>
            <a:off x="7380288" y="1268413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0" name="Oval 305"/>
          <p:cNvSpPr>
            <a:spLocks noChangeArrowheads="1"/>
          </p:cNvSpPr>
          <p:nvPr/>
        </p:nvSpPr>
        <p:spPr bwMode="auto">
          <a:xfrm>
            <a:off x="8928100" y="1700213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1" name="Oval 306"/>
          <p:cNvSpPr>
            <a:spLocks noChangeArrowheads="1"/>
          </p:cNvSpPr>
          <p:nvPr/>
        </p:nvSpPr>
        <p:spPr bwMode="auto">
          <a:xfrm>
            <a:off x="7235825" y="2852738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2" name="Oval 307"/>
          <p:cNvSpPr>
            <a:spLocks noChangeArrowheads="1"/>
          </p:cNvSpPr>
          <p:nvPr/>
        </p:nvSpPr>
        <p:spPr bwMode="auto">
          <a:xfrm>
            <a:off x="2122488" y="4630738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" name="Oval 308"/>
          <p:cNvSpPr>
            <a:spLocks noChangeArrowheads="1"/>
          </p:cNvSpPr>
          <p:nvPr/>
        </p:nvSpPr>
        <p:spPr bwMode="auto">
          <a:xfrm>
            <a:off x="2482850" y="5495925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4" name="Oval 309"/>
          <p:cNvSpPr>
            <a:spLocks noChangeArrowheads="1"/>
          </p:cNvSpPr>
          <p:nvPr/>
        </p:nvSpPr>
        <p:spPr bwMode="auto">
          <a:xfrm>
            <a:off x="1690688" y="5711825"/>
            <a:ext cx="215900" cy="142875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5" name="Oval 310"/>
          <p:cNvSpPr>
            <a:spLocks noChangeArrowheads="1"/>
          </p:cNvSpPr>
          <p:nvPr/>
        </p:nvSpPr>
        <p:spPr bwMode="auto">
          <a:xfrm>
            <a:off x="684213" y="3933825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6" name="Oval 311"/>
          <p:cNvSpPr>
            <a:spLocks noChangeArrowheads="1"/>
          </p:cNvSpPr>
          <p:nvPr/>
        </p:nvSpPr>
        <p:spPr bwMode="auto">
          <a:xfrm>
            <a:off x="755650" y="3213100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7" name="Oval 312"/>
          <p:cNvSpPr>
            <a:spLocks noChangeArrowheads="1"/>
          </p:cNvSpPr>
          <p:nvPr/>
        </p:nvSpPr>
        <p:spPr bwMode="auto">
          <a:xfrm>
            <a:off x="0" y="3644900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8" name="Oval 313"/>
          <p:cNvSpPr>
            <a:spLocks noChangeArrowheads="1"/>
          </p:cNvSpPr>
          <p:nvPr/>
        </p:nvSpPr>
        <p:spPr bwMode="auto">
          <a:xfrm>
            <a:off x="8027988" y="2708275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9" name="Oval 314"/>
          <p:cNvSpPr>
            <a:spLocks noChangeArrowheads="1"/>
          </p:cNvSpPr>
          <p:nvPr/>
        </p:nvSpPr>
        <p:spPr bwMode="auto">
          <a:xfrm>
            <a:off x="7885113" y="1125538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0" name="Oval 315"/>
          <p:cNvSpPr>
            <a:spLocks noChangeArrowheads="1"/>
          </p:cNvSpPr>
          <p:nvPr/>
        </p:nvSpPr>
        <p:spPr bwMode="auto">
          <a:xfrm>
            <a:off x="8928100" y="2060575"/>
            <a:ext cx="215900" cy="144463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1" name="Oval 316"/>
          <p:cNvSpPr>
            <a:spLocks noChangeArrowheads="1"/>
          </p:cNvSpPr>
          <p:nvPr/>
        </p:nvSpPr>
        <p:spPr bwMode="auto">
          <a:xfrm>
            <a:off x="2698750" y="4559300"/>
            <a:ext cx="215900" cy="144463"/>
          </a:xfrm>
          <a:prstGeom prst="ellipse">
            <a:avLst/>
          </a:prstGeom>
          <a:solidFill>
            <a:srgbClr val="FFFF00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2" name="Oval 317"/>
          <p:cNvSpPr>
            <a:spLocks noChangeArrowheads="1"/>
          </p:cNvSpPr>
          <p:nvPr/>
        </p:nvSpPr>
        <p:spPr bwMode="auto">
          <a:xfrm>
            <a:off x="3203575" y="5711825"/>
            <a:ext cx="215900" cy="144463"/>
          </a:xfrm>
          <a:prstGeom prst="ellipse">
            <a:avLst/>
          </a:prstGeom>
          <a:solidFill>
            <a:srgbClr val="FFFF00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3" name="Oval 318"/>
          <p:cNvSpPr>
            <a:spLocks noChangeArrowheads="1"/>
          </p:cNvSpPr>
          <p:nvPr/>
        </p:nvSpPr>
        <p:spPr bwMode="auto">
          <a:xfrm>
            <a:off x="2698750" y="5638800"/>
            <a:ext cx="215900" cy="144463"/>
          </a:xfrm>
          <a:prstGeom prst="ellipse">
            <a:avLst/>
          </a:prstGeom>
          <a:solidFill>
            <a:srgbClr val="FFFF00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4" name="Text Box 319"/>
          <p:cNvSpPr txBox="1">
            <a:spLocks noChangeArrowheads="1"/>
          </p:cNvSpPr>
          <p:nvPr/>
        </p:nvSpPr>
        <p:spPr bwMode="auto">
          <a:xfrm>
            <a:off x="1979613" y="908050"/>
            <a:ext cx="2012950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MODELVIEW</a:t>
            </a:r>
          </a:p>
        </p:txBody>
      </p:sp>
      <p:sp>
        <p:nvSpPr>
          <p:cNvPr id="115" name="Text Box 320"/>
          <p:cNvSpPr txBox="1">
            <a:spLocks noChangeArrowheads="1"/>
          </p:cNvSpPr>
          <p:nvPr/>
        </p:nvSpPr>
        <p:spPr bwMode="auto">
          <a:xfrm>
            <a:off x="5364163" y="908050"/>
            <a:ext cx="2014537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 dirty="0"/>
              <a:t>PROJECTION</a:t>
            </a:r>
          </a:p>
        </p:txBody>
      </p:sp>
      <p:sp>
        <p:nvSpPr>
          <p:cNvPr id="116" name="Line 321"/>
          <p:cNvSpPr>
            <a:spLocks noChangeShapeType="1"/>
          </p:cNvSpPr>
          <p:nvPr/>
        </p:nvSpPr>
        <p:spPr bwMode="auto">
          <a:xfrm flipH="1" flipV="1">
            <a:off x="468313" y="2133600"/>
            <a:ext cx="349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7" name="Line 322"/>
          <p:cNvSpPr>
            <a:spLocks noChangeShapeType="1"/>
          </p:cNvSpPr>
          <p:nvPr/>
        </p:nvSpPr>
        <p:spPr bwMode="auto">
          <a:xfrm flipH="1" flipV="1">
            <a:off x="1800225" y="1196975"/>
            <a:ext cx="142875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8" name="Line 323"/>
          <p:cNvSpPr>
            <a:spLocks noChangeShapeType="1"/>
          </p:cNvSpPr>
          <p:nvPr/>
        </p:nvSpPr>
        <p:spPr bwMode="auto">
          <a:xfrm flipH="1">
            <a:off x="4032250" y="3211513"/>
            <a:ext cx="503238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Grafikus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hu-HU" dirty="0" smtClean="0"/>
              <a:t>OpenGL</a:t>
            </a:r>
          </a:p>
          <a:p>
            <a:pPr lvl="1"/>
            <a:r>
              <a:rPr lang="hu-HU" dirty="0" smtClean="0"/>
              <a:t>OpenGL 2.0: vertex és pixel shader</a:t>
            </a:r>
          </a:p>
          <a:p>
            <a:pPr lvl="1"/>
            <a:r>
              <a:rPr lang="hu-HU" dirty="0" smtClean="0"/>
              <a:t>OpenGL 3.0: framebuffer objects</a:t>
            </a:r>
          </a:p>
          <a:p>
            <a:pPr lvl="1"/>
            <a:r>
              <a:rPr lang="hu-HU" dirty="0" smtClean="0"/>
              <a:t>OpenGL 3.1: </a:t>
            </a:r>
            <a:r>
              <a:rPr lang="hu-HU" dirty="0" smtClean="0"/>
              <a:t>openCL </a:t>
            </a:r>
            <a:r>
              <a:rPr lang="hu-HU" dirty="0" smtClean="0"/>
              <a:t>interop</a:t>
            </a:r>
          </a:p>
          <a:p>
            <a:pPr lvl="1"/>
            <a:r>
              <a:rPr lang="hu-HU" dirty="0" smtClean="0"/>
              <a:t>OpenGL 3.2: geometry shader</a:t>
            </a:r>
          </a:p>
          <a:p>
            <a:pPr lvl="1"/>
            <a:r>
              <a:rPr lang="hu-HU" dirty="0" smtClean="0"/>
              <a:t>OpenGL 3.3/4.0: tesszeláció, </a:t>
            </a:r>
            <a:r>
              <a:rPr lang="hu-HU" dirty="0" smtClean="0"/>
              <a:t>GPGPU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GPGPU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5638800"/>
          </a:xfrm>
        </p:spPr>
        <p:txBody>
          <a:bodyPr/>
          <a:lstStyle/>
          <a:p>
            <a:r>
              <a:rPr lang="hu-HU" dirty="0" smtClean="0"/>
              <a:t>CUDA</a:t>
            </a:r>
          </a:p>
          <a:p>
            <a:pPr lvl="1"/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Unified</a:t>
            </a:r>
            <a:r>
              <a:rPr lang="hu-HU" dirty="0" smtClean="0"/>
              <a:t> </a:t>
            </a:r>
            <a:r>
              <a:rPr lang="hu-HU" dirty="0" err="1" smtClean="0"/>
              <a:t>Device</a:t>
            </a:r>
            <a:r>
              <a:rPr lang="hu-HU" dirty="0" smtClean="0"/>
              <a:t> </a:t>
            </a:r>
            <a:r>
              <a:rPr lang="hu-HU" dirty="0" err="1" smtClean="0"/>
              <a:t>Architecture</a:t>
            </a:r>
            <a:endParaRPr lang="hu-HU" dirty="0" smtClean="0"/>
          </a:p>
          <a:p>
            <a:pPr lvl="1"/>
            <a:r>
              <a:rPr lang="hu-HU" dirty="0" smtClean="0"/>
              <a:t>2007. NVIDIA</a:t>
            </a:r>
          </a:p>
          <a:p>
            <a:pPr lvl="1"/>
            <a:r>
              <a:rPr lang="hu-HU" dirty="0" smtClean="0"/>
              <a:t>Magas szintű, C szerű nyelv</a:t>
            </a:r>
          </a:p>
          <a:p>
            <a:pPr lvl="2"/>
            <a:r>
              <a:rPr lang="hu-HU" dirty="0" smtClean="0"/>
              <a:t>Atomi műveletek</a:t>
            </a:r>
          </a:p>
          <a:p>
            <a:pPr lvl="2"/>
            <a:r>
              <a:rPr lang="hu-HU" dirty="0" smtClean="0"/>
              <a:t>Szavazás</a:t>
            </a:r>
          </a:p>
          <a:p>
            <a:pPr lvl="2"/>
            <a:r>
              <a:rPr lang="hu-HU" dirty="0" smtClean="0"/>
              <a:t>Dupla pontosságú számítás</a:t>
            </a:r>
          </a:p>
          <a:p>
            <a:pPr lvl="2"/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/>
            <a:endParaRPr lang="en-US" dirty="0"/>
          </a:p>
        </p:txBody>
      </p:sp>
      <p:pic>
        <p:nvPicPr>
          <p:cNvPr id="2050" name="Picture 2" descr="File:CUDA processing flow (En)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2972" y="1066800"/>
            <a:ext cx="2491027" cy="2791460"/>
          </a:xfrm>
          <a:prstGeom prst="rect">
            <a:avLst/>
          </a:prstGeom>
          <a:noFill/>
        </p:spPr>
      </p:pic>
      <p:pic>
        <p:nvPicPr>
          <p:cNvPr id="5" name="Picture 3" descr="cuda_memo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886200"/>
            <a:ext cx="254041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GPGPU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endParaRPr lang="hu-HU" dirty="0" smtClean="0"/>
          </a:p>
          <a:p>
            <a:pPr lvl="1"/>
            <a:r>
              <a:rPr lang="hu-HU" dirty="0" smtClean="0"/>
              <a:t>2008 november, </a:t>
            </a:r>
            <a:r>
              <a:rPr lang="hu-HU" dirty="0" err="1" smtClean="0"/>
              <a:t>Khronos</a:t>
            </a:r>
            <a:r>
              <a:rPr lang="hu-HU" dirty="0" smtClean="0"/>
              <a:t> Group</a:t>
            </a:r>
            <a:endParaRPr lang="en-US" dirty="0" smtClean="0"/>
          </a:p>
          <a:p>
            <a:pPr lvl="1"/>
            <a:r>
              <a:rPr lang="hu-HU" dirty="0" smtClean="0"/>
              <a:t>Gyártó független GPGPU API</a:t>
            </a:r>
          </a:p>
          <a:p>
            <a:pPr lvl="1"/>
            <a:r>
              <a:rPr lang="hu-HU" dirty="0" smtClean="0"/>
              <a:t>CPU és GPU összemosás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ATI, Intel, Apple, IBM és NVIDIA</a:t>
            </a:r>
          </a:p>
          <a:p>
            <a:pPr lvl="1"/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1828800" y="6246812"/>
            <a:ext cx="5184775" cy="484188"/>
          </a:xfrm>
          <a:prstGeom prst="rect">
            <a:avLst/>
          </a:prstGeom>
          <a:solidFill>
            <a:srgbClr val="FFC00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200" b="1"/>
              <a:t>Bufferek: sz</a:t>
            </a:r>
            <a:r>
              <a:rPr lang="hu-HU" sz="2200" b="1"/>
              <a:t>ín, z, …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4333875" y="260350"/>
            <a:ext cx="1588" cy="5616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629400" y="0"/>
            <a:ext cx="251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GPU</a:t>
            </a:r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124200" y="255250"/>
            <a:ext cx="2463800" cy="430887"/>
          </a:xfrm>
          <a:prstGeom prst="rect">
            <a:avLst/>
          </a:prstGeom>
          <a:solidFill>
            <a:srgbClr val="FFC00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dirty="0" err="1" smtClean="0"/>
              <a:t>Vertex</a:t>
            </a:r>
            <a:r>
              <a:rPr lang="hu-HU" sz="2200" b="1" dirty="0" smtClean="0"/>
              <a:t> </a:t>
            </a:r>
            <a:r>
              <a:rPr lang="hu-HU" sz="2200" b="1" dirty="0" err="1" smtClean="0"/>
              <a:t>buffer</a:t>
            </a:r>
            <a:endParaRPr lang="hu-HU" sz="2200" b="1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95625" y="1001713"/>
            <a:ext cx="2447925" cy="819150"/>
          </a:xfrm>
          <a:prstGeom prst="rect">
            <a:avLst/>
          </a:prstGeom>
          <a:solidFill>
            <a:srgbClr val="00B0F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/>
              <a:t>Transzformáció+</a:t>
            </a:r>
          </a:p>
          <a:p>
            <a:pPr algn="ctr"/>
            <a:r>
              <a:rPr lang="hu-HU" sz="2200" b="1"/>
              <a:t>Illumináció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967038" y="1916113"/>
            <a:ext cx="2736850" cy="838200"/>
          </a:xfrm>
          <a:prstGeom prst="rect">
            <a:avLst/>
          </a:prstGeom>
          <a:solidFill>
            <a:srgbClr val="FF5D5D"/>
          </a:solidFill>
          <a:ln w="76200" algn="ctr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/>
              <a:t>Geometry </a:t>
            </a:r>
          </a:p>
          <a:p>
            <a:pPr algn="ctr"/>
            <a:r>
              <a:rPr lang="hu-HU" sz="2200" b="1"/>
              <a:t>Shader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62213" y="2895600"/>
            <a:ext cx="3786187" cy="707886"/>
          </a:xfrm>
          <a:prstGeom prst="rect">
            <a:avLst/>
          </a:prstGeom>
          <a:solidFill>
            <a:srgbClr val="00B0F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000" b="1" dirty="0"/>
              <a:t>   Vágás </a:t>
            </a:r>
            <a:r>
              <a:rPr lang="en-US" sz="2000" b="1" dirty="0"/>
              <a:t>+ </a:t>
            </a:r>
            <a:r>
              <a:rPr lang="en-GB" sz="2000" b="1" dirty="0"/>
              <a:t>Viewport </a:t>
            </a:r>
            <a:r>
              <a:rPr lang="hu-HU" sz="2000" b="1" dirty="0" err="1"/>
              <a:t>transzf</a:t>
            </a:r>
            <a:r>
              <a:rPr lang="en-GB" sz="2000" b="1" dirty="0"/>
              <a:t>.</a:t>
            </a:r>
            <a:r>
              <a:rPr lang="hu-HU" sz="2000" b="1" dirty="0"/>
              <a:t> + </a:t>
            </a:r>
            <a:r>
              <a:rPr lang="hu-HU" sz="2000" b="1" dirty="0" err="1"/>
              <a:t>Raszterizáció</a:t>
            </a:r>
            <a:r>
              <a:rPr lang="en-US" sz="2000" b="1" dirty="0"/>
              <a:t> </a:t>
            </a:r>
            <a:r>
              <a:rPr lang="hu-HU" sz="2000" b="1" dirty="0"/>
              <a:t>+ interpoláció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109913" y="4276725"/>
            <a:ext cx="2376487" cy="788987"/>
          </a:xfrm>
          <a:prstGeom prst="rect">
            <a:avLst/>
          </a:prstGeom>
          <a:solidFill>
            <a:srgbClr val="00B0F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hu-HU" sz="1000" b="1"/>
          </a:p>
          <a:p>
            <a:pPr algn="ctr"/>
            <a:r>
              <a:rPr lang="hu-HU" sz="2200" b="1"/>
              <a:t>Textúrázás</a:t>
            </a:r>
          </a:p>
          <a:p>
            <a:pPr algn="ctr"/>
            <a:endParaRPr lang="hu-HU" sz="1000" b="1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679700" y="5194548"/>
            <a:ext cx="5016500" cy="769441"/>
          </a:xfrm>
          <a:prstGeom prst="rect">
            <a:avLst/>
          </a:prstGeom>
          <a:solidFill>
            <a:srgbClr val="00B0F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200" b="1"/>
              <a:t>Kompozitálás (</a:t>
            </a:r>
            <a:r>
              <a:rPr lang="en-GB" sz="2200" b="1"/>
              <a:t>m</a:t>
            </a:r>
            <a:r>
              <a:rPr lang="hu-HU" sz="2200" b="1"/>
              <a:t>élység, átlátszóság)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106488" y="4267200"/>
            <a:ext cx="1312862" cy="819150"/>
          </a:xfrm>
          <a:prstGeom prst="rect">
            <a:avLst/>
          </a:prstGeom>
          <a:solidFill>
            <a:srgbClr val="FFC00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u-HU" sz="2200" b="1"/>
              <a:t>Textúra</a:t>
            </a:r>
          </a:p>
          <a:p>
            <a:pPr algn="ctr"/>
            <a:r>
              <a:rPr lang="hu-HU" sz="2200" b="1"/>
              <a:t>memória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439988" y="4648200"/>
            <a:ext cx="6842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971800" y="981075"/>
            <a:ext cx="2725737" cy="4048221"/>
            <a:chOff x="3424" y="1455"/>
            <a:chExt cx="1717" cy="2160"/>
          </a:xfrm>
          <a:solidFill>
            <a:srgbClr val="FF5D5D"/>
          </a:solidFill>
        </p:grpSpPr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424" y="1455"/>
              <a:ext cx="1717" cy="447"/>
            </a:xfrm>
            <a:prstGeom prst="rect">
              <a:avLst/>
            </a:prstGeom>
            <a:grpFill/>
            <a:ln w="762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hu-HU" sz="2200" b="1" dirty="0" err="1"/>
                <a:t>Vertex</a:t>
              </a:r>
              <a:endParaRPr lang="hu-HU" sz="2200" b="1" dirty="0"/>
            </a:p>
            <a:p>
              <a:pPr algn="ctr"/>
              <a:r>
                <a:rPr lang="hu-HU" sz="2200" b="1" dirty="0" err="1"/>
                <a:t>Shader</a:t>
              </a:r>
              <a:endParaRPr lang="hu-HU" sz="2200" b="1" dirty="0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424" y="3208"/>
              <a:ext cx="1717" cy="407"/>
            </a:xfrm>
            <a:prstGeom prst="rect">
              <a:avLst/>
            </a:prstGeom>
            <a:grpFill/>
            <a:ln w="762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200" b="1"/>
                <a:t>Fragment</a:t>
              </a:r>
              <a:endParaRPr lang="hu-HU" sz="2200" b="1"/>
            </a:p>
            <a:p>
              <a:pPr algn="ctr"/>
              <a:r>
                <a:rPr lang="hu-HU" sz="2200" b="1"/>
                <a:t>Shader</a:t>
              </a:r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2317750" y="1406524"/>
            <a:ext cx="793750" cy="4308475"/>
            <a:chOff x="1654" y="1385"/>
            <a:chExt cx="500" cy="2453"/>
          </a:xfrm>
        </p:grpSpPr>
        <p:grpSp>
          <p:nvGrpSpPr>
            <p:cNvPr id="17" name="Group 19"/>
            <p:cNvGrpSpPr>
              <a:grpSpLocks/>
            </p:cNvGrpSpPr>
            <p:nvPr/>
          </p:nvGrpSpPr>
          <p:grpSpPr bwMode="auto">
            <a:xfrm>
              <a:off x="1654" y="1385"/>
              <a:ext cx="500" cy="2453"/>
              <a:chOff x="1110" y="1385"/>
              <a:chExt cx="500" cy="2453"/>
            </a:xfrm>
          </p:grpSpPr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1111" y="1385"/>
                <a:ext cx="499" cy="1633"/>
              </a:xfrm>
              <a:custGeom>
                <a:avLst/>
                <a:gdLst>
                  <a:gd name="T0" fmla="*/ 0 w 499"/>
                  <a:gd name="T1" fmla="*/ 1633 h 1633"/>
                  <a:gd name="T2" fmla="*/ 0 w 499"/>
                  <a:gd name="T3" fmla="*/ 0 h 1633"/>
                  <a:gd name="T4" fmla="*/ 499 w 499"/>
                  <a:gd name="T5" fmla="*/ 0 h 1633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1633"/>
                  <a:gd name="T11" fmla="*/ 499 w 499"/>
                  <a:gd name="T12" fmla="*/ 1633 h 16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1633">
                    <a:moveTo>
                      <a:pt x="0" y="1633"/>
                    </a:moveTo>
                    <a:lnTo>
                      <a:pt x="0" y="0"/>
                    </a:lnTo>
                    <a:lnTo>
                      <a:pt x="499" y="0"/>
                    </a:lnTo>
                  </a:path>
                </a:pathLst>
              </a:custGeom>
              <a:noFill/>
              <a:ln w="76200" cap="flat" cmpd="sng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1110" y="3506"/>
                <a:ext cx="228" cy="332"/>
              </a:xfrm>
              <a:custGeom>
                <a:avLst/>
                <a:gdLst>
                  <a:gd name="T0" fmla="*/ 228 w 228"/>
                  <a:gd name="T1" fmla="*/ 332 h 332"/>
                  <a:gd name="T2" fmla="*/ 10 w 228"/>
                  <a:gd name="T3" fmla="*/ 332 h 332"/>
                  <a:gd name="T4" fmla="*/ 0 w 228"/>
                  <a:gd name="T5" fmla="*/ 0 h 332"/>
                  <a:gd name="T6" fmla="*/ 0 60000 65536"/>
                  <a:gd name="T7" fmla="*/ 0 60000 65536"/>
                  <a:gd name="T8" fmla="*/ 0 60000 65536"/>
                  <a:gd name="T9" fmla="*/ 0 w 228"/>
                  <a:gd name="T10" fmla="*/ 0 h 332"/>
                  <a:gd name="T11" fmla="*/ 228 w 228"/>
                  <a:gd name="T12" fmla="*/ 332 h 3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" h="332">
                    <a:moveTo>
                      <a:pt x="228" y="332"/>
                    </a:moveTo>
                    <a:lnTo>
                      <a:pt x="10" y="332"/>
                    </a:lnTo>
                    <a:lnTo>
                      <a:pt x="0" y="0"/>
                    </a:lnTo>
                  </a:path>
                </a:pathLst>
              </a:custGeom>
              <a:noFill/>
              <a:ln w="76200" cap="flat" cmpd="sng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hu-HU"/>
              </a:p>
            </p:txBody>
          </p:sp>
        </p:grp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723" y="3249"/>
              <a:ext cx="431" cy="0"/>
            </a:xfrm>
            <a:prstGeom prst="line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u-HU"/>
            </a:p>
          </p:txBody>
        </p:sp>
      </p:grp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-381000" y="4362450"/>
            <a:ext cx="2349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000" b="1">
                <a:cs typeface="Times New Roman" pitchFamily="18" charset="0"/>
              </a:rPr>
              <a:t> </a:t>
            </a:r>
            <a:r>
              <a:rPr lang="hu-HU" sz="600"/>
              <a:t> </a:t>
            </a:r>
            <a:endParaRPr lang="hu-HU"/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519113" y="260350"/>
            <a:ext cx="1511300" cy="484188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200" b="1"/>
              <a:t>CPU</a:t>
            </a:r>
            <a:endParaRPr lang="hu-HU" sz="2200" b="1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2030413" y="476250"/>
            <a:ext cx="10080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1598612" y="765174"/>
            <a:ext cx="1587" cy="350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7" name="Freeform 33"/>
          <p:cNvSpPr>
            <a:spLocks/>
          </p:cNvSpPr>
          <p:nvPr/>
        </p:nvSpPr>
        <p:spPr bwMode="auto">
          <a:xfrm>
            <a:off x="990600" y="765175"/>
            <a:ext cx="838200" cy="5711825"/>
          </a:xfrm>
          <a:custGeom>
            <a:avLst/>
            <a:gdLst>
              <a:gd name="T0" fmla="*/ 0 w 499"/>
              <a:gd name="T1" fmla="*/ 0 h 3311"/>
              <a:gd name="T2" fmla="*/ 0 w 499"/>
              <a:gd name="T3" fmla="*/ 2147483647 h 3311"/>
              <a:gd name="T4" fmla="*/ 2147483647 w 499"/>
              <a:gd name="T5" fmla="*/ 2147483647 h 3311"/>
              <a:gd name="T6" fmla="*/ 0 60000 65536"/>
              <a:gd name="T7" fmla="*/ 0 60000 65536"/>
              <a:gd name="T8" fmla="*/ 0 60000 65536"/>
              <a:gd name="T9" fmla="*/ 0 w 499"/>
              <a:gd name="T10" fmla="*/ 0 h 3311"/>
              <a:gd name="T11" fmla="*/ 499 w 499"/>
              <a:gd name="T12" fmla="*/ 3311 h 33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3311">
                <a:moveTo>
                  <a:pt x="0" y="0"/>
                </a:moveTo>
                <a:lnTo>
                  <a:pt x="0" y="3311"/>
                </a:lnTo>
                <a:lnTo>
                  <a:pt x="499" y="3311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6953250" y="333375"/>
            <a:ext cx="0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7350125" y="2276475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8039100" y="3733800"/>
            <a:ext cx="0" cy="2520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6303963" y="908050"/>
            <a:ext cx="1385887" cy="457200"/>
          </a:xfrm>
          <a:prstGeom prst="rect">
            <a:avLst/>
          </a:prstGeom>
          <a:solidFill>
            <a:srgbClr val="FAAAA4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cs</a:t>
            </a:r>
            <a:r>
              <a:rPr lang="hu-HU"/>
              <a:t>úcspont</a:t>
            </a: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6761162" y="2540000"/>
            <a:ext cx="1163638" cy="457200"/>
          </a:xfrm>
          <a:prstGeom prst="rect">
            <a:avLst/>
          </a:prstGeom>
          <a:solidFill>
            <a:srgbClr val="FAAAA4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primitív</a:t>
            </a: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7391400" y="4500562"/>
            <a:ext cx="1317625" cy="457200"/>
          </a:xfrm>
          <a:prstGeom prst="rect">
            <a:avLst/>
          </a:prstGeom>
          <a:solidFill>
            <a:srgbClr val="FAAAA4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fragmens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7607300" y="6254750"/>
            <a:ext cx="792163" cy="457200"/>
          </a:xfrm>
          <a:prstGeom prst="rect">
            <a:avLst/>
          </a:prstGeom>
          <a:solidFill>
            <a:srgbClr val="FAAAA4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pixel</a:t>
            </a:r>
          </a:p>
        </p:txBody>
      </p:sp>
      <p:sp>
        <p:nvSpPr>
          <p:cNvPr id="35" name="Line 42"/>
          <p:cNvSpPr>
            <a:spLocks noChangeShapeType="1"/>
          </p:cNvSpPr>
          <p:nvPr/>
        </p:nvSpPr>
        <p:spPr bwMode="auto">
          <a:xfrm flipV="1">
            <a:off x="5181600" y="5867400"/>
            <a:ext cx="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6" name="Freeform 43"/>
          <p:cNvSpPr>
            <a:spLocks/>
          </p:cNvSpPr>
          <p:nvPr/>
        </p:nvSpPr>
        <p:spPr bwMode="auto">
          <a:xfrm>
            <a:off x="14288" y="188913"/>
            <a:ext cx="2160587" cy="1079500"/>
          </a:xfrm>
          <a:custGeom>
            <a:avLst/>
            <a:gdLst>
              <a:gd name="T0" fmla="*/ 2147483647 w 1361"/>
              <a:gd name="T1" fmla="*/ 0 h 680"/>
              <a:gd name="T2" fmla="*/ 2147483647 w 1361"/>
              <a:gd name="T3" fmla="*/ 2147483647 h 680"/>
              <a:gd name="T4" fmla="*/ 0 w 1361"/>
              <a:gd name="T5" fmla="*/ 2147483647 h 680"/>
              <a:gd name="T6" fmla="*/ 0 60000 65536"/>
              <a:gd name="T7" fmla="*/ 0 60000 65536"/>
              <a:gd name="T8" fmla="*/ 0 60000 65536"/>
              <a:gd name="T9" fmla="*/ 0 w 1361"/>
              <a:gd name="T10" fmla="*/ 0 h 680"/>
              <a:gd name="T11" fmla="*/ 1361 w 1361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1" h="680">
                <a:moveTo>
                  <a:pt x="1361" y="0"/>
                </a:moveTo>
                <a:lnTo>
                  <a:pt x="1361" y="680"/>
                </a:lnTo>
                <a:lnTo>
                  <a:pt x="0" y="68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" name="Szabadkézi sokszög 37"/>
          <p:cNvSpPr/>
          <p:nvPr/>
        </p:nvSpPr>
        <p:spPr>
          <a:xfrm>
            <a:off x="5651091" y="457200"/>
            <a:ext cx="521110" cy="1887794"/>
          </a:xfrm>
          <a:custGeom>
            <a:avLst/>
            <a:gdLst>
              <a:gd name="connsiteX0" fmla="*/ 73742 w 501445"/>
              <a:gd name="connsiteY0" fmla="*/ 1887794 h 1887794"/>
              <a:gd name="connsiteX1" fmla="*/ 501445 w 501445"/>
              <a:gd name="connsiteY1" fmla="*/ 1873045 h 1887794"/>
              <a:gd name="connsiteX2" fmla="*/ 501445 w 501445"/>
              <a:gd name="connsiteY2" fmla="*/ 0 h 1887794"/>
              <a:gd name="connsiteX3" fmla="*/ 0 w 501445"/>
              <a:gd name="connsiteY3" fmla="*/ 0 h 1887794"/>
              <a:gd name="connsiteX0" fmla="*/ 73742 w 501445"/>
              <a:gd name="connsiteY0" fmla="*/ 1887794 h 1887794"/>
              <a:gd name="connsiteX1" fmla="*/ 63910 w 501445"/>
              <a:gd name="connsiteY1" fmla="*/ 1828800 h 1887794"/>
              <a:gd name="connsiteX2" fmla="*/ 501445 w 501445"/>
              <a:gd name="connsiteY2" fmla="*/ 1873045 h 1887794"/>
              <a:gd name="connsiteX3" fmla="*/ 501445 w 501445"/>
              <a:gd name="connsiteY3" fmla="*/ 0 h 1887794"/>
              <a:gd name="connsiteX4" fmla="*/ 0 w 501445"/>
              <a:gd name="connsiteY4" fmla="*/ 0 h 1887794"/>
              <a:gd name="connsiteX0" fmla="*/ 73742 w 501445"/>
              <a:gd name="connsiteY0" fmla="*/ 1887794 h 1887794"/>
              <a:gd name="connsiteX1" fmla="*/ 63910 w 501445"/>
              <a:gd name="connsiteY1" fmla="*/ 1828800 h 1887794"/>
              <a:gd name="connsiteX2" fmla="*/ 444910 w 501445"/>
              <a:gd name="connsiteY2" fmla="*/ 1828800 h 1887794"/>
              <a:gd name="connsiteX3" fmla="*/ 501445 w 501445"/>
              <a:gd name="connsiteY3" fmla="*/ 0 h 1887794"/>
              <a:gd name="connsiteX4" fmla="*/ 0 w 501445"/>
              <a:gd name="connsiteY4" fmla="*/ 0 h 1887794"/>
              <a:gd name="connsiteX0" fmla="*/ 73742 w 521110"/>
              <a:gd name="connsiteY0" fmla="*/ 1887794 h 1887794"/>
              <a:gd name="connsiteX1" fmla="*/ 63910 w 521110"/>
              <a:gd name="connsiteY1" fmla="*/ 1828800 h 1887794"/>
              <a:gd name="connsiteX2" fmla="*/ 521110 w 521110"/>
              <a:gd name="connsiteY2" fmla="*/ 1828800 h 1887794"/>
              <a:gd name="connsiteX3" fmla="*/ 501445 w 521110"/>
              <a:gd name="connsiteY3" fmla="*/ 0 h 1887794"/>
              <a:gd name="connsiteX4" fmla="*/ 0 w 521110"/>
              <a:gd name="connsiteY4" fmla="*/ 0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110" h="1887794">
                <a:moveTo>
                  <a:pt x="73742" y="1887794"/>
                </a:moveTo>
                <a:lnTo>
                  <a:pt x="63910" y="1828800"/>
                </a:lnTo>
                <a:lnTo>
                  <a:pt x="521110" y="1828800"/>
                </a:lnTo>
                <a:lnTo>
                  <a:pt x="501445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4495800" y="58674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048000" y="3714690"/>
            <a:ext cx="2514600" cy="400110"/>
          </a:xfrm>
          <a:prstGeom prst="rect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000" b="1" dirty="0" smtClean="0"/>
              <a:t>Korai z eldobás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8" grpId="0" animBg="1"/>
      <p:bldP spid="4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Tesszelátor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7005797" y="1295401"/>
            <a:ext cx="45719" cy="480059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732463" y="1524001"/>
            <a:ext cx="2725737" cy="8377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dirty="0" err="1"/>
              <a:t>Vertex</a:t>
            </a:r>
            <a:endParaRPr lang="hu-HU" sz="2200" b="1" dirty="0"/>
          </a:p>
          <a:p>
            <a:pPr algn="ctr"/>
            <a:r>
              <a:rPr lang="hu-HU" sz="2200" b="1" dirty="0" err="1"/>
              <a:t>Shader</a:t>
            </a:r>
            <a:endParaRPr lang="hu-HU" sz="2200" b="1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5732463" y="4876801"/>
            <a:ext cx="2725737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dirty="0" err="1" smtClean="0"/>
              <a:t>Geometry</a:t>
            </a:r>
            <a:endParaRPr lang="hu-HU" sz="2200" b="1" dirty="0"/>
          </a:p>
          <a:p>
            <a:pPr algn="ctr"/>
            <a:r>
              <a:rPr lang="hu-HU" sz="2200" b="1" dirty="0" err="1"/>
              <a:t>Shader</a:t>
            </a:r>
            <a:endParaRPr lang="hu-HU" sz="2200" b="1" dirty="0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732463" y="2743201"/>
            <a:ext cx="2725737" cy="430887"/>
          </a:xfrm>
          <a:prstGeom prst="rect">
            <a:avLst/>
          </a:prstGeom>
          <a:solidFill>
            <a:srgbClr val="FF5D5D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dirty="0" smtClean="0"/>
              <a:t>Hull </a:t>
            </a:r>
            <a:r>
              <a:rPr lang="hu-HU" sz="2200" b="1" dirty="0" err="1" smtClean="0"/>
              <a:t>Shader</a:t>
            </a:r>
            <a:endParaRPr lang="hu-HU" sz="2200" b="1" dirty="0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732463" y="3962401"/>
            <a:ext cx="2725737" cy="430887"/>
          </a:xfrm>
          <a:prstGeom prst="rect">
            <a:avLst/>
          </a:prstGeom>
          <a:solidFill>
            <a:srgbClr val="FF5D5D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dirty="0" smtClean="0"/>
              <a:t>Domain </a:t>
            </a:r>
            <a:r>
              <a:rPr lang="hu-HU" sz="2200" b="1" dirty="0" err="1" smtClean="0"/>
              <a:t>Shader</a:t>
            </a:r>
            <a:endParaRPr lang="hu-HU" sz="2200" b="1" dirty="0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732463" y="3352801"/>
            <a:ext cx="2725737" cy="430887"/>
          </a:xfrm>
          <a:prstGeom prst="rect">
            <a:avLst/>
          </a:prstGeom>
          <a:solidFill>
            <a:srgbClr val="FF5D5D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dirty="0" err="1" smtClean="0"/>
              <a:t>Tesselator</a:t>
            </a:r>
            <a:endParaRPr lang="hu-HU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453277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Felszín árnyaló (Hull Shader)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Felbontás vezérlése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Tesszelátor (Tesselator)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Fix funkciójú egység</a:t>
            </a:r>
          </a:p>
          <a:p>
            <a:pPr lvl="1"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Tartomány árnyaló (Domain Shader)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Felbontás ellenőrzése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Vertexek létrehozása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851275" y="1414463"/>
            <a:ext cx="0" cy="54435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0825" y="3022600"/>
            <a:ext cx="5402263" cy="1173163"/>
          </a:xfrm>
          <a:prstGeom prst="rect">
            <a:avLst/>
          </a:prstGeom>
          <a:solidFill>
            <a:schemeClr val="accent6"/>
          </a:solidFill>
          <a:ln w="76200" algn="ctr">
            <a:solidFill>
              <a:srgbClr val="FFFF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hu-HU" sz="2200" b="1"/>
          </a:p>
          <a:p>
            <a:pPr algn="ctr"/>
            <a:endParaRPr lang="hu-HU" sz="2200" b="1"/>
          </a:p>
          <a:p>
            <a:pPr algn="ctr"/>
            <a:endParaRPr lang="hu-HU" sz="2200" b="1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16013" y="5464175"/>
            <a:ext cx="6049962" cy="439738"/>
          </a:xfrm>
          <a:prstGeom prst="rect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u="sng"/>
              <a:t>Vágás</a:t>
            </a:r>
            <a:r>
              <a:rPr lang="en-US" sz="2200" b="1"/>
              <a:t>: </a:t>
            </a:r>
            <a:r>
              <a:rPr lang="hu-HU" sz="2200" b="1"/>
              <a:t>-</a:t>
            </a:r>
            <a:r>
              <a:rPr lang="hu-HU" sz="2200" b="1" i="1"/>
              <a:t>w</a:t>
            </a:r>
            <a:r>
              <a:rPr lang="en-US" sz="2200" b="1"/>
              <a:t>&lt;</a:t>
            </a:r>
            <a:r>
              <a:rPr lang="en-US" sz="2200" b="1" i="1"/>
              <a:t>X</a:t>
            </a:r>
            <a:r>
              <a:rPr lang="en-US" sz="2200" b="1"/>
              <a:t>&lt;</a:t>
            </a:r>
            <a:r>
              <a:rPr lang="hu-HU" sz="2200" b="1" i="1"/>
              <a:t>w</a:t>
            </a:r>
            <a:r>
              <a:rPr lang="en-US" sz="2200" b="1"/>
              <a:t>, </a:t>
            </a:r>
            <a:r>
              <a:rPr lang="hu-HU" sz="2200" b="1"/>
              <a:t>-</a:t>
            </a:r>
            <a:r>
              <a:rPr lang="hu-HU" sz="2200" b="1" i="1"/>
              <a:t>w</a:t>
            </a:r>
            <a:r>
              <a:rPr lang="en-US" sz="2200" b="1"/>
              <a:t>&lt;</a:t>
            </a:r>
            <a:r>
              <a:rPr lang="en-US" sz="2200" b="1" i="1"/>
              <a:t>Y</a:t>
            </a:r>
            <a:r>
              <a:rPr lang="en-US" sz="2200" b="1"/>
              <a:t>&lt;</a:t>
            </a:r>
            <a:r>
              <a:rPr lang="hu-HU" sz="2200" b="1" i="1"/>
              <a:t>w</a:t>
            </a:r>
            <a:r>
              <a:rPr lang="en-US" sz="2200" b="1"/>
              <a:t>, </a:t>
            </a:r>
            <a:r>
              <a:rPr lang="hu-HU" sz="2200" b="1"/>
              <a:t>-</a:t>
            </a:r>
            <a:r>
              <a:rPr lang="hu-HU" sz="2200" b="1" i="1"/>
              <a:t>w</a:t>
            </a:r>
            <a:r>
              <a:rPr lang="en-US" sz="2200" b="1"/>
              <a:t>&lt;</a:t>
            </a:r>
            <a:r>
              <a:rPr lang="en-US" sz="2200" b="1" i="1"/>
              <a:t>Z</a:t>
            </a:r>
            <a:r>
              <a:rPr lang="en-US" sz="2200" b="1"/>
              <a:t>&lt;</a:t>
            </a:r>
            <a:r>
              <a:rPr lang="hu-HU" sz="2200" b="1" i="1"/>
              <a:t>w</a:t>
            </a:r>
            <a:endParaRPr lang="hu-HU" sz="2200" b="1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72224" y="2854325"/>
            <a:ext cx="2466975" cy="1444625"/>
          </a:xfrm>
          <a:prstGeom prst="rect">
            <a:avLst/>
          </a:prstGeom>
          <a:solidFill>
            <a:srgbClr val="FAAAA4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200" b="1" u="sng"/>
              <a:t>Állapot</a:t>
            </a:r>
          </a:p>
          <a:p>
            <a:pPr algn="ctr"/>
            <a:r>
              <a:rPr lang="hu-HU" sz="2200" b="1"/>
              <a:t>Transzformációk</a:t>
            </a:r>
          </a:p>
          <a:p>
            <a:pPr algn="ctr"/>
            <a:r>
              <a:rPr lang="hu-HU" sz="2200" b="1"/>
              <a:t>Fényforrások</a:t>
            </a:r>
          </a:p>
          <a:p>
            <a:pPr algn="ctr"/>
            <a:r>
              <a:rPr lang="hu-HU" sz="2200" b="1"/>
              <a:t>Anyagok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55650" y="2349500"/>
            <a:ext cx="6911975" cy="4397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/>
              <a:t>POSITION, NORMAL, COLOR0, TEXTCOORD0,…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2988" y="1270000"/>
            <a:ext cx="1208087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glVertex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484438" y="1270000"/>
            <a:ext cx="1317625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gl</a:t>
            </a:r>
            <a:r>
              <a:rPr lang="en-US" sz="2200" b="1"/>
              <a:t>Normal</a:t>
            </a:r>
            <a:endParaRPr lang="hu-HU" sz="2200" b="1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24300" y="1270000"/>
            <a:ext cx="1084263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gl</a:t>
            </a:r>
            <a:r>
              <a:rPr lang="en-US" sz="2200" b="1"/>
              <a:t>Color</a:t>
            </a:r>
            <a:endParaRPr lang="hu-HU" sz="2200" b="1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64163" y="1270000"/>
            <a:ext cx="1704975" cy="427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glTextCoord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619250" y="1701800"/>
            <a:ext cx="0" cy="6477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059113" y="1701800"/>
            <a:ext cx="0" cy="6477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572000" y="1701800"/>
            <a:ext cx="0" cy="6477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885113" y="1125538"/>
            <a:ext cx="0" cy="16573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3850" y="982663"/>
            <a:ext cx="3457575" cy="4270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glBegin(GL_TRIANGLES)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23850" y="1557338"/>
            <a:ext cx="1155700" cy="4270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glEnd( )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156325" y="1701800"/>
            <a:ext cx="0" cy="6477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 flipV="1">
            <a:off x="5651500" y="3429000"/>
            <a:ext cx="719138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50825" y="4365625"/>
            <a:ext cx="8353425" cy="4397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/>
              <a:t>POSITION, COLOR0, TEXTCOORD0,… háromszögre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116013" y="5967413"/>
            <a:ext cx="6049962" cy="774700"/>
          </a:xfrm>
          <a:prstGeom prst="rect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u="sng"/>
              <a:t>Homogén osztás</a:t>
            </a:r>
            <a:r>
              <a:rPr lang="en-US" sz="2200" b="1"/>
              <a:t>: </a:t>
            </a:r>
            <a:r>
              <a:rPr lang="hu-HU" sz="2200" b="1" i="1"/>
              <a:t>X=</a:t>
            </a:r>
            <a:r>
              <a:rPr lang="en-US" sz="2200" b="1" i="1"/>
              <a:t>X</a:t>
            </a:r>
            <a:r>
              <a:rPr lang="hu-HU" sz="2200" b="1"/>
              <a:t>/</a:t>
            </a:r>
            <a:r>
              <a:rPr lang="hu-HU" sz="2200" b="1" i="1"/>
              <a:t>w</a:t>
            </a:r>
            <a:r>
              <a:rPr lang="en-US" sz="2200" b="1"/>
              <a:t>, </a:t>
            </a:r>
            <a:r>
              <a:rPr lang="en-US" sz="2200" b="1" i="1"/>
              <a:t>Y</a:t>
            </a:r>
            <a:r>
              <a:rPr lang="hu-HU" sz="2200" b="1"/>
              <a:t>=</a:t>
            </a:r>
            <a:r>
              <a:rPr lang="hu-HU" sz="2200" b="1" i="1"/>
              <a:t>Y</a:t>
            </a:r>
            <a:r>
              <a:rPr lang="hu-HU" sz="2200" b="1"/>
              <a:t>/</a:t>
            </a:r>
            <a:r>
              <a:rPr lang="hu-HU" sz="2200" b="1" i="1"/>
              <a:t>w</a:t>
            </a:r>
            <a:r>
              <a:rPr lang="en-US" sz="2200" b="1"/>
              <a:t>, </a:t>
            </a:r>
            <a:r>
              <a:rPr lang="hu-HU" sz="2200" b="1" i="1"/>
              <a:t>Z</a:t>
            </a:r>
            <a:r>
              <a:rPr lang="hu-HU" sz="2200" b="1"/>
              <a:t>=</a:t>
            </a:r>
            <a:r>
              <a:rPr lang="hu-HU" sz="2200" b="1" i="1"/>
              <a:t>Z</a:t>
            </a:r>
            <a:r>
              <a:rPr lang="hu-HU" sz="2200" b="1"/>
              <a:t>/</a:t>
            </a:r>
            <a:r>
              <a:rPr lang="hu-HU" sz="2200" b="1" i="1"/>
              <a:t>w</a:t>
            </a:r>
            <a:r>
              <a:rPr lang="en-US" sz="2200" b="1" i="1"/>
              <a:t> </a:t>
            </a:r>
            <a:endParaRPr lang="hu-HU" sz="2200" b="1" i="1"/>
          </a:p>
          <a:p>
            <a:pPr algn="ctr"/>
            <a:r>
              <a:rPr lang="en-US" sz="2200" b="1" i="1"/>
              <a:t>+ </a:t>
            </a:r>
            <a:r>
              <a:rPr lang="hu-HU" sz="2200" b="1"/>
              <a:t>viewport transzformáció</a:t>
            </a: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7524750" y="4652963"/>
            <a:ext cx="1512888" cy="1933575"/>
          </a:xfrm>
          <a:custGeom>
            <a:avLst/>
            <a:gdLst>
              <a:gd name="T0" fmla="*/ 2147483647 w 1536"/>
              <a:gd name="T1" fmla="*/ 2147483647 h 2352"/>
              <a:gd name="T2" fmla="*/ 0 w 1536"/>
              <a:gd name="T3" fmla="*/ 2147483647 h 2352"/>
              <a:gd name="T4" fmla="*/ 2147483647 w 1536"/>
              <a:gd name="T5" fmla="*/ 0 h 2352"/>
              <a:gd name="T6" fmla="*/ 2147483647 w 1536"/>
              <a:gd name="T7" fmla="*/ 2147483647 h 2352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2352"/>
              <a:gd name="T14" fmla="*/ 1536 w 1536"/>
              <a:gd name="T15" fmla="*/ 2352 h 2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2352">
                <a:moveTo>
                  <a:pt x="912" y="2352"/>
                </a:moveTo>
                <a:lnTo>
                  <a:pt x="0" y="1440"/>
                </a:lnTo>
                <a:lnTo>
                  <a:pt x="1536" y="0"/>
                </a:lnTo>
                <a:lnTo>
                  <a:pt x="912" y="2352"/>
                </a:lnTo>
                <a:close/>
              </a:path>
            </a:pathLst>
          </a:custGeom>
          <a:solidFill>
            <a:srgbClr val="FAAAA4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0" y="1989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8748713" y="4652963"/>
            <a:ext cx="0" cy="19446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8893175" y="4581525"/>
            <a:ext cx="250825" cy="215900"/>
          </a:xfrm>
          <a:prstGeom prst="ellipse">
            <a:avLst/>
          </a:prstGeom>
          <a:solidFill>
            <a:srgbClr val="808080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8316913" y="6453188"/>
            <a:ext cx="250825" cy="215900"/>
          </a:xfrm>
          <a:prstGeom prst="ellipse">
            <a:avLst/>
          </a:prstGeom>
          <a:solidFill>
            <a:srgbClr val="808080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7453313" y="5734050"/>
            <a:ext cx="250825" cy="215900"/>
          </a:xfrm>
          <a:prstGeom prst="ellipse">
            <a:avLst/>
          </a:prstGeom>
          <a:solidFill>
            <a:srgbClr val="808080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8605838" y="5445125"/>
            <a:ext cx="250825" cy="215900"/>
          </a:xfrm>
          <a:prstGeom prst="ellipse">
            <a:avLst/>
          </a:prstGeom>
          <a:solidFill>
            <a:schemeClr val="hlink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8605838" y="4797425"/>
            <a:ext cx="250825" cy="215900"/>
          </a:xfrm>
          <a:prstGeom prst="ellipse">
            <a:avLst/>
          </a:prstGeom>
          <a:solidFill>
            <a:schemeClr val="hlink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1258888" y="2781300"/>
            <a:ext cx="0" cy="15843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3059113" y="2781300"/>
            <a:ext cx="0" cy="15843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3492500" y="2781300"/>
            <a:ext cx="1079500" cy="15843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5364163" y="2781300"/>
            <a:ext cx="0" cy="15843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827088" y="3716338"/>
            <a:ext cx="819150" cy="366712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*</a:t>
            </a:r>
            <a:r>
              <a:rPr lang="hu-HU" sz="1800" b="1"/>
              <a:t>MVP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2438400" y="3124200"/>
            <a:ext cx="1390124" cy="369332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b="1" dirty="0" smtClean="0"/>
              <a:t>Illumináció</a:t>
            </a:r>
            <a:endParaRPr lang="hu-HU" sz="1800" b="1" dirty="0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3505200" y="3581400"/>
            <a:ext cx="2036583" cy="430887"/>
          </a:xfrm>
          <a:prstGeom prst="rect">
            <a:avLst/>
          </a:prstGeom>
          <a:solidFill>
            <a:schemeClr val="accent6"/>
          </a:solidFill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 dirty="0"/>
              <a:t>Vertex shader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684213" y="2060575"/>
            <a:ext cx="1727200" cy="8636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2051050" y="4868863"/>
            <a:ext cx="3600450" cy="503237"/>
          </a:xfrm>
          <a:prstGeom prst="rect">
            <a:avLst/>
          </a:prstGeom>
          <a:solidFill>
            <a:schemeClr val="accent6"/>
          </a:solidFill>
          <a:ln w="76200" algn="ctr">
            <a:solidFill>
              <a:srgbClr val="FFFF66"/>
            </a:solidFill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200" b="1"/>
              <a:t>Geometry shader</a:t>
            </a:r>
            <a:endParaRPr lang="hu-HU" sz="2200" b="1"/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8081963" y="1484313"/>
            <a:ext cx="8112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CPU</a:t>
            </a:r>
            <a:endParaRPr lang="hu-HU" b="1"/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8101013" y="1989138"/>
            <a:ext cx="827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/>
              <a:t>G</a:t>
            </a:r>
            <a:r>
              <a:rPr lang="en-GB" b="1"/>
              <a:t>PU</a:t>
            </a:r>
            <a:endParaRPr lang="hu-HU" b="1"/>
          </a:p>
        </p:txBody>
      </p:sp>
      <p:sp>
        <p:nvSpPr>
          <p:cNvPr id="44" name="Cím 43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r>
              <a:rPr lang="hu-HU" dirty="0" smtClean="0"/>
              <a:t> és környezete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851275" y="982663"/>
            <a:ext cx="0" cy="4751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00800" y="3021013"/>
            <a:ext cx="2700337" cy="1109662"/>
          </a:xfrm>
          <a:prstGeom prst="rect">
            <a:avLst/>
          </a:prstGeom>
          <a:solidFill>
            <a:srgbClr val="FAAAA4">
              <a:alpha val="79999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 u="sng"/>
              <a:t>Állapot</a:t>
            </a:r>
          </a:p>
          <a:p>
            <a:pPr algn="ctr"/>
            <a:r>
              <a:rPr lang="hu-HU" sz="2200" b="1"/>
              <a:t>Textúra azonosító és paraméterek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6200" y="1056938"/>
            <a:ext cx="8686800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200" b="1"/>
              <a:t>POSITION, COLOR0, TEXTCOORD0,…háromszög csúcsokra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5940425" y="3644900"/>
            <a:ext cx="503238" cy="11525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850" y="4297026"/>
            <a:ext cx="4857750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2200" b="1" dirty="0" smtClean="0"/>
              <a:t>     X,Y,  DEPTH           COLOR</a:t>
            </a:r>
            <a:endParaRPr lang="hu-HU" sz="2200" b="1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5650" y="4941888"/>
            <a:ext cx="5111750" cy="439737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200" b="1"/>
              <a:t>Kompozit</a:t>
            </a:r>
            <a:r>
              <a:rPr lang="hu-HU" sz="2200" b="1"/>
              <a:t>álás: blending, z-bufferelés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971550" y="1628775"/>
            <a:ext cx="6049963" cy="439738"/>
          </a:xfrm>
          <a:prstGeom prst="rect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/>
              <a:t>Háromszög kitöltés és </a:t>
            </a:r>
            <a:r>
              <a:rPr lang="hu-HU" sz="2200" b="1" u="sng"/>
              <a:t>interpoláció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057400" y="3301454"/>
            <a:ext cx="3962400" cy="769441"/>
          </a:xfrm>
          <a:prstGeom prst="rect">
            <a:avLst/>
          </a:prstGeom>
          <a:solidFill>
            <a:schemeClr val="accent6"/>
          </a:solidFill>
          <a:ln w="57150" algn="ctr">
            <a:solidFill>
              <a:schemeClr val="accent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200" b="1" u="sng"/>
              <a:t>Fragment shader </a:t>
            </a:r>
          </a:p>
          <a:p>
            <a:pPr algn="ctr"/>
            <a:r>
              <a:rPr lang="en-US" sz="2200" b="1"/>
              <a:t>Text</a:t>
            </a:r>
            <a:r>
              <a:rPr lang="hu-HU" sz="2200" b="1"/>
              <a:t>úrázás</a:t>
            </a:r>
            <a:endParaRPr lang="en-US" sz="2200" b="1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23850" y="2133600"/>
            <a:ext cx="7056438" cy="4397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sz="2200" b="1"/>
              <a:t>POSITION, COLOR0, TEXTCOORD0,… pixelekre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400800" y="4365625"/>
            <a:ext cx="2700337" cy="1109663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GB" sz="2200" b="1"/>
          </a:p>
          <a:p>
            <a:pPr algn="ctr"/>
            <a:r>
              <a:rPr lang="hu-HU" sz="2200" b="1"/>
              <a:t>Textúra memória</a:t>
            </a:r>
            <a:endParaRPr lang="en-GB" sz="2200" b="1"/>
          </a:p>
          <a:p>
            <a:pPr algn="ctr"/>
            <a:endParaRPr lang="hu-HU" sz="2200" b="1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 flipV="1">
            <a:off x="5940425" y="3429000"/>
            <a:ext cx="503238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971550" y="5704721"/>
            <a:ext cx="4608513" cy="1107996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GB" sz="2200" b="1" dirty="0"/>
          </a:p>
          <a:p>
            <a:pPr algn="ctr"/>
            <a:r>
              <a:rPr lang="hu-HU" sz="2200" b="1" dirty="0" err="1"/>
              <a:t>Rasztertár</a:t>
            </a:r>
            <a:r>
              <a:rPr lang="en-GB" sz="2200" b="1" dirty="0"/>
              <a:t> </a:t>
            </a:r>
            <a:r>
              <a:rPr lang="hu-HU" sz="2200" b="1" dirty="0" smtClean="0"/>
              <a:t> és </a:t>
            </a:r>
            <a:r>
              <a:rPr lang="hu-HU" sz="2200" b="1" dirty="0" err="1" smtClean="0"/>
              <a:t>z-buffer</a:t>
            </a:r>
            <a:endParaRPr lang="en-GB" sz="2200" b="1" dirty="0"/>
          </a:p>
          <a:p>
            <a:pPr algn="ctr"/>
            <a:endParaRPr lang="hu-HU" sz="2200" b="1" dirty="0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2484438" y="5373688"/>
            <a:ext cx="0" cy="3603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990600" y="2671426"/>
            <a:ext cx="5029201" cy="430887"/>
          </a:xfrm>
          <a:prstGeom prst="rect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u-HU" sz="2200" b="1" dirty="0" smtClean="0"/>
              <a:t>Korai </a:t>
            </a:r>
            <a:r>
              <a:rPr lang="hu-HU" sz="2200" b="1" dirty="0" err="1" smtClean="0"/>
              <a:t>z-eldobás</a:t>
            </a:r>
            <a:endParaRPr lang="hu-HU" sz="2200" b="1" u="sng" dirty="0"/>
          </a:p>
        </p:txBody>
      </p:sp>
      <p:sp>
        <p:nvSpPr>
          <p:cNvPr id="26" name="Szabadkézi sokszög 25"/>
          <p:cNvSpPr/>
          <p:nvPr/>
        </p:nvSpPr>
        <p:spPr>
          <a:xfrm flipH="1">
            <a:off x="228600" y="2895599"/>
            <a:ext cx="774290" cy="3378993"/>
          </a:xfrm>
          <a:custGeom>
            <a:avLst/>
            <a:gdLst>
              <a:gd name="connsiteX0" fmla="*/ 73742 w 501445"/>
              <a:gd name="connsiteY0" fmla="*/ 1887794 h 1887794"/>
              <a:gd name="connsiteX1" fmla="*/ 501445 w 501445"/>
              <a:gd name="connsiteY1" fmla="*/ 1873045 h 1887794"/>
              <a:gd name="connsiteX2" fmla="*/ 501445 w 501445"/>
              <a:gd name="connsiteY2" fmla="*/ 0 h 1887794"/>
              <a:gd name="connsiteX3" fmla="*/ 0 w 501445"/>
              <a:gd name="connsiteY3" fmla="*/ 0 h 1887794"/>
              <a:gd name="connsiteX0" fmla="*/ 73742 w 501445"/>
              <a:gd name="connsiteY0" fmla="*/ 1887794 h 1887794"/>
              <a:gd name="connsiteX1" fmla="*/ 63910 w 501445"/>
              <a:gd name="connsiteY1" fmla="*/ 1828800 h 1887794"/>
              <a:gd name="connsiteX2" fmla="*/ 501445 w 501445"/>
              <a:gd name="connsiteY2" fmla="*/ 1873045 h 1887794"/>
              <a:gd name="connsiteX3" fmla="*/ 501445 w 501445"/>
              <a:gd name="connsiteY3" fmla="*/ 0 h 1887794"/>
              <a:gd name="connsiteX4" fmla="*/ 0 w 501445"/>
              <a:gd name="connsiteY4" fmla="*/ 0 h 1887794"/>
              <a:gd name="connsiteX0" fmla="*/ 73742 w 501445"/>
              <a:gd name="connsiteY0" fmla="*/ 1887794 h 1887794"/>
              <a:gd name="connsiteX1" fmla="*/ 63910 w 501445"/>
              <a:gd name="connsiteY1" fmla="*/ 1828800 h 1887794"/>
              <a:gd name="connsiteX2" fmla="*/ 444910 w 501445"/>
              <a:gd name="connsiteY2" fmla="*/ 1828800 h 1887794"/>
              <a:gd name="connsiteX3" fmla="*/ 501445 w 501445"/>
              <a:gd name="connsiteY3" fmla="*/ 0 h 1887794"/>
              <a:gd name="connsiteX4" fmla="*/ 0 w 501445"/>
              <a:gd name="connsiteY4" fmla="*/ 0 h 1887794"/>
              <a:gd name="connsiteX0" fmla="*/ 73742 w 521110"/>
              <a:gd name="connsiteY0" fmla="*/ 1887794 h 1887794"/>
              <a:gd name="connsiteX1" fmla="*/ 63910 w 521110"/>
              <a:gd name="connsiteY1" fmla="*/ 1828800 h 1887794"/>
              <a:gd name="connsiteX2" fmla="*/ 521110 w 521110"/>
              <a:gd name="connsiteY2" fmla="*/ 1828800 h 1887794"/>
              <a:gd name="connsiteX3" fmla="*/ 501445 w 521110"/>
              <a:gd name="connsiteY3" fmla="*/ 0 h 1887794"/>
              <a:gd name="connsiteX4" fmla="*/ 0 w 521110"/>
              <a:gd name="connsiteY4" fmla="*/ 0 h 1887794"/>
              <a:gd name="connsiteX0" fmla="*/ 63910 w 521110"/>
              <a:gd name="connsiteY0" fmla="*/ 1828800 h 1828800"/>
              <a:gd name="connsiteX1" fmla="*/ 521110 w 521110"/>
              <a:gd name="connsiteY1" fmla="*/ 1828800 h 1828800"/>
              <a:gd name="connsiteX2" fmla="*/ 501445 w 521110"/>
              <a:gd name="connsiteY2" fmla="*/ 0 h 1828800"/>
              <a:gd name="connsiteX3" fmla="*/ 0 w 52111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110" h="1828800">
                <a:moveTo>
                  <a:pt x="63910" y="1828800"/>
                </a:moveTo>
                <a:lnTo>
                  <a:pt x="521110" y="1828800"/>
                </a:lnTo>
                <a:lnTo>
                  <a:pt x="501445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1066799" y="2590801"/>
            <a:ext cx="0" cy="1676399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1066800" y="2590800"/>
            <a:ext cx="533400" cy="1676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 flipH="1">
            <a:off x="1752599" y="3581400"/>
            <a:ext cx="30480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Pixel </a:t>
            </a:r>
            <a:r>
              <a:rPr lang="hu-HU" dirty="0" err="1" smtClean="0"/>
              <a:t>shader</a:t>
            </a:r>
            <a:r>
              <a:rPr lang="hu-HU" dirty="0" smtClean="0"/>
              <a:t> és környezete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dirty="0" smtClean="0"/>
              <a:t>OpenGL/Cg (</a:t>
            </a:r>
            <a:r>
              <a:rPr lang="en-US" dirty="0" err="1" smtClean="0"/>
              <a:t>Shader</a:t>
            </a:r>
            <a:r>
              <a:rPr lang="en-US" dirty="0" smtClean="0"/>
              <a:t> Model 3)</a:t>
            </a:r>
            <a:endParaRPr lang="hu-H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950" y="5949950"/>
            <a:ext cx="8964613" cy="836613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4870450"/>
            <a:ext cx="8964613" cy="1008063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6A001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4313" y="973138"/>
            <a:ext cx="9398000" cy="573246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hu-HU" sz="2000" b="1" u="sng" dirty="0"/>
              <a:t>.</a:t>
            </a:r>
            <a:r>
              <a:rPr lang="hu-HU" sz="2000" b="1" u="sng" dirty="0" err="1"/>
              <a:t>cpp</a:t>
            </a:r>
            <a:r>
              <a:rPr lang="hu-HU" sz="2000" b="1" u="sng" dirty="0"/>
              <a:t> CPU program</a:t>
            </a:r>
            <a:r>
              <a:rPr lang="hu-HU" sz="2000" b="1" u="sng" dirty="0" smtClean="0"/>
              <a:t>:</a:t>
            </a:r>
            <a:endParaRPr lang="hu-HU" sz="2000" b="1" u="sng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 smtClean="0"/>
              <a:t>GLUT, </a:t>
            </a:r>
            <a:r>
              <a:rPr lang="hu-HU" sz="2000" dirty="0" err="1" smtClean="0"/>
              <a:t>OpenGL</a:t>
            </a:r>
            <a:r>
              <a:rPr lang="hu-HU" sz="2000" dirty="0" smtClean="0"/>
              <a:t> inicializálás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 err="1" smtClean="0"/>
              <a:t>Shader</a:t>
            </a:r>
            <a:r>
              <a:rPr lang="hu-HU" sz="2000" dirty="0" smtClean="0"/>
              <a:t> </a:t>
            </a:r>
            <a:r>
              <a:rPr lang="hu-HU" sz="2000" dirty="0" err="1"/>
              <a:t>environment</a:t>
            </a:r>
            <a:r>
              <a:rPr lang="hu-HU" sz="2000" dirty="0"/>
              <a:t> létrehozás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/>
              <a:t>GPU képesség beállítás (</a:t>
            </a:r>
            <a:r>
              <a:rPr lang="hu-HU" sz="2000" dirty="0" err="1"/>
              <a:t>profile</a:t>
            </a:r>
            <a:r>
              <a:rPr lang="hu-HU" sz="2000" dirty="0"/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 err="1"/>
              <a:t>Vertex</a:t>
            </a:r>
            <a:r>
              <a:rPr lang="hu-HU" sz="2000" dirty="0"/>
              <a:t>/</a:t>
            </a:r>
            <a:r>
              <a:rPr lang="hu-HU" sz="2000" dirty="0" err="1"/>
              <a:t>fragment</a:t>
            </a:r>
            <a:r>
              <a:rPr lang="hu-HU" sz="2000" dirty="0"/>
              <a:t> program</a:t>
            </a:r>
            <a:r>
              <a:rPr lang="en-US" sz="2000" dirty="0"/>
              <a:t> </a:t>
            </a:r>
            <a:r>
              <a:rPr lang="hu-HU" sz="2000" dirty="0"/>
              <a:t>betöltés és fordítás: CREATE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 err="1"/>
              <a:t>Vertex</a:t>
            </a:r>
            <a:r>
              <a:rPr lang="hu-HU" sz="2000" dirty="0"/>
              <a:t>/</a:t>
            </a:r>
            <a:r>
              <a:rPr lang="hu-HU" sz="2000" dirty="0" err="1"/>
              <a:t>fragment</a:t>
            </a:r>
            <a:r>
              <a:rPr lang="hu-HU" sz="2000" dirty="0"/>
              <a:t> program átadás a </a:t>
            </a:r>
            <a:r>
              <a:rPr lang="hu-HU" sz="2000" dirty="0" err="1"/>
              <a:t>GPU-nak</a:t>
            </a:r>
            <a:r>
              <a:rPr lang="hu-HU" sz="2000" dirty="0"/>
              <a:t>: LOAD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 err="1"/>
              <a:t>Vertex</a:t>
            </a:r>
            <a:r>
              <a:rPr lang="hu-HU" sz="2000" dirty="0"/>
              <a:t>/</a:t>
            </a:r>
            <a:r>
              <a:rPr lang="hu-HU" sz="2000" dirty="0" err="1"/>
              <a:t>fragment</a:t>
            </a:r>
            <a:r>
              <a:rPr lang="hu-HU" sz="2000" dirty="0"/>
              <a:t> program kiválasztás: BIND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/>
              <a:t>Uniform </a:t>
            </a:r>
            <a:r>
              <a:rPr lang="hu-HU" sz="2000" dirty="0" err="1"/>
              <a:t>vertex</a:t>
            </a:r>
            <a:r>
              <a:rPr lang="hu-HU" sz="2000" dirty="0"/>
              <a:t>/</a:t>
            </a:r>
            <a:r>
              <a:rPr lang="hu-HU" sz="2000" dirty="0" err="1"/>
              <a:t>fragment</a:t>
            </a:r>
            <a:r>
              <a:rPr lang="hu-HU" sz="2000" dirty="0"/>
              <a:t> input változó </a:t>
            </a:r>
            <a:r>
              <a:rPr lang="hu-HU" sz="2000" dirty="0" smtClean="0"/>
              <a:t>létrehozás</a:t>
            </a:r>
            <a:endParaRPr lang="hu-HU" sz="20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/>
              <a:t>Uniform </a:t>
            </a:r>
            <a:r>
              <a:rPr lang="hu-HU" sz="2000" dirty="0" err="1"/>
              <a:t>vertex</a:t>
            </a:r>
            <a:r>
              <a:rPr lang="hu-HU" sz="2000" dirty="0"/>
              <a:t>/</a:t>
            </a:r>
            <a:r>
              <a:rPr lang="hu-HU" sz="2000" dirty="0" err="1"/>
              <a:t>fragment</a:t>
            </a:r>
            <a:r>
              <a:rPr lang="hu-HU" sz="2000" dirty="0"/>
              <a:t> változó értékadás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/>
              <a:t>Változó input változó értékadás (</a:t>
            </a:r>
            <a:r>
              <a:rPr lang="hu-HU" sz="2000" dirty="0" err="1"/>
              <a:t>glVertex</a:t>
            </a:r>
            <a:r>
              <a:rPr lang="hu-HU" sz="2000" dirty="0"/>
              <a:t>, </a:t>
            </a:r>
            <a:r>
              <a:rPr lang="hu-HU" sz="2000" dirty="0" err="1"/>
              <a:t>glColor</a:t>
            </a:r>
            <a:r>
              <a:rPr lang="hu-HU" sz="2000" dirty="0"/>
              <a:t>, </a:t>
            </a:r>
            <a:r>
              <a:rPr lang="hu-HU" sz="2000" dirty="0" err="1"/>
              <a:t>glTexCoord</a:t>
            </a:r>
            <a:r>
              <a:rPr lang="hu-HU" sz="2000" dirty="0"/>
              <a:t>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2000"/>
              <a:buFont typeface="Monotype Sorts" pitchFamily="2" charset="2"/>
              <a:buChar char="l"/>
            </a:pPr>
            <a:endParaRPr lang="hu-HU" sz="2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endParaRPr lang="hu-HU" sz="2000" b="1" u="sng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hu-HU" sz="2000" b="1" u="sng" dirty="0" smtClean="0"/>
              <a:t>.</a:t>
            </a:r>
            <a:r>
              <a:rPr lang="hu-HU" sz="2000" b="1" u="sng" dirty="0"/>
              <a:t>cg </a:t>
            </a:r>
            <a:r>
              <a:rPr lang="hu-HU" sz="2000" b="1" u="sng" dirty="0" err="1"/>
              <a:t>vertex</a:t>
            </a:r>
            <a:r>
              <a:rPr lang="hu-HU" sz="2000" b="1" u="sng" dirty="0"/>
              <a:t> program</a:t>
            </a:r>
            <a:endParaRPr lang="hu-HU" sz="2000" b="1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 err="1"/>
              <a:t>Fragment</a:t>
            </a:r>
            <a:r>
              <a:rPr lang="hu-HU" sz="2000" dirty="0"/>
              <a:t> program változó input változó + homogén pozíció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endParaRPr lang="hu-HU" sz="2000" u="sng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hu-HU" sz="2000" b="1" u="sng" dirty="0"/>
              <a:t>.cg </a:t>
            </a:r>
            <a:r>
              <a:rPr lang="hu-HU" sz="2000" b="1" u="sng" dirty="0" err="1"/>
              <a:t>fragment</a:t>
            </a:r>
            <a:r>
              <a:rPr lang="hu-HU" sz="2000" b="1" u="sng" dirty="0"/>
              <a:t> program </a:t>
            </a:r>
            <a:endParaRPr lang="hu-HU" sz="2000" b="1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hu-HU" sz="2000" dirty="0"/>
              <a:t>Szín kimenet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381000" y="3657600"/>
            <a:ext cx="800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0800000">
            <a:off x="236538" y="1871663"/>
            <a:ext cx="519112" cy="15192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200" b="1"/>
              <a:t>Ini</a:t>
            </a:r>
            <a:r>
              <a:rPr lang="hu-HU" sz="2200" b="1"/>
              <a:t>c</a:t>
            </a:r>
            <a:r>
              <a:rPr lang="en-US" sz="2200" b="1"/>
              <a:t>ializ</a:t>
            </a:r>
            <a:r>
              <a:rPr lang="hu-HU" sz="2200" b="1"/>
              <a:t>álás</a:t>
            </a:r>
            <a:endParaRPr lang="en-US" sz="2200" b="1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10800000">
            <a:off x="236538" y="3732213"/>
            <a:ext cx="519112" cy="9921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2200" b="1" dirty="0"/>
              <a:t>Display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7950" y="979488"/>
            <a:ext cx="8964613" cy="37449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CPU program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763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 </a:t>
            </a:r>
            <a:r>
              <a:rPr lang="hu-HU" sz="2800" dirty="0" err="1" smtClean="0"/>
              <a:t>OpenGL</a:t>
            </a:r>
            <a:r>
              <a:rPr lang="hu-HU" sz="2800" dirty="0" smtClean="0"/>
              <a:t>/GLUT inicializálás, textúra feltöltés</a:t>
            </a:r>
            <a:endParaRPr lang="hu-HU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&lt;GL/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glut.h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glutInit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glutInitDisplayMode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(GLUT_RGBA|GLUT_DEPTH|GLUT_DOUBLE);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glutInitWindowSize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(600, 600);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glutCreateWindow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(“GLUT Window”);</a:t>
            </a:r>
          </a:p>
          <a:p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InitCg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glutDisplayFunc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onDisplay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glutKeyboardFunc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onKeyboard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glutIdleFunc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onIdle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glutMainLoop();</a:t>
            </a: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return(0);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CPU program</a:t>
            </a:r>
            <a:endParaRPr lang="hu-HU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0663" y="990600"/>
            <a:ext cx="9286517" cy="56938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Árnyaló </a:t>
            </a:r>
            <a:r>
              <a:rPr lang="en-US" sz="2400" dirty="0" err="1" smtClean="0"/>
              <a:t>iniciali</a:t>
            </a:r>
            <a:r>
              <a:rPr lang="hu-HU" sz="2400" dirty="0" err="1" smtClean="0"/>
              <a:t>zálás</a:t>
            </a:r>
            <a:endParaRPr lang="hu-HU" sz="1800" b="1" dirty="0" smtClean="0">
              <a:latin typeface="Courier New" pitchFamily="49" charset="0"/>
            </a:endParaRPr>
          </a:p>
          <a:p>
            <a:r>
              <a:rPr lang="hu-HU" sz="1800" b="1" dirty="0" smtClean="0">
                <a:latin typeface="Courier New" pitchFamily="49" charset="0"/>
              </a:rPr>
              <a:t>…</a:t>
            </a:r>
            <a:endParaRPr lang="hu-HU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#</a:t>
            </a:r>
            <a:r>
              <a:rPr lang="hu-HU" sz="1800" b="1" dirty="0" err="1">
                <a:latin typeface="Courier New" pitchFamily="49" charset="0"/>
              </a:rPr>
              <a:t>include</a:t>
            </a:r>
            <a:r>
              <a:rPr lang="hu-HU" sz="1800" b="1" dirty="0">
                <a:latin typeface="Courier New" pitchFamily="49" charset="0"/>
              </a:rPr>
              <a:t> &lt;Cg/</a:t>
            </a:r>
            <a:r>
              <a:rPr lang="hu-HU" sz="1800" b="1" dirty="0" err="1">
                <a:latin typeface="Courier New" pitchFamily="49" charset="0"/>
              </a:rPr>
              <a:t>cgGL.h</a:t>
            </a:r>
            <a:r>
              <a:rPr lang="hu-HU" sz="1800" b="1" dirty="0">
                <a:latin typeface="Courier New" pitchFamily="49" charset="0"/>
              </a:rPr>
              <a:t>&gt;			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b="1" dirty="0" smtClean="0"/>
              <a:t>// </a:t>
            </a:r>
            <a:r>
              <a:rPr lang="hu-HU" sz="1800" b="1" i="1" dirty="0"/>
              <a:t>Cg függvények</a:t>
            </a:r>
            <a:endParaRPr lang="en-US" sz="1800" b="1" dirty="0">
              <a:latin typeface="Courier New" pitchFamily="49" charset="0"/>
            </a:endParaRPr>
          </a:p>
          <a:p>
            <a:endParaRPr lang="hu-HU" sz="1000" b="1" dirty="0">
              <a:latin typeface="Courier New" pitchFamily="49" charset="0"/>
            </a:endParaRPr>
          </a:p>
          <a:p>
            <a:r>
              <a:rPr lang="en-US" sz="1800" b="1" dirty="0" err="1">
                <a:latin typeface="Courier New" pitchFamily="49" charset="0"/>
              </a:rPr>
              <a:t>CGparameter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LightDir</a:t>
            </a:r>
            <a:r>
              <a:rPr lang="en-US" b="1" dirty="0" smtClean="0">
                <a:latin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</a:rPr>
              <a:t>TextureShift</a:t>
            </a:r>
            <a:r>
              <a:rPr lang="en-US" sz="1800" b="1" dirty="0" smtClean="0">
                <a:latin typeface="Courier New" pitchFamily="49" charset="0"/>
              </a:rPr>
              <a:t>;  </a:t>
            </a:r>
            <a:r>
              <a:rPr lang="en-US" sz="1800" b="1" dirty="0" smtClean="0"/>
              <a:t>// </a:t>
            </a:r>
            <a:r>
              <a:rPr lang="en-US" sz="1800" b="1" i="1" dirty="0"/>
              <a:t>uniform </a:t>
            </a:r>
            <a:r>
              <a:rPr lang="hu-HU" sz="1800" b="1" i="1" dirty="0"/>
              <a:t>paraméterek a CPU-n</a:t>
            </a:r>
            <a:endParaRPr lang="en-US" sz="1800" b="1" i="1" dirty="0"/>
          </a:p>
          <a:p>
            <a:endParaRPr lang="en-US" sz="1000" b="1" i="1" dirty="0"/>
          </a:p>
          <a:p>
            <a:r>
              <a:rPr lang="hu-HU" sz="1800" b="1" u="sng" dirty="0">
                <a:latin typeface="Courier New" pitchFamily="49" charset="0"/>
              </a:rPr>
              <a:t>int </a:t>
            </a:r>
            <a:r>
              <a:rPr lang="hu-HU" sz="1800" b="1" u="sng" dirty="0" err="1" smtClean="0">
                <a:latin typeface="Courier New" pitchFamily="49" charset="0"/>
              </a:rPr>
              <a:t>InitCg</a:t>
            </a:r>
            <a:r>
              <a:rPr lang="en-US" sz="1800" b="1" u="sng" dirty="0" smtClean="0">
                <a:latin typeface="Courier New" pitchFamily="49" charset="0"/>
              </a:rPr>
              <a:t>( </a:t>
            </a:r>
            <a:r>
              <a:rPr lang="en-US" sz="1800" b="1" u="sng" dirty="0">
                <a:latin typeface="Courier New" pitchFamily="49" charset="0"/>
              </a:rPr>
              <a:t>) {</a:t>
            </a:r>
            <a:r>
              <a:rPr lang="en-US" sz="1800" b="1" dirty="0">
                <a:latin typeface="Courier New" pitchFamily="49" charset="0"/>
              </a:rPr>
              <a:t>    </a:t>
            </a:r>
          </a:p>
          <a:p>
            <a:r>
              <a:rPr lang="en-US" sz="1800" b="1" dirty="0">
                <a:latin typeface="Courier New" pitchFamily="49" charset="0"/>
              </a:rPr>
              <a:t>   </a:t>
            </a:r>
            <a:r>
              <a:rPr lang="en-US" sz="1800" b="1" dirty="0" err="1">
                <a:latin typeface="Courier New" pitchFamily="49" charset="0"/>
              </a:rPr>
              <a:t>CGcontext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shaderContext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cgCreateContext</a:t>
            </a:r>
            <a:r>
              <a:rPr lang="en-US" sz="1800" b="1" dirty="0">
                <a:latin typeface="Courier New" pitchFamily="49" charset="0"/>
              </a:rPr>
              <a:t>();</a:t>
            </a:r>
            <a:r>
              <a:rPr lang="hu-HU" sz="1800" b="1" dirty="0">
                <a:latin typeface="Courier New" pitchFamily="49" charset="0"/>
              </a:rPr>
              <a:t> </a:t>
            </a:r>
            <a:r>
              <a:rPr lang="en-US" sz="1800" b="1" dirty="0"/>
              <a:t>// </a:t>
            </a:r>
            <a:r>
              <a:rPr lang="hu-HU" sz="1800" b="1" i="1" dirty="0"/>
              <a:t>árnyaló kontextus</a:t>
            </a:r>
          </a:p>
          <a:p>
            <a:endParaRPr lang="hu-HU" sz="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</a:t>
            </a:r>
            <a:r>
              <a:rPr lang="en-US" sz="1800" b="1" dirty="0" err="1">
                <a:latin typeface="Courier New" pitchFamily="49" charset="0"/>
              </a:rPr>
              <a:t>CGprofile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vertexProf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cgGLGetLatestProfile</a:t>
            </a:r>
            <a:r>
              <a:rPr lang="en-US" sz="1800" b="1" dirty="0">
                <a:latin typeface="Courier New" pitchFamily="49" charset="0"/>
              </a:rPr>
              <a:t>(CG_GL_VERTEX);</a:t>
            </a:r>
          </a:p>
          <a:p>
            <a:r>
              <a:rPr lang="hu-HU" sz="1800" b="1" dirty="0">
                <a:latin typeface="Courier New" pitchFamily="49" charset="0"/>
              </a:rPr>
              <a:t>   </a:t>
            </a:r>
            <a:r>
              <a:rPr lang="en-US" sz="1800" b="1" dirty="0" err="1">
                <a:latin typeface="Courier New" pitchFamily="49" charset="0"/>
              </a:rPr>
              <a:t>cgGLEnableProfile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vertexProf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endParaRPr lang="hu-HU" sz="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</a:t>
            </a:r>
            <a:r>
              <a:rPr lang="en-US" sz="1800" b="1" dirty="0" err="1">
                <a:latin typeface="Courier New" pitchFamily="49" charset="0"/>
              </a:rPr>
              <a:t>CGprogram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vertexProg</a:t>
            </a:r>
            <a:r>
              <a:rPr lang="hu-HU" sz="1800" b="1" dirty="0">
                <a:latin typeface="Courier New" pitchFamily="49" charset="0"/>
              </a:rPr>
              <a:t>ram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cgCreateProgramFromFile</a:t>
            </a:r>
            <a:r>
              <a:rPr lang="en-US" sz="1800" b="1" dirty="0">
                <a:latin typeface="Courier New" pitchFamily="49" charset="0"/>
              </a:rPr>
              <a:t>(</a:t>
            </a:r>
          </a:p>
          <a:p>
            <a:r>
              <a:rPr lang="en-US" sz="1800" b="1" dirty="0">
                <a:latin typeface="Courier New" pitchFamily="49" charset="0"/>
              </a:rPr>
              <a:t>				</a:t>
            </a:r>
            <a:r>
              <a:rPr lang="hu-HU" sz="1800" b="1" dirty="0">
                <a:latin typeface="Courier New" pitchFamily="49" charset="0"/>
              </a:rPr>
              <a:t>       </a:t>
            </a:r>
            <a:r>
              <a:rPr lang="en-US" sz="1800" b="1" dirty="0" err="1">
                <a:latin typeface="Courier New" pitchFamily="49" charset="0"/>
              </a:rPr>
              <a:t>shaderContext</a:t>
            </a:r>
            <a:r>
              <a:rPr lang="en-US" sz="1800" b="1" dirty="0">
                <a:latin typeface="Courier New" pitchFamily="49" charset="0"/>
              </a:rPr>
              <a:t>, </a:t>
            </a:r>
          </a:p>
          <a:p>
            <a:r>
              <a:rPr lang="en-US" sz="1800" b="1" dirty="0">
                <a:latin typeface="Courier New" pitchFamily="49" charset="0"/>
              </a:rPr>
              <a:t>                             </a:t>
            </a:r>
            <a:r>
              <a:rPr lang="hu-HU" sz="1800" b="1" dirty="0">
                <a:latin typeface="Courier New" pitchFamily="49" charset="0"/>
              </a:rPr>
              <a:t>     </a:t>
            </a:r>
            <a:r>
              <a:rPr lang="en-US" sz="1800" b="1" dirty="0">
                <a:latin typeface="Courier New" pitchFamily="49" charset="0"/>
              </a:rPr>
              <a:t>CG_SOURCE, “vertex.cg",</a:t>
            </a:r>
          </a:p>
          <a:p>
            <a:r>
              <a:rPr lang="en-US" sz="1800" b="1" dirty="0">
                <a:latin typeface="Courier New" pitchFamily="49" charset="0"/>
              </a:rPr>
              <a:t>                                  </a:t>
            </a:r>
            <a:r>
              <a:rPr lang="en-US" sz="1800" b="1" dirty="0" err="1">
                <a:latin typeface="Courier New" pitchFamily="49" charset="0"/>
              </a:rPr>
              <a:t>vertexProf</a:t>
            </a:r>
            <a:r>
              <a:rPr lang="en-US" sz="1800" b="1" dirty="0">
                <a:latin typeface="Courier New" pitchFamily="49" charset="0"/>
              </a:rPr>
              <a:t>,</a:t>
            </a:r>
            <a:r>
              <a:rPr lang="hu-HU" sz="1800" b="1" dirty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NULL, NULL);</a:t>
            </a:r>
          </a:p>
          <a:p>
            <a:endParaRPr lang="hu-HU" sz="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</a:t>
            </a:r>
            <a:r>
              <a:rPr lang="en-US" sz="1800" b="1" dirty="0" err="1">
                <a:latin typeface="Courier New" pitchFamily="49" charset="0"/>
              </a:rPr>
              <a:t>cgGLLoadProgram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vertexProg</a:t>
            </a:r>
            <a:r>
              <a:rPr lang="hu-HU" sz="1800" b="1" dirty="0">
                <a:latin typeface="Courier New" pitchFamily="49" charset="0"/>
              </a:rPr>
              <a:t>ram</a:t>
            </a:r>
            <a:r>
              <a:rPr lang="en-US" sz="1800" b="1" dirty="0">
                <a:latin typeface="Courier New" pitchFamily="49" charset="0"/>
              </a:rPr>
              <a:t>);</a:t>
            </a:r>
            <a:r>
              <a:rPr lang="hu-HU" sz="1800" b="1" dirty="0">
                <a:latin typeface="Courier New" pitchFamily="49" charset="0"/>
              </a:rPr>
              <a:t> 	</a:t>
            </a:r>
            <a:r>
              <a:rPr lang="en-US" sz="1800" b="1" dirty="0"/>
              <a:t>// </a:t>
            </a:r>
            <a:r>
              <a:rPr lang="en-US" sz="1800" b="1" i="1" dirty="0"/>
              <a:t>GPU</a:t>
            </a:r>
            <a:r>
              <a:rPr lang="hu-HU" sz="1800" b="1" i="1" dirty="0" err="1"/>
              <a:t>-ra</a:t>
            </a:r>
            <a:r>
              <a:rPr lang="hu-HU" sz="1800" b="1" i="1" dirty="0"/>
              <a:t> töltés</a:t>
            </a:r>
            <a:endParaRPr lang="en-US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</a:t>
            </a:r>
            <a:r>
              <a:rPr lang="en-US" sz="1800" b="1" dirty="0" err="1">
                <a:latin typeface="Courier New" pitchFamily="49" charset="0"/>
              </a:rPr>
              <a:t>cgGLBindProgram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vertexProgram</a:t>
            </a:r>
            <a:r>
              <a:rPr lang="en-US" sz="1800" b="1" dirty="0">
                <a:latin typeface="Courier New" pitchFamily="49" charset="0"/>
              </a:rPr>
              <a:t>);</a:t>
            </a:r>
            <a:r>
              <a:rPr lang="hu-HU" sz="1800" b="1" dirty="0">
                <a:latin typeface="Courier New" pitchFamily="49" charset="0"/>
              </a:rPr>
              <a:t> 	</a:t>
            </a:r>
            <a:r>
              <a:rPr lang="en-US" sz="1800" b="1" dirty="0"/>
              <a:t>// </a:t>
            </a:r>
            <a:r>
              <a:rPr lang="hu-HU" sz="1800" b="1" i="1" dirty="0"/>
              <a:t>ez legyen a futó program</a:t>
            </a:r>
            <a:endParaRPr lang="en-US" sz="1800" b="1" i="1" dirty="0">
              <a:latin typeface="Courier New" pitchFamily="49" charset="0"/>
            </a:endParaRPr>
          </a:p>
          <a:p>
            <a:endParaRPr lang="en-US" sz="800" b="1" i="1" dirty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</a:rPr>
              <a:t>    </a:t>
            </a:r>
            <a:r>
              <a:rPr lang="en-US" sz="1800" b="1" i="1" dirty="0" smtClean="0"/>
              <a:t>// </a:t>
            </a:r>
            <a:r>
              <a:rPr lang="en-US" sz="1800" b="1" i="1" dirty="0"/>
              <a:t>vertex program uniform </a:t>
            </a:r>
            <a:r>
              <a:rPr lang="hu-HU" sz="1800" b="1" i="1" dirty="0"/>
              <a:t>paraméterek. CPU-n </a:t>
            </a:r>
            <a:r>
              <a:rPr lang="hu-HU" sz="1800" b="1" i="1" dirty="0" err="1" smtClean="0"/>
              <a:t>LightPos</a:t>
            </a:r>
            <a:r>
              <a:rPr lang="en-US" sz="1800" b="1" i="1" dirty="0"/>
              <a:t>;</a:t>
            </a:r>
            <a:r>
              <a:rPr lang="hu-HU" sz="1800" b="1" i="1" dirty="0"/>
              <a:t> </a:t>
            </a:r>
            <a:r>
              <a:rPr lang="hu-HU" sz="1800" b="1" i="1" dirty="0" err="1"/>
              <a:t>GPU-n</a:t>
            </a:r>
            <a:r>
              <a:rPr lang="hu-HU" sz="1800" b="1" i="1" dirty="0"/>
              <a:t> </a:t>
            </a:r>
            <a:r>
              <a:rPr lang="hu-HU" sz="1800" b="1" i="1" dirty="0" err="1" smtClean="0"/>
              <a:t>lightpos</a:t>
            </a:r>
            <a:endParaRPr lang="en-US" sz="1800" b="1" i="1" dirty="0"/>
          </a:p>
          <a:p>
            <a:r>
              <a:rPr lang="hu-HU" sz="1800" b="1" dirty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Light</a:t>
            </a:r>
            <a:r>
              <a:rPr lang="hu-HU" sz="1800" b="1" dirty="0" err="1" smtClean="0">
                <a:latin typeface="Courier New" pitchFamily="49" charset="0"/>
              </a:rPr>
              <a:t>Pos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hu-HU" sz="1800" b="1" dirty="0" smtClean="0">
                <a:latin typeface="Courier New" pitchFamily="49" charset="0"/>
              </a:rPr>
              <a:t>= </a:t>
            </a:r>
            <a:r>
              <a:rPr lang="hu-HU" sz="1800" b="1" dirty="0" err="1">
                <a:latin typeface="Courier New" pitchFamily="49" charset="0"/>
              </a:rPr>
              <a:t>cgGetNamedParameter</a:t>
            </a:r>
            <a:r>
              <a:rPr lang="hu-HU" sz="1800" b="1" dirty="0">
                <a:latin typeface="Courier New" pitchFamily="49" charset="0"/>
              </a:rPr>
              <a:t>(</a:t>
            </a:r>
            <a:r>
              <a:rPr lang="hu-HU" sz="1800" b="1" dirty="0" err="1">
                <a:latin typeface="Courier New" pitchFamily="49" charset="0"/>
              </a:rPr>
              <a:t>VertexProgram</a:t>
            </a:r>
            <a:r>
              <a:rPr lang="hu-HU" sz="1800" b="1" dirty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“light</a:t>
            </a:r>
            <a:r>
              <a:rPr lang="hu-HU" sz="1800" b="1" dirty="0" err="1" smtClean="0">
                <a:latin typeface="Courier New" pitchFamily="49" charset="0"/>
              </a:rPr>
              <a:t>pos</a:t>
            </a:r>
            <a:r>
              <a:rPr lang="hu-HU" sz="1800" b="1" dirty="0" smtClean="0">
                <a:latin typeface="Courier New" pitchFamily="49" charset="0"/>
              </a:rPr>
              <a:t>");</a:t>
            </a:r>
            <a:endParaRPr lang="hu-HU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 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36563" y="3149600"/>
            <a:ext cx="8353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10800000">
            <a:off x="76201" y="3509963"/>
            <a:ext cx="519112" cy="27606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hu-HU" sz="2200" b="1"/>
              <a:t>Vertex shader betöltés</a:t>
            </a:r>
            <a:endParaRPr lang="en-US"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</a:t>
            </a:r>
            <a:r>
              <a:rPr lang="hu-HU" dirty="0" err="1" smtClean="0"/>
              <a:t>úra</a:t>
            </a:r>
            <a:r>
              <a:rPr lang="hu-HU" dirty="0" smtClean="0"/>
              <a:t> leképzés</a:t>
            </a:r>
            <a:endParaRPr lang="hu-HU" dirty="0"/>
          </a:p>
        </p:txBody>
      </p:sp>
      <p:sp>
        <p:nvSpPr>
          <p:cNvPr id="3" name="Freeform 4"/>
          <p:cNvSpPr>
            <a:spLocks/>
          </p:cNvSpPr>
          <p:nvPr/>
        </p:nvSpPr>
        <p:spPr bwMode="auto">
          <a:xfrm>
            <a:off x="755650" y="4508500"/>
            <a:ext cx="417513" cy="1219200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82575" y="4111625"/>
            <a:ext cx="1092200" cy="2144713"/>
          </a:xfrm>
          <a:custGeom>
            <a:avLst/>
            <a:gdLst>
              <a:gd name="T0" fmla="*/ 0 w 624"/>
              <a:gd name="T1" fmla="*/ 0 h 2194"/>
              <a:gd name="T2" fmla="*/ 0 w 624"/>
              <a:gd name="T3" fmla="*/ 2147483647 h 2194"/>
              <a:gd name="T4" fmla="*/ 2147483647 w 624"/>
              <a:gd name="T5" fmla="*/ 2147483647 h 2194"/>
              <a:gd name="T6" fmla="*/ 2147483647 w 624"/>
              <a:gd name="T7" fmla="*/ 2147483647 h 2194"/>
              <a:gd name="T8" fmla="*/ 0 w 624"/>
              <a:gd name="T9" fmla="*/ 0 h 2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194"/>
              <a:gd name="T17" fmla="*/ 624 w 624"/>
              <a:gd name="T18" fmla="*/ 2194 h 21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2711450" y="4440238"/>
            <a:ext cx="515938" cy="1266825"/>
          </a:xfrm>
          <a:custGeom>
            <a:avLst/>
            <a:gdLst>
              <a:gd name="T0" fmla="*/ 0 w 576"/>
              <a:gd name="T1" fmla="*/ 0 h 1296"/>
              <a:gd name="T2" fmla="*/ 2147483647 w 576"/>
              <a:gd name="T3" fmla="*/ 2147483647 h 1296"/>
              <a:gd name="T4" fmla="*/ 2147483647 w 576"/>
              <a:gd name="T5" fmla="*/ 2147483647 h 1296"/>
              <a:gd name="T6" fmla="*/ 0 w 576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296"/>
              <a:gd name="T14" fmla="*/ 576 w 576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755650" y="5084763"/>
            <a:ext cx="2160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843213" y="3860800"/>
            <a:ext cx="1081087" cy="1223963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771775" y="4941888"/>
            <a:ext cx="179388" cy="328612"/>
          </a:xfrm>
          <a:custGeom>
            <a:avLst/>
            <a:gdLst>
              <a:gd name="T0" fmla="*/ 0 w 96"/>
              <a:gd name="T1" fmla="*/ 0 h 336"/>
              <a:gd name="T2" fmla="*/ 0 w 96"/>
              <a:gd name="T3" fmla="*/ 2147483647 h 336"/>
              <a:gd name="T4" fmla="*/ 2147483647 w 96"/>
              <a:gd name="T5" fmla="*/ 2147483647 h 336"/>
              <a:gd name="T6" fmla="*/ 2147483647 w 96"/>
              <a:gd name="T7" fmla="*/ 2147483647 h 336"/>
              <a:gd name="T8" fmla="*/ 0 w 96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36"/>
              <a:gd name="T17" fmla="*/ 96 w 9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31775" y="5849938"/>
            <a:ext cx="649288" cy="4270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200" b="1"/>
              <a:t>szín</a:t>
            </a: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2627313" y="4437063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132138" y="5589588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2627313" y="5516563"/>
            <a:ext cx="215900" cy="144462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292725" y="1557338"/>
            <a:ext cx="2971800" cy="28956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5368925" y="1633538"/>
            <a:ext cx="2743200" cy="2743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978525" y="3538538"/>
            <a:ext cx="1524000" cy="457200"/>
          </a:xfrm>
          <a:custGeom>
            <a:avLst/>
            <a:gdLst>
              <a:gd name="T0" fmla="*/ 0 w 960"/>
              <a:gd name="T1" fmla="*/ 0 h 288"/>
              <a:gd name="T2" fmla="*/ 2147483647 w 960"/>
              <a:gd name="T3" fmla="*/ 2147483647 h 288"/>
              <a:gd name="T4" fmla="*/ 2147483647 w 960"/>
              <a:gd name="T5" fmla="*/ 0 h 288"/>
              <a:gd name="T6" fmla="*/ 0 60000 65536"/>
              <a:gd name="T7" fmla="*/ 0 60000 65536"/>
              <a:gd name="T8" fmla="*/ 0 60000 65536"/>
              <a:gd name="T9" fmla="*/ 0 w 960"/>
              <a:gd name="T10" fmla="*/ 0 h 288"/>
              <a:gd name="T11" fmla="*/ 960 w 96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88">
                <a:moveTo>
                  <a:pt x="0" y="0"/>
                </a:moveTo>
                <a:cubicBezTo>
                  <a:pt x="160" y="144"/>
                  <a:pt x="320" y="288"/>
                  <a:pt x="480" y="288"/>
                </a:cubicBezTo>
                <a:cubicBezTo>
                  <a:pt x="640" y="288"/>
                  <a:pt x="800" y="144"/>
                  <a:pt x="960" y="0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5902325" y="3462338"/>
            <a:ext cx="1524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7426325" y="3462338"/>
            <a:ext cx="1524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588125" y="1962150"/>
            <a:ext cx="1100138" cy="738188"/>
          </a:xfrm>
          <a:custGeom>
            <a:avLst/>
            <a:gdLst>
              <a:gd name="T0" fmla="*/ 0 w 566"/>
              <a:gd name="T1" fmla="*/ 2147483647 h 463"/>
              <a:gd name="T2" fmla="*/ 2147483647 w 566"/>
              <a:gd name="T3" fmla="*/ 0 h 463"/>
              <a:gd name="T4" fmla="*/ 2147483647 w 566"/>
              <a:gd name="T5" fmla="*/ 2147483647 h 463"/>
              <a:gd name="T6" fmla="*/ 0 w 566"/>
              <a:gd name="T7" fmla="*/ 2147483647 h 463"/>
              <a:gd name="T8" fmla="*/ 0 60000 65536"/>
              <a:gd name="T9" fmla="*/ 0 60000 65536"/>
              <a:gd name="T10" fmla="*/ 0 60000 65536"/>
              <a:gd name="T11" fmla="*/ 0 60000 65536"/>
              <a:gd name="T12" fmla="*/ 0 w 566"/>
              <a:gd name="T13" fmla="*/ 0 h 463"/>
              <a:gd name="T14" fmla="*/ 566 w 566"/>
              <a:gd name="T15" fmla="*/ 463 h 4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6" h="463">
                <a:moveTo>
                  <a:pt x="0" y="455"/>
                </a:moveTo>
                <a:lnTo>
                  <a:pt x="497" y="0"/>
                </a:lnTo>
                <a:lnTo>
                  <a:pt x="566" y="463"/>
                </a:lnTo>
                <a:lnTo>
                  <a:pt x="0" y="455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7654925" y="2624138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7502525" y="1938338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6511925" y="2624138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348038" y="5445125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3, </a:t>
            </a:r>
            <a:r>
              <a:rPr lang="hu-HU" sz="2400" b="1" i="1"/>
              <a:t>v</a:t>
            </a:r>
            <a:r>
              <a:rPr lang="hu-HU" sz="2400" b="1"/>
              <a:t>3)</a:t>
            </a:r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5929313" y="2371725"/>
            <a:ext cx="609600" cy="2286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96113" y="2371725"/>
            <a:ext cx="609600" cy="2286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1547813" y="4267200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1, </a:t>
            </a:r>
            <a:r>
              <a:rPr lang="hu-HU" sz="2400" b="1" i="1"/>
              <a:t>v</a:t>
            </a:r>
            <a:r>
              <a:rPr lang="hu-HU" sz="2400" b="1"/>
              <a:t>1)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1547813" y="5300663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2, </a:t>
            </a:r>
            <a:r>
              <a:rPr lang="hu-HU" sz="2400" b="1" i="1"/>
              <a:t>v</a:t>
            </a:r>
            <a:r>
              <a:rPr lang="hu-HU" sz="2400" b="1"/>
              <a:t>2)</a:t>
            </a: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2843213" y="3068638"/>
            <a:ext cx="24479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1"/>
              <a:t>Interpolációval:</a:t>
            </a:r>
          </a:p>
          <a:p>
            <a:pPr algn="ctr"/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, </a:t>
            </a:r>
            <a:r>
              <a:rPr lang="hu-HU" sz="2400" b="1" i="1"/>
              <a:t>v</a:t>
            </a:r>
            <a:r>
              <a:rPr lang="hu-HU" sz="2400" b="1"/>
              <a:t>)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4572000" y="2565400"/>
            <a:ext cx="2376488" cy="10795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 rot="15577449">
            <a:off x="666750" y="5251451"/>
            <a:ext cx="490537" cy="1698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724400" y="4572000"/>
            <a:ext cx="437812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/>
              <a:t>Textúra objektum a </a:t>
            </a:r>
          </a:p>
          <a:p>
            <a:r>
              <a:rPr lang="hu-HU" sz="2400" dirty="0"/>
              <a:t>grafikus kártya </a:t>
            </a:r>
            <a:r>
              <a:rPr lang="en-GB" sz="2400" dirty="0"/>
              <a:t>m</a:t>
            </a:r>
            <a:r>
              <a:rPr lang="hu-HU" sz="2400" dirty="0" err="1"/>
              <a:t>emóriájában</a:t>
            </a:r>
            <a:r>
              <a:rPr lang="en-GB" sz="2400" dirty="0"/>
              <a:t>:</a:t>
            </a:r>
          </a:p>
          <a:p>
            <a:r>
              <a:rPr lang="hu-HU" sz="2400" dirty="0" smtClean="0"/>
              <a:t>kép </a:t>
            </a:r>
            <a:r>
              <a:rPr lang="hu-HU" sz="2400" dirty="0"/>
              <a:t>+ szűrés + kilógás kezelés</a:t>
            </a:r>
            <a:endParaRPr lang="en-US" sz="2400" dirty="0"/>
          </a:p>
        </p:txBody>
      </p:sp>
      <p:sp>
        <p:nvSpPr>
          <p:cNvPr id="32" name="Line 46"/>
          <p:cNvSpPr>
            <a:spLocks noChangeShapeType="1"/>
          </p:cNvSpPr>
          <p:nvPr/>
        </p:nvSpPr>
        <p:spPr bwMode="auto">
          <a:xfrm flipV="1">
            <a:off x="203200" y="2205038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3" name="Line 47"/>
          <p:cNvSpPr>
            <a:spLocks noChangeShapeType="1"/>
          </p:cNvSpPr>
          <p:nvPr/>
        </p:nvSpPr>
        <p:spPr bwMode="auto">
          <a:xfrm flipV="1">
            <a:off x="203200" y="2814638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4" name="Line 48"/>
          <p:cNvSpPr>
            <a:spLocks noChangeShapeType="1"/>
          </p:cNvSpPr>
          <p:nvPr/>
        </p:nvSpPr>
        <p:spPr bwMode="auto">
          <a:xfrm>
            <a:off x="203200" y="3424238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" name="Freeform 49"/>
          <p:cNvSpPr>
            <a:spLocks/>
          </p:cNvSpPr>
          <p:nvPr/>
        </p:nvSpPr>
        <p:spPr bwMode="auto">
          <a:xfrm>
            <a:off x="1404938" y="1747838"/>
            <a:ext cx="722312" cy="1330325"/>
          </a:xfrm>
          <a:custGeom>
            <a:avLst/>
            <a:gdLst>
              <a:gd name="T0" fmla="*/ 0 w 538"/>
              <a:gd name="T1" fmla="*/ 2147483647 h 918"/>
              <a:gd name="T2" fmla="*/ 2147483647 w 538"/>
              <a:gd name="T3" fmla="*/ 0 h 918"/>
              <a:gd name="T4" fmla="*/ 2147483647 w 538"/>
              <a:gd name="T5" fmla="*/ 2147483647 h 918"/>
              <a:gd name="T6" fmla="*/ 0 w 538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538"/>
              <a:gd name="T13" fmla="*/ 0 h 918"/>
              <a:gd name="T14" fmla="*/ 538 w 538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8" h="918">
                <a:moveTo>
                  <a:pt x="0" y="399"/>
                </a:moveTo>
                <a:lnTo>
                  <a:pt x="375" y="0"/>
                </a:lnTo>
                <a:lnTo>
                  <a:pt x="538" y="918"/>
                </a:lnTo>
                <a:lnTo>
                  <a:pt x="0" y="399"/>
                </a:lnTo>
                <a:close/>
              </a:path>
            </a:pathLst>
          </a:custGeom>
          <a:solidFill>
            <a:srgbClr val="FFFF00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6" name="Oval 50"/>
          <p:cNvSpPr>
            <a:spLocks noChangeArrowheads="1"/>
          </p:cNvSpPr>
          <p:nvPr/>
        </p:nvSpPr>
        <p:spPr bwMode="auto">
          <a:xfrm rot="20685428">
            <a:off x="1785938" y="2128838"/>
            <a:ext cx="228600" cy="6858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7" name="Rectangle 51"/>
          <p:cNvSpPr>
            <a:spLocks noChangeArrowheads="1"/>
          </p:cNvSpPr>
          <p:nvPr/>
        </p:nvSpPr>
        <p:spPr bwMode="auto">
          <a:xfrm>
            <a:off x="1258888" y="2971800"/>
            <a:ext cx="1352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i="1"/>
              <a:t>x</a:t>
            </a:r>
            <a:r>
              <a:rPr lang="hu-HU" sz="2400" b="1"/>
              <a:t>1,</a:t>
            </a:r>
            <a:r>
              <a:rPr lang="en-GB" sz="2400" b="1"/>
              <a:t> </a:t>
            </a:r>
            <a:r>
              <a:rPr lang="hu-HU" sz="2400" b="1" i="1"/>
              <a:t>y</a:t>
            </a:r>
            <a:r>
              <a:rPr lang="hu-HU" sz="2400" b="1"/>
              <a:t>1,</a:t>
            </a:r>
            <a:r>
              <a:rPr lang="en-GB" sz="2400" b="1"/>
              <a:t> </a:t>
            </a:r>
            <a:r>
              <a:rPr lang="hu-HU" sz="2400" b="1" i="1"/>
              <a:t>z</a:t>
            </a:r>
            <a:r>
              <a:rPr lang="hu-HU" sz="2400" b="1"/>
              <a:t>1</a:t>
            </a:r>
          </a:p>
        </p:txBody>
      </p:sp>
      <p:sp>
        <p:nvSpPr>
          <p:cNvPr id="38" name="Rectangle 52"/>
          <p:cNvSpPr>
            <a:spLocks noChangeArrowheads="1"/>
          </p:cNvSpPr>
          <p:nvPr/>
        </p:nvSpPr>
        <p:spPr bwMode="auto">
          <a:xfrm>
            <a:off x="19050" y="1828800"/>
            <a:ext cx="1352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i="1"/>
              <a:t>x</a:t>
            </a:r>
            <a:r>
              <a:rPr lang="hu-HU" sz="2400" b="1"/>
              <a:t>2,</a:t>
            </a:r>
            <a:r>
              <a:rPr lang="en-GB" sz="2400" b="1"/>
              <a:t> </a:t>
            </a:r>
            <a:r>
              <a:rPr lang="hu-HU" sz="2400" b="1" i="1"/>
              <a:t>y</a:t>
            </a:r>
            <a:r>
              <a:rPr lang="hu-HU" sz="2400" b="1"/>
              <a:t>2,</a:t>
            </a:r>
            <a:r>
              <a:rPr lang="en-GB" sz="2400" b="1"/>
              <a:t> </a:t>
            </a:r>
            <a:r>
              <a:rPr lang="hu-HU" sz="2400" b="1" i="1"/>
              <a:t>z</a:t>
            </a:r>
            <a:r>
              <a:rPr lang="hu-HU" sz="2400" b="1"/>
              <a:t>2</a:t>
            </a:r>
          </a:p>
        </p:txBody>
      </p:sp>
      <p:sp>
        <p:nvSpPr>
          <p:cNvPr id="39" name="Rectangle 53"/>
          <p:cNvSpPr>
            <a:spLocks noChangeArrowheads="1"/>
          </p:cNvSpPr>
          <p:nvPr/>
        </p:nvSpPr>
        <p:spPr bwMode="auto">
          <a:xfrm>
            <a:off x="1328738" y="1296988"/>
            <a:ext cx="1352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i="1"/>
              <a:t>x</a:t>
            </a:r>
            <a:r>
              <a:rPr lang="hu-HU" sz="2400" b="1"/>
              <a:t>3,</a:t>
            </a:r>
            <a:r>
              <a:rPr lang="en-GB" sz="2400" b="1"/>
              <a:t> </a:t>
            </a:r>
            <a:r>
              <a:rPr lang="hu-HU" sz="2400" b="1" i="1"/>
              <a:t>y</a:t>
            </a:r>
            <a:r>
              <a:rPr lang="hu-HU" sz="2400" b="1"/>
              <a:t>3,</a:t>
            </a:r>
            <a:r>
              <a:rPr lang="en-GB" sz="2400" b="1"/>
              <a:t> </a:t>
            </a:r>
            <a:r>
              <a:rPr lang="hu-HU" sz="2400" b="1" i="1"/>
              <a:t>z</a:t>
            </a:r>
            <a:r>
              <a:rPr lang="hu-HU" sz="2400" b="1"/>
              <a:t>3</a:t>
            </a:r>
          </a:p>
        </p:txBody>
      </p:sp>
      <p:sp>
        <p:nvSpPr>
          <p:cNvPr id="40" name="Rectangle 54"/>
          <p:cNvSpPr>
            <a:spLocks noChangeArrowheads="1"/>
          </p:cNvSpPr>
          <p:nvPr/>
        </p:nvSpPr>
        <p:spPr bwMode="auto">
          <a:xfrm>
            <a:off x="1258888" y="3332163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1, </a:t>
            </a:r>
            <a:r>
              <a:rPr lang="hu-HU" sz="2400" b="1" i="1"/>
              <a:t>v</a:t>
            </a:r>
            <a:r>
              <a:rPr lang="hu-HU" sz="2400" b="1"/>
              <a:t>1)</a:t>
            </a:r>
          </a:p>
        </p:txBody>
      </p:sp>
      <p:sp>
        <p:nvSpPr>
          <p:cNvPr id="41" name="Rectangle 55"/>
          <p:cNvSpPr>
            <a:spLocks noChangeArrowheads="1"/>
          </p:cNvSpPr>
          <p:nvPr/>
        </p:nvSpPr>
        <p:spPr bwMode="auto">
          <a:xfrm>
            <a:off x="149225" y="2189162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dirty="0"/>
              <a:t>(</a:t>
            </a:r>
            <a:r>
              <a:rPr lang="hu-HU" sz="2400" b="1" i="1" dirty="0"/>
              <a:t>u</a:t>
            </a:r>
            <a:r>
              <a:rPr lang="hu-HU" sz="2400" b="1" dirty="0"/>
              <a:t>2, </a:t>
            </a:r>
            <a:r>
              <a:rPr lang="hu-HU" sz="2400" b="1" i="1" dirty="0"/>
              <a:t>v</a:t>
            </a:r>
            <a:r>
              <a:rPr lang="hu-HU" sz="2400" b="1" dirty="0"/>
              <a:t>2)</a:t>
            </a:r>
          </a:p>
        </p:txBody>
      </p:sp>
      <p:sp>
        <p:nvSpPr>
          <p:cNvPr id="42" name="Rectangle 56"/>
          <p:cNvSpPr>
            <a:spLocks noChangeArrowheads="1"/>
          </p:cNvSpPr>
          <p:nvPr/>
        </p:nvSpPr>
        <p:spPr bwMode="auto">
          <a:xfrm>
            <a:off x="1892300" y="1654175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3, </a:t>
            </a:r>
            <a:r>
              <a:rPr lang="hu-HU" sz="2400" b="1" i="1"/>
              <a:t>v</a:t>
            </a:r>
            <a:r>
              <a:rPr lang="hu-HU" sz="2400" b="1"/>
              <a:t>3)</a:t>
            </a:r>
          </a:p>
        </p:txBody>
      </p:sp>
      <p:sp>
        <p:nvSpPr>
          <p:cNvPr id="43" name="Rectangle 57"/>
          <p:cNvSpPr>
            <a:spLocks noChangeArrowheads="1"/>
          </p:cNvSpPr>
          <p:nvPr/>
        </p:nvSpPr>
        <p:spPr bwMode="auto">
          <a:xfrm>
            <a:off x="6302375" y="1700213"/>
            <a:ext cx="12618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1, </a:t>
            </a:r>
            <a:r>
              <a:rPr lang="hu-HU" sz="2400" b="1" i="1"/>
              <a:t>v</a:t>
            </a:r>
            <a:r>
              <a:rPr lang="hu-HU" sz="2400" b="1"/>
              <a:t>1)</a:t>
            </a:r>
          </a:p>
        </p:txBody>
      </p:sp>
      <p:sp>
        <p:nvSpPr>
          <p:cNvPr id="44" name="Rectangle 58"/>
          <p:cNvSpPr>
            <a:spLocks noChangeArrowheads="1"/>
          </p:cNvSpPr>
          <p:nvPr/>
        </p:nvSpPr>
        <p:spPr bwMode="auto">
          <a:xfrm>
            <a:off x="6011863" y="2781300"/>
            <a:ext cx="12618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3, </a:t>
            </a:r>
            <a:r>
              <a:rPr lang="hu-HU" sz="2400" b="1" i="1"/>
              <a:t>v</a:t>
            </a:r>
            <a:r>
              <a:rPr lang="hu-HU" sz="2400" b="1"/>
              <a:t>3)</a:t>
            </a:r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7164388" y="2708275"/>
            <a:ext cx="12618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/>
              <a:t>(</a:t>
            </a:r>
            <a:r>
              <a:rPr lang="hu-HU" sz="2400" b="1" i="1"/>
              <a:t>u</a:t>
            </a:r>
            <a:r>
              <a:rPr lang="hu-HU" sz="2400" b="1"/>
              <a:t>2, </a:t>
            </a:r>
            <a:r>
              <a:rPr lang="hu-HU" sz="2400" b="1" i="1"/>
              <a:t>v</a:t>
            </a:r>
            <a:r>
              <a:rPr lang="hu-HU" sz="2400" b="1"/>
              <a:t>2)</a:t>
            </a:r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827088" y="4941888"/>
            <a:ext cx="144462" cy="328612"/>
          </a:xfrm>
          <a:custGeom>
            <a:avLst/>
            <a:gdLst>
              <a:gd name="T0" fmla="*/ 0 w 96"/>
              <a:gd name="T1" fmla="*/ 0 h 336"/>
              <a:gd name="T2" fmla="*/ 0 w 96"/>
              <a:gd name="T3" fmla="*/ 2147483647 h 336"/>
              <a:gd name="T4" fmla="*/ 2147483647 w 96"/>
              <a:gd name="T5" fmla="*/ 2147483647 h 336"/>
              <a:gd name="T6" fmla="*/ 2147483647 w 96"/>
              <a:gd name="T7" fmla="*/ 2147483647 h 336"/>
              <a:gd name="T8" fmla="*/ 0 w 96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36"/>
              <a:gd name="T17" fmla="*/ 96 w 9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8600" y="12954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</a:rPr>
              <a:t>CGprofile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fragmentProf</a:t>
            </a:r>
            <a:r>
              <a:rPr lang="hu-HU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=</a:t>
            </a:r>
            <a:r>
              <a:rPr lang="hu-HU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cgGLGetLatestProfile</a:t>
            </a:r>
            <a:r>
              <a:rPr lang="en-US" b="1" dirty="0" smtClean="0">
                <a:latin typeface="Courier New" pitchFamily="49" charset="0"/>
              </a:rPr>
              <a:t>(CG_GL_FRAGMENT);</a:t>
            </a:r>
          </a:p>
          <a:p>
            <a:r>
              <a:rPr lang="en-US" b="1" dirty="0" err="1" smtClean="0">
                <a:latin typeface="Courier New" pitchFamily="49" charset="0"/>
              </a:rPr>
              <a:t>cgGLEnableProfile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fragmentProf</a:t>
            </a:r>
            <a:r>
              <a:rPr lang="en-US" b="1" dirty="0" smtClean="0">
                <a:latin typeface="Courier New" pitchFamily="49" charset="0"/>
              </a:rPr>
              <a:t>);</a:t>
            </a:r>
          </a:p>
          <a:p>
            <a:endParaRPr lang="hu-HU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CGprogram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fragmentProgram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</a:rPr>
              <a:t>cgCreateProgramFromFile</a:t>
            </a:r>
            <a:r>
              <a:rPr lang="en-US" b="1" dirty="0" smtClean="0">
                <a:latin typeface="Courier New" pitchFamily="49" charset="0"/>
              </a:rPr>
              <a:t>(</a:t>
            </a:r>
          </a:p>
          <a:p>
            <a:r>
              <a:rPr lang="en-US" b="1" dirty="0" smtClean="0">
                <a:latin typeface="Courier New" pitchFamily="49" charset="0"/>
              </a:rPr>
              <a:t>				</a:t>
            </a:r>
            <a:r>
              <a:rPr lang="hu-HU" b="1" dirty="0" smtClean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shaderContext</a:t>
            </a:r>
            <a:r>
              <a:rPr lang="en-US" b="1" dirty="0" smtClean="0">
                <a:latin typeface="Courier New" pitchFamily="49" charset="0"/>
              </a:rPr>
              <a:t>, </a:t>
            </a:r>
          </a:p>
          <a:p>
            <a:r>
              <a:rPr lang="en-US" b="1" dirty="0" smtClean="0">
                <a:latin typeface="Courier New" pitchFamily="49" charset="0"/>
              </a:rPr>
              <a:t>                                </a:t>
            </a:r>
            <a:r>
              <a:rPr lang="hu-HU" b="1" dirty="0" smtClean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CG_SOURCE,</a:t>
            </a:r>
            <a:r>
              <a:rPr lang="hu-HU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“fragment.cg",</a:t>
            </a:r>
          </a:p>
          <a:p>
            <a:r>
              <a:rPr lang="en-US" b="1" dirty="0" smtClean="0">
                <a:latin typeface="Courier New" pitchFamily="49" charset="0"/>
              </a:rPr>
              <a:t>                                </a:t>
            </a:r>
            <a:r>
              <a:rPr lang="hu-HU" b="1" dirty="0" smtClean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fragmentProf</a:t>
            </a:r>
            <a:r>
              <a:rPr lang="en-US" b="1" dirty="0" smtClean="0">
                <a:latin typeface="Courier New" pitchFamily="49" charset="0"/>
              </a:rPr>
              <a:t>, </a:t>
            </a:r>
            <a:r>
              <a:rPr lang="hu-HU" b="1" dirty="0" smtClean="0">
                <a:latin typeface="Courier New" pitchFamily="49" charset="0"/>
              </a:rPr>
              <a:t>							</a:t>
            </a:r>
            <a:r>
              <a:rPr lang="en-US" b="1" dirty="0" smtClean="0">
                <a:latin typeface="Courier New" pitchFamily="49" charset="0"/>
              </a:rPr>
              <a:t>	NULL, NULL);</a:t>
            </a:r>
          </a:p>
          <a:p>
            <a:endParaRPr lang="hu-HU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cgGLLoadProgram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hu-HU" b="1" dirty="0" err="1" smtClean="0">
                <a:latin typeface="Courier New" pitchFamily="49" charset="0"/>
              </a:rPr>
              <a:t>fragmentProgram</a:t>
            </a:r>
            <a:r>
              <a:rPr lang="en-US" b="1" dirty="0" smtClean="0">
                <a:latin typeface="Courier New" pitchFamily="49" charset="0"/>
              </a:rPr>
              <a:t>);</a:t>
            </a:r>
            <a:r>
              <a:rPr lang="hu-HU" b="1" dirty="0" smtClean="0">
                <a:latin typeface="Courier New" pitchFamily="49" charset="0"/>
              </a:rPr>
              <a:t>	</a:t>
            </a:r>
            <a:r>
              <a:rPr lang="en-US" b="1" dirty="0" smtClean="0"/>
              <a:t>// </a:t>
            </a:r>
            <a:r>
              <a:rPr lang="en-US" b="1" i="1" dirty="0" smtClean="0"/>
              <a:t>GPU</a:t>
            </a:r>
            <a:r>
              <a:rPr lang="hu-HU" b="1" i="1" dirty="0" err="1" smtClean="0"/>
              <a:t>-ra</a:t>
            </a:r>
            <a:r>
              <a:rPr lang="hu-HU" b="1" i="1" dirty="0" smtClean="0"/>
              <a:t> töltés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cgGLBindProgram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fragmentProgram</a:t>
            </a:r>
            <a:r>
              <a:rPr lang="en-US" b="1" dirty="0" smtClean="0">
                <a:latin typeface="Courier New" pitchFamily="49" charset="0"/>
              </a:rPr>
              <a:t>);</a:t>
            </a:r>
            <a:r>
              <a:rPr lang="hu-HU" b="1" dirty="0" smtClean="0">
                <a:latin typeface="Courier New" pitchFamily="49" charset="0"/>
              </a:rPr>
              <a:t>	</a:t>
            </a:r>
            <a:r>
              <a:rPr lang="en-US" b="1" dirty="0" smtClean="0"/>
              <a:t>// </a:t>
            </a:r>
            <a:r>
              <a:rPr lang="hu-HU" b="1" i="1" dirty="0" smtClean="0"/>
              <a:t>ez a</a:t>
            </a:r>
            <a:r>
              <a:rPr lang="en-US" b="1" i="1" dirty="0" smtClean="0"/>
              <a:t> program </a:t>
            </a:r>
            <a:r>
              <a:rPr lang="hu-HU" b="1" i="1" dirty="0" smtClean="0"/>
              <a:t>fusson</a:t>
            </a:r>
            <a:endParaRPr lang="en-US" b="1" dirty="0" smtClean="0">
              <a:latin typeface="Courier New" pitchFamily="49" charset="0"/>
            </a:endParaRPr>
          </a:p>
          <a:p>
            <a:endParaRPr lang="hu-HU" b="1" i="1" dirty="0" smtClean="0"/>
          </a:p>
          <a:p>
            <a:r>
              <a:rPr lang="hu-HU" b="1" i="1" dirty="0" smtClean="0"/>
              <a:t>				</a:t>
            </a:r>
            <a:r>
              <a:rPr lang="en-US" b="1" i="1" dirty="0" smtClean="0"/>
              <a:t>// </a:t>
            </a:r>
            <a:r>
              <a:rPr lang="hu-HU" b="1" i="1" dirty="0" err="1" smtClean="0"/>
              <a:t>fragmens</a:t>
            </a:r>
            <a:r>
              <a:rPr lang="en-US" b="1" i="1" dirty="0" smtClean="0"/>
              <a:t> program uniform </a:t>
            </a:r>
            <a:r>
              <a:rPr lang="en-US" b="1" i="1" dirty="0" err="1" smtClean="0"/>
              <a:t>param</a:t>
            </a:r>
            <a:r>
              <a:rPr lang="hu-HU" b="1" i="1" dirty="0" smtClean="0"/>
              <a:t>éterek</a:t>
            </a:r>
            <a:endParaRPr lang="hu-HU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TextureShift</a:t>
            </a:r>
            <a:r>
              <a:rPr lang="hu-HU" b="1" dirty="0" smtClean="0">
                <a:latin typeface="Courier New" pitchFamily="49" charset="0"/>
              </a:rPr>
              <a:t> </a:t>
            </a:r>
            <a:r>
              <a:rPr lang="hu-HU" b="1" dirty="0" smtClean="0">
                <a:latin typeface="Courier New" pitchFamily="49" charset="0"/>
              </a:rPr>
              <a:t>= cgGetNamedParameter(</a:t>
            </a:r>
            <a:r>
              <a:rPr lang="en-US" b="1" dirty="0" smtClean="0">
                <a:latin typeface="Courier New" pitchFamily="49" charset="0"/>
              </a:rPr>
              <a:t>fragment</a:t>
            </a:r>
            <a:r>
              <a:rPr lang="hu-HU" b="1" dirty="0" smtClean="0">
                <a:latin typeface="Courier New" pitchFamily="49" charset="0"/>
              </a:rPr>
              <a:t>Program, “</a:t>
            </a:r>
            <a:r>
              <a:rPr lang="en-US" b="1" dirty="0" smtClean="0">
                <a:latin typeface="Courier New" pitchFamily="49" charset="0"/>
              </a:rPr>
              <a:t>shift</a:t>
            </a:r>
            <a:r>
              <a:rPr lang="hu-HU" b="1" dirty="0" smtClean="0">
                <a:latin typeface="Courier New" pitchFamily="49" charset="0"/>
              </a:rPr>
              <a:t>");</a:t>
            </a:r>
          </a:p>
          <a:p>
            <a:endParaRPr lang="en-US" b="1" dirty="0" smtClean="0">
              <a:latin typeface="Courier New" pitchFamily="49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Fragment</a:t>
            </a:r>
            <a:r>
              <a:rPr lang="hu-HU" dirty="0" smtClean="0"/>
              <a:t> program betöltés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r>
              <a:rPr lang="hu-HU" dirty="0" smtClean="0"/>
              <a:t>CPU: Display eseménykezelő</a:t>
            </a:r>
            <a:endParaRPr lang="hu-HU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884238"/>
            <a:ext cx="9361487" cy="60324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void </a:t>
            </a:r>
            <a:r>
              <a:rPr lang="hu-HU" sz="2000" b="1" dirty="0" err="1" smtClean="0">
                <a:latin typeface="Courier New" pitchFamily="49" charset="0"/>
              </a:rPr>
              <a:t>on</a:t>
            </a:r>
            <a:r>
              <a:rPr lang="en-US" sz="2000" b="1" dirty="0" smtClean="0">
                <a:latin typeface="Courier New" pitchFamily="49" charset="0"/>
              </a:rPr>
              <a:t>Display</a:t>
            </a:r>
            <a:r>
              <a:rPr lang="en-US" sz="2000" b="1" dirty="0">
                <a:latin typeface="Courier New" pitchFamily="49" charset="0"/>
              </a:rPr>
              <a:t>( ) {</a:t>
            </a:r>
          </a:p>
          <a:p>
            <a:r>
              <a:rPr lang="en-US" sz="2200" b="1" i="1" dirty="0"/>
              <a:t>		</a:t>
            </a:r>
            <a:r>
              <a:rPr lang="en-US" sz="2200" b="1" i="1" dirty="0" smtClean="0"/>
              <a:t>// </a:t>
            </a:r>
            <a:r>
              <a:rPr lang="hu-HU" sz="2200" b="1" i="1" dirty="0"/>
              <a:t>állapot (implicit uniform) </a:t>
            </a:r>
            <a:r>
              <a:rPr lang="en-US" sz="2200" b="1" i="1" dirty="0" err="1"/>
              <a:t>param</a:t>
            </a:r>
            <a:r>
              <a:rPr lang="hu-HU" sz="2200" b="1" i="1" dirty="0"/>
              <a:t>é</a:t>
            </a:r>
            <a:r>
              <a:rPr lang="en-US" sz="2200" b="1" i="1" dirty="0" err="1"/>
              <a:t>ter</a:t>
            </a:r>
            <a:r>
              <a:rPr lang="hu-HU" sz="2200" b="1" i="1" dirty="0" err="1"/>
              <a:t>ek</a:t>
            </a:r>
            <a:r>
              <a:rPr lang="hu-HU" sz="2200" b="1" i="1" dirty="0"/>
              <a:t> beállítása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glLoadIdentity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gluLookAt</a:t>
            </a:r>
            <a:r>
              <a:rPr lang="en-US" sz="2000" b="1" dirty="0">
                <a:latin typeface="Courier New" pitchFamily="49" charset="0"/>
              </a:rPr>
              <a:t>(0, 0, -10, 0, 0, 0, 0, 1, 0);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glRotatef</a:t>
            </a:r>
            <a:r>
              <a:rPr lang="en-US" sz="2000" b="1" dirty="0">
                <a:latin typeface="Courier New" pitchFamily="49" charset="0"/>
              </a:rPr>
              <a:t>(angle, 0, 1, 0);</a:t>
            </a:r>
          </a:p>
          <a:p>
            <a:endParaRPr lang="en-US" sz="800" b="1" dirty="0">
              <a:latin typeface="Courier New" pitchFamily="49" charset="0"/>
            </a:endParaRPr>
          </a:p>
          <a:p>
            <a:r>
              <a:rPr lang="en-US" sz="2200" b="1" i="1" dirty="0"/>
              <a:t>			// </a:t>
            </a:r>
            <a:r>
              <a:rPr lang="hu-HU" sz="2200" b="1" i="1" dirty="0"/>
              <a:t>explicit uniform </a:t>
            </a:r>
            <a:r>
              <a:rPr lang="en-US" sz="2200" b="1" i="1" dirty="0" err="1"/>
              <a:t>param</a:t>
            </a:r>
            <a:r>
              <a:rPr lang="hu-HU" sz="2200" b="1" i="1" dirty="0"/>
              <a:t>é</a:t>
            </a:r>
            <a:r>
              <a:rPr lang="en-US" sz="2200" b="1" i="1" dirty="0" err="1"/>
              <a:t>ter</a:t>
            </a:r>
            <a:r>
              <a:rPr lang="hu-HU" sz="2200" b="1" i="1" dirty="0" err="1"/>
              <a:t>ek</a:t>
            </a:r>
            <a:r>
              <a:rPr lang="hu-HU" sz="2200" b="1" i="1" dirty="0"/>
              <a:t> beállítása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hu-HU" sz="2000" b="1" dirty="0" smtClean="0">
                <a:latin typeface="Courier New" pitchFamily="49" charset="0"/>
              </a:rPr>
              <a:t>cgGLSetParameter3f(</a:t>
            </a:r>
            <a:r>
              <a:rPr lang="hu-HU" sz="2000" b="1" dirty="0" err="1" smtClean="0">
                <a:latin typeface="Courier New" pitchFamily="49" charset="0"/>
              </a:rPr>
              <a:t>LightP</a:t>
            </a:r>
            <a:r>
              <a:rPr lang="en-US" sz="2000" b="1" dirty="0" err="1" smtClean="0">
                <a:latin typeface="Courier New" pitchFamily="49" charset="0"/>
              </a:rPr>
              <a:t>os</a:t>
            </a:r>
            <a:r>
              <a:rPr lang="hu-HU" sz="2000" b="1" dirty="0">
                <a:latin typeface="Courier New" pitchFamily="49" charset="0"/>
              </a:rPr>
              <a:t>, 10, </a:t>
            </a:r>
            <a:r>
              <a:rPr lang="en-US" sz="2000" b="1" dirty="0">
                <a:latin typeface="Courier New" pitchFamily="49" charset="0"/>
              </a:rPr>
              <a:t>2</a:t>
            </a:r>
            <a:r>
              <a:rPr lang="hu-HU" sz="2000" b="1" dirty="0">
                <a:latin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hu-HU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30</a:t>
            </a:r>
            <a:r>
              <a:rPr lang="hu-HU" sz="2000" b="1" dirty="0">
                <a:latin typeface="Courier New" pitchFamily="49" charset="0"/>
              </a:rPr>
              <a:t>); // </a:t>
            </a:r>
            <a:r>
              <a:rPr lang="hu-HU" sz="2000" b="1" dirty="0" err="1" smtClean="0">
                <a:latin typeface="Courier New" pitchFamily="49" charset="0"/>
              </a:rPr>
              <a:t>lightpos</a:t>
            </a:r>
            <a:endParaRPr lang="hu-HU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hu-HU" sz="2000" b="1" dirty="0">
                <a:latin typeface="Courier New" pitchFamily="49" charset="0"/>
              </a:rPr>
              <a:t>cgGLSetParameter1f(</a:t>
            </a:r>
            <a:r>
              <a:rPr lang="hu-HU" sz="2000" b="1" dirty="0" err="1">
                <a:latin typeface="Courier New" pitchFamily="49" charset="0"/>
              </a:rPr>
              <a:t>Shin</a:t>
            </a:r>
            <a:r>
              <a:rPr lang="en-US" sz="2000" b="1" dirty="0">
                <a:latin typeface="Courier New" pitchFamily="49" charset="0"/>
              </a:rPr>
              <a:t>e</a:t>
            </a:r>
            <a:r>
              <a:rPr lang="hu-HU" sz="2000" b="1" dirty="0">
                <a:latin typeface="Courier New" pitchFamily="49" charset="0"/>
              </a:rPr>
              <a:t>, 40);		   // </a:t>
            </a:r>
            <a:r>
              <a:rPr lang="hu-HU" sz="2000" b="1" dirty="0" err="1">
                <a:latin typeface="Courier New" pitchFamily="49" charset="0"/>
              </a:rPr>
              <a:t>shininess</a:t>
            </a:r>
            <a:r>
              <a:rPr lang="hu-HU" sz="2000" b="1" dirty="0">
                <a:latin typeface="Courier New" pitchFamily="49" charset="0"/>
              </a:rPr>
              <a:t> 	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hu-HU" sz="2000" b="1" dirty="0">
                <a:latin typeface="Courier New" pitchFamily="49" charset="0"/>
              </a:rPr>
              <a:t>cgGLSetParameter3f(</a:t>
            </a:r>
            <a:r>
              <a:rPr lang="hu-HU" sz="2000" b="1" dirty="0" err="1">
                <a:latin typeface="Courier New" pitchFamily="49" charset="0"/>
              </a:rPr>
              <a:t>Kd</a:t>
            </a:r>
            <a:r>
              <a:rPr lang="hu-HU" sz="2000" b="1" dirty="0">
                <a:latin typeface="Courier New" pitchFamily="49" charset="0"/>
              </a:rPr>
              <a:t>, 1, 0.8, 0.2);	   // </a:t>
            </a:r>
            <a:r>
              <a:rPr lang="hu-HU" sz="2000" b="1" dirty="0" err="1">
                <a:latin typeface="Courier New" pitchFamily="49" charset="0"/>
              </a:rPr>
              <a:t>kd</a:t>
            </a:r>
            <a:endParaRPr lang="hu-HU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hu-HU" sz="2000" b="1" dirty="0">
                <a:latin typeface="Courier New" pitchFamily="49" charset="0"/>
              </a:rPr>
              <a:t>cgGLSetParameter3f(</a:t>
            </a:r>
            <a:r>
              <a:rPr lang="hu-HU" sz="2000" b="1" dirty="0" err="1">
                <a:latin typeface="Courier New" pitchFamily="49" charset="0"/>
              </a:rPr>
              <a:t>Ks</a:t>
            </a:r>
            <a:r>
              <a:rPr lang="hu-HU" sz="2000" b="1" dirty="0">
                <a:latin typeface="Courier New" pitchFamily="49" charset="0"/>
              </a:rPr>
              <a:t>, 2, </a:t>
            </a:r>
            <a:r>
              <a:rPr lang="hu-HU" sz="2000" b="1" dirty="0" err="1">
                <a:latin typeface="Courier New" pitchFamily="49" charset="0"/>
              </a:rPr>
              <a:t>2</a:t>
            </a:r>
            <a:r>
              <a:rPr lang="hu-HU" sz="2000" b="1" dirty="0">
                <a:latin typeface="Courier New" pitchFamily="49" charset="0"/>
              </a:rPr>
              <a:t>, </a:t>
            </a:r>
            <a:r>
              <a:rPr lang="hu-HU" sz="2000" b="1" dirty="0" err="1">
                <a:latin typeface="Courier New" pitchFamily="49" charset="0"/>
              </a:rPr>
              <a:t>2</a:t>
            </a:r>
            <a:r>
              <a:rPr lang="hu-HU" sz="2000" b="1" dirty="0">
                <a:latin typeface="Courier New" pitchFamily="49" charset="0"/>
              </a:rPr>
              <a:t>);          // </a:t>
            </a:r>
            <a:r>
              <a:rPr lang="hu-HU" sz="2000" b="1" dirty="0" err="1">
                <a:latin typeface="Courier New" pitchFamily="49" charset="0"/>
              </a:rPr>
              <a:t>ks</a:t>
            </a:r>
            <a:endParaRPr lang="hu-HU" sz="2000" b="1" dirty="0">
              <a:latin typeface="Courier New" pitchFamily="49" charset="0"/>
            </a:endParaRPr>
          </a:p>
          <a:p>
            <a:endParaRPr lang="hu-HU" sz="800" b="1" dirty="0">
              <a:latin typeface="Courier New" pitchFamily="49" charset="0"/>
            </a:endParaRPr>
          </a:p>
          <a:p>
            <a:r>
              <a:rPr lang="hu-HU" sz="2000" b="1" dirty="0">
                <a:latin typeface="Courier New" pitchFamily="49" charset="0"/>
              </a:rPr>
              <a:t>			</a:t>
            </a:r>
            <a:r>
              <a:rPr lang="en-US" sz="2200" b="1" i="1" dirty="0"/>
              <a:t>// </a:t>
            </a:r>
            <a:r>
              <a:rPr lang="hu-HU" sz="2200" b="1" i="1" dirty="0"/>
              <a:t>változó </a:t>
            </a:r>
            <a:r>
              <a:rPr lang="hu-HU" sz="2200" b="1" i="1" dirty="0" err="1"/>
              <a:t>paramé</a:t>
            </a:r>
            <a:r>
              <a:rPr lang="en-US" sz="2200" b="1" i="1" dirty="0" err="1"/>
              <a:t>ter</a:t>
            </a:r>
            <a:r>
              <a:rPr lang="hu-HU" sz="2200" b="1" i="1" dirty="0" err="1"/>
              <a:t>ek</a:t>
            </a:r>
            <a:r>
              <a:rPr lang="hu-HU" sz="2200" b="1" i="1" dirty="0"/>
              <a:t>, a PASS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glBegin</a:t>
            </a:r>
            <a:r>
              <a:rPr lang="en-US" sz="2000" b="1" dirty="0">
                <a:latin typeface="Courier New" pitchFamily="49" charset="0"/>
              </a:rPr>
              <a:t>( GL_TRIANGLES );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hu-HU" sz="2000" b="1" dirty="0" err="1">
                <a:latin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</a:rPr>
              <a:t>( … ) {</a:t>
            </a:r>
          </a:p>
          <a:p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gl</a:t>
            </a:r>
            <a:r>
              <a:rPr lang="hu-HU" sz="2000" b="1" dirty="0" smtClean="0">
                <a:latin typeface="Courier New" pitchFamily="49" charset="0"/>
              </a:rPr>
              <a:t>TexCoord2f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hu-HU" sz="2000" b="1" dirty="0" smtClean="0">
                <a:latin typeface="Courier New" pitchFamily="49" charset="0"/>
              </a:rPr>
              <a:t>u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hu-HU" sz="2000" b="1" dirty="0" smtClean="0">
                <a:latin typeface="Courier New" pitchFamily="49" charset="0"/>
              </a:rPr>
              <a:t>v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hu-HU" sz="2000" b="1" dirty="0">
                <a:latin typeface="Courier New" pitchFamily="49" charset="0"/>
              </a:rPr>
              <a:t>	</a:t>
            </a:r>
            <a:r>
              <a:rPr lang="en-US" sz="2200" b="1" i="1" dirty="0"/>
              <a:t>// </a:t>
            </a:r>
            <a:r>
              <a:rPr lang="hu-HU" sz="2200" b="1" i="1" dirty="0" smtClean="0"/>
              <a:t>TEXCOORD0 regiszter</a:t>
            </a:r>
            <a:endParaRPr lang="hu-HU" sz="2000" b="1" dirty="0">
              <a:latin typeface="Courier New" pitchFamily="49" charset="0"/>
            </a:endParaRPr>
          </a:p>
          <a:p>
            <a:r>
              <a:rPr lang="hu-HU" sz="2000" b="1" dirty="0">
                <a:latin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</a:rPr>
              <a:t>glVertex3f(x, y, z);</a:t>
            </a:r>
            <a:r>
              <a:rPr lang="hu-HU" sz="2000" b="1" dirty="0">
                <a:latin typeface="Courier New" pitchFamily="49" charset="0"/>
              </a:rPr>
              <a:t>	</a:t>
            </a:r>
            <a:r>
              <a:rPr lang="en-US" sz="2200" b="1" i="1" dirty="0"/>
              <a:t>// </a:t>
            </a:r>
            <a:r>
              <a:rPr lang="hu-HU" sz="2200" b="1" i="1" dirty="0"/>
              <a:t>POSITION regiszter + </a:t>
            </a:r>
            <a:r>
              <a:rPr lang="hu-HU" sz="2200" b="1" i="1" dirty="0" err="1"/>
              <a:t>trigger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 }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glEnd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775" y="2611438"/>
            <a:ext cx="8459788" cy="158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838200"/>
          </a:xfrm>
        </p:spPr>
        <p:txBody>
          <a:bodyPr>
            <a:normAutofit/>
          </a:bodyPr>
          <a:lstStyle/>
          <a:p>
            <a:r>
              <a:rPr lang="hu-HU" dirty="0" err="1" smtClean="0"/>
              <a:t>Vertex</a:t>
            </a:r>
            <a:r>
              <a:rPr lang="hu-HU" dirty="0" smtClean="0"/>
              <a:t> árnyaló</a:t>
            </a:r>
            <a:endParaRPr lang="hu-HU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3975" y="1343085"/>
            <a:ext cx="8276625" cy="452431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b="1" dirty="0" err="1">
                <a:latin typeface="Courier New" pitchFamily="49" charset="0"/>
              </a:rPr>
              <a:t>void</a:t>
            </a:r>
            <a:r>
              <a:rPr lang="hu-HU" sz="1800" b="1" dirty="0">
                <a:latin typeface="Courier New" pitchFamily="49" charset="0"/>
              </a:rPr>
              <a:t> main(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r>
              <a:rPr lang="en-US" sz="1800" b="1" dirty="0">
                <a:latin typeface="Courier New" pitchFamily="49" charset="0"/>
              </a:rPr>
              <a:t>	in </a:t>
            </a:r>
            <a:r>
              <a:rPr lang="hu-HU" sz="1800" b="1" dirty="0">
                <a:latin typeface="Courier New" pitchFamily="49" charset="0"/>
              </a:rPr>
              <a:t>float4 </a:t>
            </a:r>
            <a:r>
              <a:rPr lang="hu-HU" sz="1800" b="1" dirty="0" err="1">
                <a:latin typeface="Courier New" pitchFamily="49" charset="0"/>
              </a:rPr>
              <a:t>position</a:t>
            </a:r>
            <a:r>
              <a:rPr lang="hu-HU" sz="1800" b="1" dirty="0">
                <a:latin typeface="Courier New" pitchFamily="49" charset="0"/>
              </a:rPr>
              <a:t>	  : </a:t>
            </a:r>
            <a:r>
              <a:rPr lang="hu-HU" sz="1800" b="1" dirty="0" smtClean="0">
                <a:latin typeface="Courier New" pitchFamily="49" charset="0"/>
              </a:rPr>
              <a:t>POSITION</a:t>
            </a:r>
            <a:r>
              <a:rPr lang="en-US" sz="1800" b="1" dirty="0" smtClean="0">
                <a:latin typeface="Courier New" pitchFamily="49" charset="0"/>
              </a:rPr>
              <a:t>,</a:t>
            </a:r>
            <a:endParaRPr lang="hu-HU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in </a:t>
            </a:r>
            <a:r>
              <a:rPr lang="hu-HU" sz="1800" b="1" dirty="0">
                <a:latin typeface="Courier New" pitchFamily="49" charset="0"/>
              </a:rPr>
              <a:t>float4 </a:t>
            </a:r>
            <a:r>
              <a:rPr lang="hu-HU" sz="1800" b="1" dirty="0" err="1" smtClean="0">
                <a:latin typeface="Courier New" pitchFamily="49" charset="0"/>
              </a:rPr>
              <a:t>texcoord</a:t>
            </a:r>
            <a:r>
              <a:rPr lang="hu-HU" sz="1800" b="1" dirty="0">
                <a:latin typeface="Courier New" pitchFamily="49" charset="0"/>
              </a:rPr>
              <a:t>	  : </a:t>
            </a:r>
            <a:r>
              <a:rPr lang="hu-HU" sz="1800" b="1" dirty="0" smtClean="0">
                <a:latin typeface="Courier New" pitchFamily="49" charset="0"/>
              </a:rPr>
              <a:t>TEXCOORD0</a:t>
            </a:r>
            <a:r>
              <a:rPr lang="en-US" sz="1800" b="1" dirty="0" smtClean="0">
                <a:latin typeface="Courier New" pitchFamily="49" charset="0"/>
              </a:rPr>
              <a:t>,</a:t>
            </a:r>
            <a:endParaRPr lang="hu-HU" sz="1800" b="1" dirty="0" smtClean="0">
              <a:latin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</a:rPr>
              <a:t>	</a:t>
            </a:r>
            <a:r>
              <a:rPr lang="hu-HU" b="1" dirty="0" err="1" smtClean="0">
                <a:latin typeface="Courier New" pitchFamily="49" charset="0"/>
              </a:rPr>
              <a:t>in</a:t>
            </a:r>
            <a:r>
              <a:rPr lang="hu-HU" b="1" dirty="0" smtClean="0">
                <a:latin typeface="Courier New" pitchFamily="49" charset="0"/>
              </a:rPr>
              <a:t> float3 </a:t>
            </a:r>
            <a:r>
              <a:rPr lang="hu-HU" b="1" dirty="0" err="1" smtClean="0">
                <a:latin typeface="Courier New" pitchFamily="49" charset="0"/>
              </a:rPr>
              <a:t>normal</a:t>
            </a:r>
            <a:r>
              <a:rPr lang="hu-HU" b="1" dirty="0" smtClean="0">
                <a:latin typeface="Courier New" pitchFamily="49" charset="0"/>
              </a:rPr>
              <a:t>	  </a:t>
            </a:r>
            <a:r>
              <a:rPr lang="en-US" b="1" dirty="0" smtClean="0">
                <a:latin typeface="Courier New" pitchFamily="49" charset="0"/>
              </a:rPr>
              <a:t>: NORMAL,</a:t>
            </a:r>
          </a:p>
          <a:p>
            <a:r>
              <a:rPr lang="en-US" sz="1800" b="1" dirty="0" smtClean="0">
                <a:latin typeface="Courier New" pitchFamily="49" charset="0"/>
              </a:rPr>
              <a:t>	in float3 color	  : COLOR0,</a:t>
            </a:r>
            <a:endParaRPr lang="hu-HU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	</a:t>
            </a:r>
            <a:r>
              <a:rPr lang="hu-HU" sz="1800" b="1" dirty="0">
                <a:solidFill>
                  <a:schemeClr val="accent2"/>
                </a:solidFill>
                <a:latin typeface="Courier New" pitchFamily="49" charset="0"/>
              </a:rPr>
              <a:t>uniform float4x4 M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VP</a:t>
            </a:r>
            <a:r>
              <a:rPr lang="hu-HU" sz="1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hu-HU" sz="1800" b="1" dirty="0">
                <a:solidFill>
                  <a:schemeClr val="accent2"/>
                </a:solidFill>
                <a:latin typeface="Courier New" pitchFamily="49" charset="0"/>
              </a:rPr>
              <a:t>: </a:t>
            </a:r>
            <a:r>
              <a:rPr lang="hu-HU" sz="1800" b="1" dirty="0" err="1">
                <a:solidFill>
                  <a:schemeClr val="accent2"/>
                </a:solidFill>
                <a:latin typeface="Courier New" pitchFamily="49" charset="0"/>
              </a:rPr>
              <a:t>state.matrix.mvp</a:t>
            </a:r>
            <a:r>
              <a:rPr lang="hu-HU" sz="1800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</a:p>
          <a:p>
            <a:r>
              <a:rPr lang="hu-HU" b="1" dirty="0" smtClean="0">
                <a:latin typeface="Courier New" pitchFamily="49" charset="0"/>
              </a:rPr>
              <a:t>	uniform float3   </a:t>
            </a:r>
            <a:r>
              <a:rPr lang="en-US" b="1" dirty="0" smtClean="0">
                <a:latin typeface="Courier New" pitchFamily="49" charset="0"/>
              </a:rPr>
              <a:t>light</a:t>
            </a:r>
            <a:r>
              <a:rPr lang="hu-HU" b="1" dirty="0" err="1" smtClean="0">
                <a:latin typeface="Courier New" pitchFamily="49" charset="0"/>
              </a:rPr>
              <a:t>pos</a:t>
            </a:r>
            <a:r>
              <a:rPr lang="hu-HU" b="1" dirty="0" smtClean="0">
                <a:latin typeface="Courier New" pitchFamily="49" charset="0"/>
              </a:rPr>
              <a:t>, // fényforrás </a:t>
            </a:r>
            <a:r>
              <a:rPr lang="en-US" b="1" dirty="0" err="1" smtClean="0">
                <a:latin typeface="Courier New" pitchFamily="49" charset="0"/>
              </a:rPr>
              <a:t>vil</a:t>
            </a:r>
            <a:r>
              <a:rPr lang="hu-HU" b="1" dirty="0" smtClean="0">
                <a:latin typeface="Courier New" pitchFamily="49" charset="0"/>
              </a:rPr>
              <a:t>ág k-ban</a:t>
            </a:r>
            <a:endParaRPr lang="hu-HU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   	out float4 </a:t>
            </a:r>
            <a:r>
              <a:rPr lang="hu-HU" sz="1800" b="1" dirty="0" err="1">
                <a:latin typeface="Courier New" pitchFamily="49" charset="0"/>
              </a:rPr>
              <a:t>hposition</a:t>
            </a:r>
            <a:r>
              <a:rPr lang="hu-HU" sz="1800" b="1" dirty="0">
                <a:latin typeface="Courier New" pitchFamily="49" charset="0"/>
              </a:rPr>
              <a:t>  : </a:t>
            </a:r>
            <a:r>
              <a:rPr lang="hu-HU" sz="1800" b="1" dirty="0" smtClean="0">
                <a:latin typeface="Courier New" pitchFamily="49" charset="0"/>
              </a:rPr>
              <a:t>POSITION</a:t>
            </a:r>
            <a:r>
              <a:rPr lang="en-US" sz="1800" b="1" dirty="0" smtClean="0">
                <a:latin typeface="Courier New" pitchFamily="49" charset="0"/>
              </a:rPr>
              <a:t>,</a:t>
            </a:r>
            <a:endParaRPr lang="hu-HU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hu-HU" sz="1800" b="1" dirty="0">
                <a:latin typeface="Courier New" pitchFamily="49" charset="0"/>
              </a:rPr>
              <a:t>out float3 </a:t>
            </a:r>
            <a:r>
              <a:rPr lang="en-US" sz="1800" b="1" dirty="0" err="1" smtClean="0">
                <a:latin typeface="Courier New" pitchFamily="49" charset="0"/>
              </a:rPr>
              <a:t>otexcoord</a:t>
            </a:r>
            <a:r>
              <a:rPr lang="hu-HU" sz="1800" b="1" dirty="0" smtClean="0">
                <a:latin typeface="Courier New" pitchFamily="49" charset="0"/>
              </a:rPr>
              <a:t>  : TEXCOORD0</a:t>
            </a:r>
            <a:r>
              <a:rPr lang="en-US" sz="1800" b="1" dirty="0" smtClean="0">
                <a:latin typeface="Courier New" pitchFamily="49" charset="0"/>
              </a:rPr>
              <a:t>,</a:t>
            </a:r>
            <a:endParaRPr lang="hu-HU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hu-HU" sz="1800" b="1" dirty="0">
                <a:latin typeface="Courier New" pitchFamily="49" charset="0"/>
              </a:rPr>
              <a:t>out float3 </a:t>
            </a:r>
            <a:r>
              <a:rPr lang="en-US" sz="1800" b="1" dirty="0" err="1" smtClean="0">
                <a:latin typeface="Courier New" pitchFamily="49" charset="0"/>
              </a:rPr>
              <a:t>ocolor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hu-HU" sz="1800" b="1" dirty="0" smtClean="0">
                <a:latin typeface="Courier New" pitchFamily="49" charset="0"/>
              </a:rPr>
              <a:t>  </a:t>
            </a:r>
            <a:r>
              <a:rPr lang="hu-HU" sz="1800" b="1" dirty="0">
                <a:latin typeface="Courier New" pitchFamily="49" charset="0"/>
              </a:rPr>
              <a:t>: </a:t>
            </a:r>
            <a:r>
              <a:rPr lang="en-US" sz="1800" b="1" dirty="0" smtClean="0">
                <a:latin typeface="Courier New" pitchFamily="49" charset="0"/>
              </a:rPr>
              <a:t>COLOR0</a:t>
            </a:r>
            <a:endParaRPr lang="hu-HU" sz="1800" b="1" dirty="0">
              <a:latin typeface="Courier New" pitchFamily="49" charset="0"/>
            </a:endParaRPr>
          </a:p>
          <a:p>
            <a:r>
              <a:rPr lang="hu-HU" sz="1800" b="1" dirty="0" smtClean="0">
                <a:latin typeface="Courier New" pitchFamily="49" charset="0"/>
              </a:rPr>
              <a:t>) </a:t>
            </a:r>
            <a:endParaRPr lang="en-US" sz="1800" b="1" dirty="0">
              <a:latin typeface="Courier New" pitchFamily="49" charset="0"/>
            </a:endParaRPr>
          </a:p>
          <a:p>
            <a:r>
              <a:rPr lang="hu-HU" sz="1800" b="1" dirty="0">
                <a:latin typeface="Courier New" pitchFamily="49" charset="0"/>
              </a:rPr>
              <a:t>{</a:t>
            </a:r>
            <a:endParaRPr lang="hu-HU" sz="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hu-HU" sz="1800" b="1" dirty="0" err="1">
                <a:latin typeface="Courier New" pitchFamily="49" charset="0"/>
              </a:rPr>
              <a:t>hposition</a:t>
            </a:r>
            <a:r>
              <a:rPr lang="hu-HU" sz="1800" b="1" dirty="0">
                <a:latin typeface="Courier New" pitchFamily="49" charset="0"/>
              </a:rPr>
              <a:t> = </a:t>
            </a:r>
            <a:r>
              <a:rPr lang="hu-HU" sz="1800" b="1" dirty="0" err="1">
                <a:latin typeface="Courier New" pitchFamily="49" charset="0"/>
              </a:rPr>
              <a:t>mul</a:t>
            </a:r>
            <a:r>
              <a:rPr lang="hu-HU" sz="1800" b="1" dirty="0">
                <a:latin typeface="Courier New" pitchFamily="49" charset="0"/>
              </a:rPr>
              <a:t>(M</a:t>
            </a:r>
            <a:r>
              <a:rPr lang="en-US" sz="1800" b="1" dirty="0">
                <a:latin typeface="Courier New" pitchFamily="49" charset="0"/>
              </a:rPr>
              <a:t>VP</a:t>
            </a:r>
            <a:r>
              <a:rPr lang="hu-HU" sz="1800" b="1" dirty="0">
                <a:latin typeface="Courier New" pitchFamily="49" charset="0"/>
              </a:rPr>
              <a:t>, </a:t>
            </a:r>
            <a:r>
              <a:rPr lang="hu-HU" sz="1800" b="1" dirty="0" err="1">
                <a:latin typeface="Courier New" pitchFamily="49" charset="0"/>
              </a:rPr>
              <a:t>position</a:t>
            </a:r>
            <a:r>
              <a:rPr lang="hu-HU" sz="1800" b="1" dirty="0">
                <a:latin typeface="Courier New" pitchFamily="49" charset="0"/>
              </a:rPr>
              <a:t>);</a:t>
            </a:r>
          </a:p>
          <a:p>
            <a:r>
              <a:rPr lang="hu-HU" sz="1800" b="1" dirty="0" smtClean="0">
                <a:latin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</a:rPr>
              <a:t>ocolor</a:t>
            </a:r>
            <a:r>
              <a:rPr lang="hu-HU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= color * dot(normal, light</a:t>
            </a:r>
            <a:r>
              <a:rPr lang="hu-HU" sz="1800" b="1" dirty="0" err="1" smtClean="0">
                <a:latin typeface="Courier New" pitchFamily="49" charset="0"/>
              </a:rPr>
              <a:t>pos</a:t>
            </a:r>
            <a:r>
              <a:rPr lang="en-US" sz="1800" b="1" dirty="0" smtClean="0">
                <a:latin typeface="Courier New" pitchFamily="49" charset="0"/>
              </a:rPr>
              <a:t>);</a:t>
            </a:r>
            <a:endParaRPr lang="hu-HU" sz="1800" b="1" dirty="0" smtClean="0">
              <a:latin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otexcoord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texcoord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r>
              <a:rPr lang="hu-HU" sz="1800" b="1" dirty="0" smtClean="0">
                <a:latin typeface="Courier New" pitchFamily="49" charset="0"/>
              </a:rPr>
              <a:t>}</a:t>
            </a:r>
            <a:endParaRPr lang="hu-HU" sz="1800" b="1" dirty="0">
              <a:latin typeface="Courier New" pitchFamily="49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 rot="19361196">
            <a:off x="7472363" y="5205413"/>
            <a:ext cx="1076325" cy="668337"/>
          </a:xfrm>
          <a:custGeom>
            <a:avLst/>
            <a:gdLst>
              <a:gd name="T0" fmla="*/ 0 w 1200"/>
              <a:gd name="T1" fmla="*/ 2147483647 h 1056"/>
              <a:gd name="T2" fmla="*/ 2147483647 w 1200"/>
              <a:gd name="T3" fmla="*/ 0 h 1056"/>
              <a:gd name="T4" fmla="*/ 2147483647 w 1200"/>
              <a:gd name="T5" fmla="*/ 2147483647 h 1056"/>
              <a:gd name="T6" fmla="*/ 0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960"/>
                </a:moveTo>
                <a:lnTo>
                  <a:pt x="624" y="0"/>
                </a:lnTo>
                <a:lnTo>
                  <a:pt x="1200" y="1056"/>
                </a:lnTo>
                <a:lnTo>
                  <a:pt x="0" y="960"/>
                </a:lnTo>
                <a:close/>
              </a:path>
            </a:pathLst>
          </a:custGeom>
          <a:noFill/>
          <a:ln w="28575" cap="flat" cmpd="sng">
            <a:solidFill>
              <a:srgbClr val="35C955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V="1">
            <a:off x="7272338" y="4738688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7256463" y="5576888"/>
            <a:ext cx="32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6769100" y="4508500"/>
            <a:ext cx="2195513" cy="199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24" name="Object 29"/>
          <p:cNvGraphicFramePr>
            <a:graphicFrameLocks noChangeAspect="1"/>
          </p:cNvGraphicFramePr>
          <p:nvPr/>
        </p:nvGraphicFramePr>
        <p:xfrm>
          <a:off x="7297738" y="4556125"/>
          <a:ext cx="314325" cy="560388"/>
        </p:xfrm>
        <a:graphic>
          <a:graphicData uri="http://schemas.openxmlformats.org/presentationml/2006/ole">
            <p:oleObj spid="_x0000_s4098" name="Klip" r:id="rId3" imgW="2478240" imgH="4461120" progId="">
              <p:embed/>
            </p:oleObj>
          </a:graphicData>
        </a:graphic>
      </p:graphicFrame>
      <p:sp>
        <p:nvSpPr>
          <p:cNvPr id="25" name="Line 30"/>
          <p:cNvSpPr>
            <a:spLocks noChangeShapeType="1"/>
          </p:cNvSpPr>
          <p:nvPr/>
        </p:nvSpPr>
        <p:spPr bwMode="auto">
          <a:xfrm flipH="1" flipV="1">
            <a:off x="7581900" y="4897438"/>
            <a:ext cx="284163" cy="36671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6" name="Oval 31"/>
          <p:cNvSpPr>
            <a:spLocks noChangeArrowheads="1"/>
          </p:cNvSpPr>
          <p:nvPr/>
        </p:nvSpPr>
        <p:spPr bwMode="auto">
          <a:xfrm>
            <a:off x="7664450" y="6069013"/>
            <a:ext cx="120650" cy="96837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8558213" y="5419725"/>
            <a:ext cx="122237" cy="96838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7826375" y="5210175"/>
            <a:ext cx="122238" cy="96838"/>
          </a:xfrm>
          <a:prstGeom prst="ellipse">
            <a:avLst/>
          </a:prstGeom>
          <a:solidFill>
            <a:srgbClr val="35C955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 flipV="1">
            <a:off x="7867650" y="4702175"/>
            <a:ext cx="122238" cy="5349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7885113" y="484822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</a:t>
            </a:r>
            <a:endParaRPr lang="en-US"/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7596188" y="458152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Fragmens</a:t>
            </a:r>
            <a:r>
              <a:rPr lang="hu-HU" dirty="0" smtClean="0"/>
              <a:t> árny</a:t>
            </a:r>
            <a:r>
              <a:rPr lang="en-US" dirty="0" smtClean="0"/>
              <a:t>a</a:t>
            </a:r>
            <a:r>
              <a:rPr lang="hu-HU" dirty="0" smtClean="0"/>
              <a:t>ló</a:t>
            </a:r>
            <a:endParaRPr lang="hu-HU" dirty="0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304800" y="1676400"/>
            <a:ext cx="8686800" cy="38164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200" b="1" dirty="0">
              <a:latin typeface="Courier New" pitchFamily="49" charset="0"/>
            </a:endParaRPr>
          </a:p>
          <a:p>
            <a:r>
              <a:rPr lang="en-GB" sz="2200" b="1" dirty="0">
                <a:latin typeface="Courier New" pitchFamily="49" charset="0"/>
              </a:rPr>
              <a:t>void</a:t>
            </a:r>
            <a:r>
              <a:rPr lang="hu-HU" sz="2200" b="1" dirty="0">
                <a:latin typeface="Courier New" pitchFamily="49" charset="0"/>
              </a:rPr>
              <a:t> main(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hu-HU" sz="2200" b="1" dirty="0" err="1">
                <a:latin typeface="Courier New" pitchFamily="49" charset="0"/>
              </a:rPr>
              <a:t>in</a:t>
            </a:r>
            <a:r>
              <a:rPr lang="hu-HU" sz="2200" b="1" dirty="0">
                <a:latin typeface="Courier New" pitchFamily="49" charset="0"/>
              </a:rPr>
              <a:t> float2 </a:t>
            </a:r>
            <a:r>
              <a:rPr lang="hu-HU" sz="2200" b="1" dirty="0" err="1">
                <a:latin typeface="Courier New" pitchFamily="49" charset="0"/>
              </a:rPr>
              <a:t>texcoord</a:t>
            </a:r>
            <a:r>
              <a:rPr lang="hu-HU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	</a:t>
            </a:r>
            <a:r>
              <a:rPr lang="hu-HU" sz="2200" b="1" dirty="0">
                <a:latin typeface="Courier New" pitchFamily="49" charset="0"/>
              </a:rPr>
              <a:t>: TEXCOORD0,</a:t>
            </a:r>
          </a:p>
          <a:p>
            <a:r>
              <a:rPr lang="en-US" sz="2200" b="1" dirty="0">
                <a:latin typeface="Courier New" pitchFamily="49" charset="0"/>
              </a:rPr>
              <a:t>		</a:t>
            </a:r>
            <a:r>
              <a:rPr lang="hu-HU" sz="2200" b="1" dirty="0" err="1">
                <a:latin typeface="Courier New" pitchFamily="49" charset="0"/>
              </a:rPr>
              <a:t>in</a:t>
            </a:r>
            <a:r>
              <a:rPr lang="hu-HU" sz="2200" b="1" dirty="0">
                <a:latin typeface="Courier New" pitchFamily="49" charset="0"/>
              </a:rPr>
              <a:t> float3 </a:t>
            </a:r>
            <a:r>
              <a:rPr lang="hu-HU" sz="2200" b="1" dirty="0" err="1">
                <a:latin typeface="Courier New" pitchFamily="49" charset="0"/>
              </a:rPr>
              <a:t>color</a:t>
            </a:r>
            <a:r>
              <a:rPr lang="en-US" sz="2200" b="1" dirty="0">
                <a:latin typeface="Courier New" pitchFamily="49" charset="0"/>
              </a:rPr>
              <a:t>		</a:t>
            </a:r>
            <a:r>
              <a:rPr lang="hu-HU" sz="2200" b="1" dirty="0">
                <a:latin typeface="Courier New" pitchFamily="49" charset="0"/>
              </a:rPr>
              <a:t>: COLOR0,</a:t>
            </a:r>
          </a:p>
          <a:p>
            <a:r>
              <a:rPr lang="en-US" sz="2200" b="1" dirty="0">
                <a:latin typeface="Courier New" pitchFamily="49" charset="0"/>
              </a:rPr>
              <a:t>		</a:t>
            </a:r>
            <a:r>
              <a:rPr lang="hu-HU" sz="2200" b="1" dirty="0">
                <a:solidFill>
                  <a:schemeClr val="accent2"/>
                </a:solidFill>
                <a:latin typeface="Courier New" pitchFamily="49" charset="0"/>
              </a:rPr>
              <a:t>uniform sampler2D </a:t>
            </a:r>
            <a:r>
              <a:rPr lang="en-US" sz="2200" b="1" dirty="0">
                <a:solidFill>
                  <a:schemeClr val="accent2"/>
                </a:solidFill>
                <a:latin typeface="Courier New" pitchFamily="49" charset="0"/>
              </a:rPr>
              <a:t>texture</a:t>
            </a:r>
            <a:r>
              <a:rPr lang="hu-HU" sz="2200" b="1" dirty="0">
                <a:solidFill>
                  <a:schemeClr val="accent2"/>
                </a:solidFill>
                <a:latin typeface="Courier New" pitchFamily="49" charset="0"/>
              </a:rPr>
              <a:t>_map</a:t>
            </a:r>
            <a:r>
              <a:rPr lang="en-GB" sz="2200" b="1" dirty="0" smtClean="0">
                <a:latin typeface="Courier New" pitchFamily="49" charset="0"/>
              </a:rPr>
              <a:t>,</a:t>
            </a:r>
          </a:p>
          <a:p>
            <a:r>
              <a:rPr lang="en-GB" sz="2200" b="1" dirty="0" smtClean="0">
                <a:latin typeface="Courier New" pitchFamily="49" charset="0"/>
              </a:rPr>
              <a:t>		uniform float2    shift,</a:t>
            </a:r>
            <a:endParaRPr lang="en-GB" sz="2200" b="1" dirty="0">
              <a:latin typeface="Courier New" pitchFamily="49" charset="0"/>
            </a:endParaRPr>
          </a:p>
          <a:p>
            <a:r>
              <a:rPr lang="en-GB" sz="2200" b="1" dirty="0">
                <a:latin typeface="Courier New" pitchFamily="49" charset="0"/>
              </a:rPr>
              <a:t>		out </a:t>
            </a:r>
            <a:r>
              <a:rPr lang="hu-HU" sz="2200" b="1" dirty="0">
                <a:latin typeface="Courier New" pitchFamily="49" charset="0"/>
              </a:rPr>
              <a:t>float4 </a:t>
            </a:r>
            <a:r>
              <a:rPr lang="en-GB" sz="2200" b="1" dirty="0" err="1">
                <a:latin typeface="Courier New" pitchFamily="49" charset="0"/>
              </a:rPr>
              <a:t>ocolor</a:t>
            </a:r>
            <a:r>
              <a:rPr lang="en-GB" sz="2200" b="1" dirty="0">
                <a:latin typeface="Courier New" pitchFamily="49" charset="0"/>
              </a:rPr>
              <a:t>     </a:t>
            </a:r>
            <a:r>
              <a:rPr lang="hu-HU" sz="2200" b="1" dirty="0">
                <a:latin typeface="Courier New" pitchFamily="49" charset="0"/>
              </a:rPr>
              <a:t>: COLOR</a:t>
            </a:r>
            <a:r>
              <a:rPr lang="en-GB" sz="2200" b="1" dirty="0">
                <a:latin typeface="Courier New" pitchFamily="49" charset="0"/>
              </a:rPr>
              <a:t> )</a:t>
            </a:r>
            <a:endParaRPr lang="hu-HU" sz="2200" b="1" dirty="0">
              <a:latin typeface="Courier New" pitchFamily="49" charset="0"/>
            </a:endParaRPr>
          </a:p>
          <a:p>
            <a:r>
              <a:rPr lang="hu-HU" sz="2200" b="1" dirty="0">
                <a:latin typeface="Courier New" pitchFamily="49" charset="0"/>
              </a:rPr>
              <a:t>{</a:t>
            </a:r>
          </a:p>
          <a:p>
            <a:r>
              <a:rPr lang="en-US" sz="2200" b="1" dirty="0">
                <a:latin typeface="Courier New" pitchFamily="49" charset="0"/>
              </a:rPr>
              <a:t>	</a:t>
            </a:r>
            <a:r>
              <a:rPr lang="en-US" sz="2200" b="1" dirty="0" err="1" smtClean="0">
                <a:latin typeface="Courier New" pitchFamily="49" charset="0"/>
              </a:rPr>
              <a:t>texcoord</a:t>
            </a:r>
            <a:r>
              <a:rPr lang="en-US" sz="2200" b="1" dirty="0" smtClean="0">
                <a:latin typeface="Courier New" pitchFamily="49" charset="0"/>
              </a:rPr>
              <a:t> += shift;</a:t>
            </a:r>
          </a:p>
          <a:p>
            <a:r>
              <a:rPr lang="en-US" sz="2200" b="1" dirty="0" smtClean="0">
                <a:latin typeface="Courier New" pitchFamily="49" charset="0"/>
              </a:rPr>
              <a:t>	float3 </a:t>
            </a:r>
            <a:r>
              <a:rPr lang="en-US" sz="2200" b="1" dirty="0" err="1" smtClean="0">
                <a:latin typeface="Courier New" pitchFamily="49" charset="0"/>
              </a:rPr>
              <a:t>texcol</a:t>
            </a:r>
            <a:r>
              <a:rPr lang="en-US" sz="2200" b="1" dirty="0" smtClean="0">
                <a:latin typeface="Courier New" pitchFamily="49" charset="0"/>
              </a:rPr>
              <a:t> = </a:t>
            </a:r>
            <a:r>
              <a:rPr lang="en-US" sz="2200" b="1" dirty="0" smtClean="0">
                <a:solidFill>
                  <a:schemeClr val="accent2"/>
                </a:solidFill>
                <a:latin typeface="Courier New" pitchFamily="49" charset="0"/>
              </a:rPr>
              <a:t>tex2D</a:t>
            </a:r>
            <a:r>
              <a:rPr lang="hu-HU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texture_map</a:t>
            </a:r>
            <a:r>
              <a:rPr lang="hu-HU" sz="2200" b="1" dirty="0">
                <a:latin typeface="Courier New" pitchFamily="49" charset="0"/>
              </a:rPr>
              <a:t>, </a:t>
            </a:r>
            <a:r>
              <a:rPr lang="hu-HU" sz="2200" b="1" dirty="0" err="1">
                <a:latin typeface="Courier New" pitchFamily="49" charset="0"/>
              </a:rPr>
              <a:t>texcoord</a:t>
            </a:r>
            <a:r>
              <a:rPr lang="hu-HU" sz="2200" b="1" dirty="0" smtClean="0">
                <a:latin typeface="Courier New" pitchFamily="49" charset="0"/>
              </a:rPr>
              <a:t>)</a:t>
            </a:r>
            <a:r>
              <a:rPr lang="en-US" sz="2200" b="1" dirty="0" smtClean="0">
                <a:latin typeface="Courier New" pitchFamily="49" charset="0"/>
              </a:rPr>
              <a:t>;</a:t>
            </a:r>
          </a:p>
          <a:p>
            <a:r>
              <a:rPr lang="en-US" sz="2200" b="1" dirty="0" smtClean="0">
                <a:latin typeface="Courier New" pitchFamily="49" charset="0"/>
              </a:rPr>
              <a:t> 	</a:t>
            </a:r>
            <a:r>
              <a:rPr lang="en-US" sz="2200" b="1" dirty="0" err="1" smtClean="0">
                <a:latin typeface="Courier New" pitchFamily="49" charset="0"/>
              </a:rPr>
              <a:t>ocolor</a:t>
            </a:r>
            <a:r>
              <a:rPr lang="en-US" sz="2200" b="1" dirty="0" smtClean="0">
                <a:latin typeface="Courier New" pitchFamily="49" charset="0"/>
              </a:rPr>
              <a:t> = </a:t>
            </a:r>
            <a:r>
              <a:rPr lang="en-US" sz="2200" b="1" dirty="0" err="1" smtClean="0">
                <a:latin typeface="Courier New" pitchFamily="49" charset="0"/>
              </a:rPr>
              <a:t>texcol</a:t>
            </a:r>
            <a:r>
              <a:rPr lang="en-US" sz="2200" b="1" dirty="0" smtClean="0">
                <a:latin typeface="Courier New" pitchFamily="49" charset="0"/>
              </a:rPr>
              <a:t> * color</a:t>
            </a:r>
            <a:r>
              <a:rPr lang="hu-HU" sz="2200" b="1" dirty="0" smtClean="0">
                <a:latin typeface="Courier New" pitchFamily="49" charset="0"/>
              </a:rPr>
              <a:t>;</a:t>
            </a:r>
            <a:endParaRPr lang="en-US" sz="2200" b="1" dirty="0">
              <a:latin typeface="Courier New" pitchFamily="49" charset="0"/>
            </a:endParaRPr>
          </a:p>
          <a:p>
            <a:r>
              <a:rPr lang="hu-HU" sz="22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Pontok: homogén koordináták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Descartes: (</a:t>
            </a:r>
            <a:r>
              <a:rPr lang="hu-HU" i="1" dirty="0" smtClean="0"/>
              <a:t>x,y,z</a:t>
            </a:r>
            <a:r>
              <a:rPr lang="hu-HU" dirty="0" smtClean="0"/>
              <a:t>) </a:t>
            </a:r>
            <a:r>
              <a:rPr lang="hu-HU" dirty="0" smtClean="0">
                <a:sym typeface="Symbol"/>
              </a:rPr>
              <a:t> </a:t>
            </a:r>
            <a:endParaRPr lang="en-US" dirty="0" smtClean="0">
              <a:sym typeface="Symbol"/>
            </a:endParaRPr>
          </a:p>
          <a:p>
            <a:r>
              <a:rPr lang="hu-HU" dirty="0" smtClean="0">
                <a:sym typeface="Symbol"/>
              </a:rPr>
              <a:t>Homogén: 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X,Y,Z,w</a:t>
            </a:r>
            <a:r>
              <a:rPr lang="en-US" dirty="0" smtClean="0">
                <a:sym typeface="Symbol"/>
              </a:rPr>
              <a:t>] = [</a:t>
            </a:r>
            <a:r>
              <a:rPr lang="en-US" i="1" dirty="0" err="1" smtClean="0">
                <a:sym typeface="Symbol"/>
              </a:rPr>
              <a:t>xw,yw,zw,w</a:t>
            </a:r>
            <a:r>
              <a:rPr lang="en-US" dirty="0" smtClean="0">
                <a:sym typeface="Symbol"/>
              </a:rPr>
              <a:t>]</a:t>
            </a:r>
          </a:p>
          <a:p>
            <a:r>
              <a:rPr lang="en-US" dirty="0" smtClean="0">
                <a:sym typeface="Symbol"/>
              </a:rPr>
              <a:t>Mi</a:t>
            </a:r>
            <a:r>
              <a:rPr lang="hu-HU" dirty="0" smtClean="0">
                <a:sym typeface="Symbol"/>
              </a:rPr>
              <a:t>ért</a:t>
            </a:r>
            <a:r>
              <a:rPr lang="en-US" dirty="0" smtClean="0">
                <a:sym typeface="Symbol"/>
              </a:rPr>
              <a:t> j</a:t>
            </a:r>
            <a:r>
              <a:rPr lang="hu-HU" dirty="0" smtClean="0">
                <a:sym typeface="Symbol"/>
              </a:rPr>
              <a:t>ó?</a:t>
            </a:r>
          </a:p>
          <a:p>
            <a:pPr lvl="1"/>
            <a:r>
              <a:rPr lang="hu-HU" sz="2400" dirty="0" smtClean="0">
                <a:sym typeface="Symbol"/>
              </a:rPr>
              <a:t>Eltolás, elforgatás, középpontos vetítés, stb. mind 4x4-es mátrixszal szorzás</a:t>
            </a:r>
          </a:p>
          <a:p>
            <a:pPr lvl="1"/>
            <a:r>
              <a:rPr lang="hu-HU" sz="2400" dirty="0" smtClean="0">
                <a:sym typeface="Symbol"/>
              </a:rPr>
              <a:t>Több transzformáció egyetlen mátrixban összefogható</a:t>
            </a:r>
          </a:p>
          <a:p>
            <a:pPr lvl="1"/>
            <a:r>
              <a:rPr lang="hu-HU" sz="2400" dirty="0" smtClean="0">
                <a:sym typeface="Symbol"/>
              </a:rPr>
              <a:t>Párhuzamosok nem okoznak gondot (párhuzamosok ideális pontban metszik egymást)</a:t>
            </a:r>
          </a:p>
          <a:p>
            <a:pPr lvl="1"/>
            <a:r>
              <a:rPr lang="hu-HU" sz="2400" dirty="0" smtClean="0">
                <a:sym typeface="Symbol"/>
              </a:rPr>
              <a:t>A homogén koordináták lineáris transzformációi: háromszöget háromszögbe visznek át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Homogén koordináták értelmezése</a:t>
            </a:r>
            <a:endParaRPr lang="hu-HU" dirty="0"/>
          </a:p>
        </p:txBody>
      </p:sp>
      <p:sp>
        <p:nvSpPr>
          <p:cNvPr id="91" name="Line 4"/>
          <p:cNvSpPr>
            <a:spLocks noChangeShapeType="1"/>
          </p:cNvSpPr>
          <p:nvPr/>
        </p:nvSpPr>
        <p:spPr bwMode="auto">
          <a:xfrm flipV="1">
            <a:off x="1908175" y="2420938"/>
            <a:ext cx="0" cy="287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 flipV="1">
            <a:off x="1908175" y="5300663"/>
            <a:ext cx="2951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3" name="Oval 6"/>
          <p:cNvSpPr>
            <a:spLocks noChangeArrowheads="1"/>
          </p:cNvSpPr>
          <p:nvPr/>
        </p:nvSpPr>
        <p:spPr bwMode="auto">
          <a:xfrm>
            <a:off x="2843213" y="4581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4" name="Line 7"/>
          <p:cNvSpPr>
            <a:spLocks noChangeShapeType="1"/>
          </p:cNvSpPr>
          <p:nvPr/>
        </p:nvSpPr>
        <p:spPr bwMode="auto">
          <a:xfrm>
            <a:off x="2916238" y="4652963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 flipH="1">
            <a:off x="1908175" y="4652963"/>
            <a:ext cx="1008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6" name="Rectangle 9"/>
          <p:cNvSpPr>
            <a:spLocks noChangeArrowheads="1"/>
          </p:cNvSpPr>
          <p:nvPr/>
        </p:nvSpPr>
        <p:spPr bwMode="auto">
          <a:xfrm>
            <a:off x="2700338" y="5373688"/>
            <a:ext cx="3413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i="1"/>
              <a:t>x</a:t>
            </a:r>
            <a:endParaRPr lang="en-US" sz="2800" i="1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1476375" y="4437063"/>
            <a:ext cx="3413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i="1"/>
              <a:t>y</a:t>
            </a:r>
            <a:endParaRPr lang="en-US" sz="2800" i="1"/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2124075" y="3933825"/>
            <a:ext cx="111498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[</a:t>
            </a:r>
            <a:r>
              <a:rPr lang="hu-HU" sz="2800" i="1" dirty="0" smtClean="0"/>
              <a:t>x</a:t>
            </a:r>
            <a:r>
              <a:rPr lang="en-GB" sz="2800" i="1" dirty="0" smtClean="0"/>
              <a:t>,y,</a:t>
            </a:r>
            <a:r>
              <a:rPr lang="en-GB" sz="2800" dirty="0" smtClean="0"/>
              <a:t>1]</a:t>
            </a:r>
            <a:endParaRPr lang="en-US" sz="2800" dirty="0"/>
          </a:p>
        </p:txBody>
      </p:sp>
      <p:sp>
        <p:nvSpPr>
          <p:cNvPr id="99" name="Oval 13"/>
          <p:cNvSpPr>
            <a:spLocks noChangeArrowheads="1"/>
          </p:cNvSpPr>
          <p:nvPr/>
        </p:nvSpPr>
        <p:spPr bwMode="auto">
          <a:xfrm>
            <a:off x="3779838" y="4005263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0" name="Line 14"/>
          <p:cNvSpPr>
            <a:spLocks noChangeShapeType="1"/>
          </p:cNvSpPr>
          <p:nvPr/>
        </p:nvSpPr>
        <p:spPr bwMode="auto">
          <a:xfrm flipV="1">
            <a:off x="1908175" y="3141663"/>
            <a:ext cx="3384550" cy="215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3563938" y="4292600"/>
            <a:ext cx="321870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/>
              <a:t>[2</a:t>
            </a:r>
            <a:r>
              <a:rPr lang="hu-HU" sz="2800" i="1" dirty="0"/>
              <a:t>x</a:t>
            </a:r>
            <a:r>
              <a:rPr lang="en-GB" sz="2800" i="1" dirty="0" smtClean="0"/>
              <a:t>,</a:t>
            </a:r>
            <a:r>
              <a:rPr lang="en-GB" sz="2800" dirty="0" smtClean="0"/>
              <a:t>2</a:t>
            </a:r>
            <a:r>
              <a:rPr lang="en-GB" sz="2800" i="1" dirty="0" smtClean="0"/>
              <a:t>y,</a:t>
            </a:r>
            <a:r>
              <a:rPr lang="en-GB" sz="2800" dirty="0" smtClean="0"/>
              <a:t>1] </a:t>
            </a:r>
            <a:r>
              <a:rPr lang="en-GB" sz="2800" dirty="0"/>
              <a:t>= </a:t>
            </a:r>
            <a:r>
              <a:rPr lang="en-GB" sz="2800" dirty="0" smtClean="0"/>
              <a:t>[</a:t>
            </a:r>
            <a:r>
              <a:rPr lang="hu-HU" sz="2800" i="1" dirty="0" smtClean="0"/>
              <a:t>x</a:t>
            </a:r>
            <a:r>
              <a:rPr lang="en-GB" sz="2800" i="1" dirty="0" smtClean="0"/>
              <a:t>,y,</a:t>
            </a:r>
            <a:r>
              <a:rPr lang="en-GB" sz="2800" dirty="0" smtClean="0"/>
              <a:t>1/2]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02" name="Oval 16"/>
          <p:cNvSpPr>
            <a:spLocks noChangeArrowheads="1"/>
          </p:cNvSpPr>
          <p:nvPr/>
        </p:nvSpPr>
        <p:spPr bwMode="auto">
          <a:xfrm>
            <a:off x="4787900" y="3357563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3" name="Rectangle 17"/>
          <p:cNvSpPr>
            <a:spLocks noChangeArrowheads="1"/>
          </p:cNvSpPr>
          <p:nvPr/>
        </p:nvSpPr>
        <p:spPr bwMode="auto">
          <a:xfrm>
            <a:off x="4859338" y="3378200"/>
            <a:ext cx="141474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/>
              <a:t>[</a:t>
            </a:r>
            <a:r>
              <a:rPr lang="hu-HU" sz="2800" i="1" dirty="0" smtClean="0"/>
              <a:t>x</a:t>
            </a:r>
            <a:r>
              <a:rPr lang="en-GB" sz="2800" i="1" dirty="0" smtClean="0"/>
              <a:t>,y,</a:t>
            </a:r>
            <a:r>
              <a:rPr lang="en-GB" sz="2800" dirty="0" smtClean="0"/>
              <a:t>1/3]</a:t>
            </a:r>
            <a:endParaRPr lang="hu-HU" sz="2800" dirty="0"/>
          </a:p>
        </p:txBody>
      </p:sp>
      <p:sp>
        <p:nvSpPr>
          <p:cNvPr id="104" name="Oval 18"/>
          <p:cNvSpPr>
            <a:spLocks noChangeArrowheads="1"/>
          </p:cNvSpPr>
          <p:nvPr/>
        </p:nvSpPr>
        <p:spPr bwMode="auto">
          <a:xfrm>
            <a:off x="6227763" y="23495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5" name="Line 19"/>
          <p:cNvSpPr>
            <a:spLocks noChangeShapeType="1"/>
          </p:cNvSpPr>
          <p:nvPr/>
        </p:nvSpPr>
        <p:spPr bwMode="auto">
          <a:xfrm flipV="1">
            <a:off x="5724525" y="2492375"/>
            <a:ext cx="431800" cy="2889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6" name="Rectangle 20"/>
          <p:cNvSpPr>
            <a:spLocks noChangeArrowheads="1"/>
          </p:cNvSpPr>
          <p:nvPr/>
        </p:nvSpPr>
        <p:spPr bwMode="auto">
          <a:xfrm>
            <a:off x="6227763" y="2586038"/>
            <a:ext cx="111498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/>
              <a:t>[</a:t>
            </a:r>
            <a:r>
              <a:rPr lang="hu-HU" sz="2800" i="1" dirty="0" smtClean="0"/>
              <a:t>x</a:t>
            </a:r>
            <a:r>
              <a:rPr lang="en-GB" sz="2800" i="1" dirty="0" smtClean="0"/>
              <a:t>,y,</a:t>
            </a:r>
            <a:r>
              <a:rPr lang="en-GB" sz="2800" dirty="0" smtClean="0"/>
              <a:t>0]</a:t>
            </a:r>
            <a:endParaRPr lang="en-US" sz="28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57200" y="1143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x, y, z az irány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w a távolság inverze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3048"/>
            <a:ext cx="10668000" cy="758952"/>
          </a:xfrm>
        </p:spPr>
        <p:txBody>
          <a:bodyPr>
            <a:normAutofit/>
          </a:bodyPr>
          <a:lstStyle/>
          <a:p>
            <a:r>
              <a:rPr lang="hu-HU" sz="3600" dirty="0" smtClean="0"/>
              <a:t>Példák homogén lineáris transzformációkra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Eltolás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Elforgatás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Skálázás</a:t>
            </a:r>
            <a:endParaRPr lang="hu-HU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114800" y="2590800"/>
            <a:ext cx="2129109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 err="1" smtClean="0"/>
              <a:t>cos</a:t>
            </a:r>
            <a:r>
              <a:rPr lang="hu-HU" sz="2200" dirty="0" smtClean="0">
                <a:sym typeface="Symbol" pitchFamily="18" charset="2"/>
              </a:rPr>
              <a:t>  </a:t>
            </a:r>
            <a:r>
              <a:rPr lang="en-US" sz="2200" dirty="0" smtClean="0"/>
              <a:t>sin</a:t>
            </a:r>
            <a:r>
              <a:rPr lang="hu-HU" sz="2200" dirty="0" smtClean="0">
                <a:sym typeface="Symbol" pitchFamily="18" charset="2"/>
              </a:rPr>
              <a:t></a:t>
            </a:r>
            <a:endParaRPr lang="hu-HU" sz="2200" dirty="0" smtClean="0"/>
          </a:p>
          <a:p>
            <a:r>
              <a:rPr lang="en-US" sz="2200" dirty="0" smtClean="0"/>
              <a:t>-sin</a:t>
            </a:r>
            <a:r>
              <a:rPr lang="hu-HU" sz="2200" dirty="0" smtClean="0">
                <a:sym typeface="Symbol" pitchFamily="18" charset="2"/>
              </a:rPr>
              <a:t></a:t>
            </a:r>
            <a:r>
              <a:rPr lang="hu-HU" sz="2200" dirty="0" smtClean="0"/>
              <a:t> </a:t>
            </a:r>
            <a:r>
              <a:rPr lang="en-US" sz="2400" dirty="0" err="1" smtClean="0"/>
              <a:t>cos</a:t>
            </a:r>
            <a:r>
              <a:rPr lang="hu-HU" sz="2200" dirty="0" smtClean="0">
                <a:sym typeface="Symbol" pitchFamily="18" charset="2"/>
              </a:rPr>
              <a:t> </a:t>
            </a:r>
            <a:endParaRPr lang="hu-HU" sz="2200" dirty="0" smtClean="0"/>
          </a:p>
          <a:p>
            <a:r>
              <a:rPr lang="hu-HU" sz="2200" dirty="0" smtClean="0"/>
              <a:t>                   1</a:t>
            </a:r>
            <a:endParaRPr lang="hu-HU" sz="2200" dirty="0"/>
          </a:p>
          <a:p>
            <a:r>
              <a:rPr lang="hu-HU" sz="2200" dirty="0"/>
              <a:t>	       </a:t>
            </a:r>
            <a:r>
              <a:rPr lang="hu-HU" sz="2200" dirty="0" smtClean="0"/>
              <a:t>    1</a:t>
            </a:r>
            <a:endParaRPr lang="hu-HU" sz="2200" dirty="0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4114800" y="990600"/>
            <a:ext cx="76200" cy="1447800"/>
          </a:xfrm>
          <a:custGeom>
            <a:avLst/>
            <a:gdLst>
              <a:gd name="T0" fmla="*/ 2147483647 w 48"/>
              <a:gd name="T1" fmla="*/ 2147483647 h 768"/>
              <a:gd name="T2" fmla="*/ 0 w 48"/>
              <a:gd name="T3" fmla="*/ 2147483647 h 768"/>
              <a:gd name="T4" fmla="*/ 0 w 48"/>
              <a:gd name="T5" fmla="*/ 0 h 768"/>
              <a:gd name="T6" fmla="*/ 2147483647 w 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768"/>
              <a:gd name="T14" fmla="*/ 48 w 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768">
                <a:moveTo>
                  <a:pt x="48" y="768"/>
                </a:moveTo>
                <a:lnTo>
                  <a:pt x="0" y="768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 flipH="1">
            <a:off x="5867400" y="990600"/>
            <a:ext cx="76200" cy="1447800"/>
          </a:xfrm>
          <a:custGeom>
            <a:avLst/>
            <a:gdLst>
              <a:gd name="T0" fmla="*/ 2147483647 w 48"/>
              <a:gd name="T1" fmla="*/ 2147483647 h 768"/>
              <a:gd name="T2" fmla="*/ 0 w 48"/>
              <a:gd name="T3" fmla="*/ 2147483647 h 768"/>
              <a:gd name="T4" fmla="*/ 0 w 48"/>
              <a:gd name="T5" fmla="*/ 0 h 768"/>
              <a:gd name="T6" fmla="*/ 2147483647 w 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768"/>
              <a:gd name="T14" fmla="*/ 48 w 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768">
                <a:moveTo>
                  <a:pt x="48" y="768"/>
                </a:moveTo>
                <a:lnTo>
                  <a:pt x="0" y="768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4191000" y="990600"/>
            <a:ext cx="190500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/>
              <a:t>1</a:t>
            </a:r>
          </a:p>
          <a:p>
            <a:r>
              <a:rPr lang="hu-HU" sz="2400" dirty="0"/>
              <a:t>       1</a:t>
            </a:r>
          </a:p>
          <a:p>
            <a:r>
              <a:rPr lang="hu-HU" sz="2400" dirty="0"/>
              <a:t>             1</a:t>
            </a:r>
          </a:p>
          <a:p>
            <a:r>
              <a:rPr lang="hu-HU" sz="2400" dirty="0" err="1"/>
              <a:t>px</a:t>
            </a:r>
            <a:r>
              <a:rPr lang="hu-HU" sz="2400" dirty="0"/>
              <a:t>, </a:t>
            </a:r>
            <a:r>
              <a:rPr lang="hu-HU" sz="2400" dirty="0" err="1"/>
              <a:t>py</a:t>
            </a:r>
            <a:r>
              <a:rPr lang="hu-HU" sz="2400" dirty="0"/>
              <a:t>, </a:t>
            </a:r>
            <a:r>
              <a:rPr lang="hu-HU" sz="2400" dirty="0" err="1"/>
              <a:t>pz</a:t>
            </a:r>
            <a:r>
              <a:rPr lang="hu-HU" sz="2400" dirty="0"/>
              <a:t>, 1</a:t>
            </a:r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 flipH="1">
            <a:off x="6172200" y="2514600"/>
            <a:ext cx="76200" cy="1447800"/>
          </a:xfrm>
          <a:custGeom>
            <a:avLst/>
            <a:gdLst>
              <a:gd name="T0" fmla="*/ 2147483647 w 48"/>
              <a:gd name="T1" fmla="*/ 2147483647 h 768"/>
              <a:gd name="T2" fmla="*/ 0 w 48"/>
              <a:gd name="T3" fmla="*/ 2147483647 h 768"/>
              <a:gd name="T4" fmla="*/ 0 w 48"/>
              <a:gd name="T5" fmla="*/ 0 h 768"/>
              <a:gd name="T6" fmla="*/ 2147483647 w 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768"/>
              <a:gd name="T14" fmla="*/ 48 w 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768">
                <a:moveTo>
                  <a:pt x="48" y="768"/>
                </a:moveTo>
                <a:lnTo>
                  <a:pt x="0" y="768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" name="Freeform 17"/>
          <p:cNvSpPr>
            <a:spLocks/>
          </p:cNvSpPr>
          <p:nvPr/>
        </p:nvSpPr>
        <p:spPr bwMode="auto">
          <a:xfrm>
            <a:off x="4114800" y="2590800"/>
            <a:ext cx="76200" cy="1447800"/>
          </a:xfrm>
          <a:custGeom>
            <a:avLst/>
            <a:gdLst>
              <a:gd name="T0" fmla="*/ 2147483647 w 48"/>
              <a:gd name="T1" fmla="*/ 2147483647 h 768"/>
              <a:gd name="T2" fmla="*/ 0 w 48"/>
              <a:gd name="T3" fmla="*/ 2147483647 h 768"/>
              <a:gd name="T4" fmla="*/ 0 w 48"/>
              <a:gd name="T5" fmla="*/ 0 h 768"/>
              <a:gd name="T6" fmla="*/ 2147483647 w 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768"/>
              <a:gd name="T14" fmla="*/ 48 w 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768">
                <a:moveTo>
                  <a:pt x="48" y="768"/>
                </a:moveTo>
                <a:lnTo>
                  <a:pt x="0" y="768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2894979" y="2057400"/>
            <a:ext cx="1219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[</a:t>
            </a:r>
            <a:r>
              <a:rPr lang="en-US" sz="2400" i="1" dirty="0" smtClean="0">
                <a:sym typeface="Symbol"/>
              </a:rPr>
              <a:t>x,y,z,</a:t>
            </a:r>
            <a:r>
              <a:rPr lang="en-US" sz="2400" dirty="0" smtClean="0">
                <a:sym typeface="Symbol"/>
              </a:rPr>
              <a:t>1]</a:t>
            </a:r>
            <a:endParaRPr lang="hu-HU" sz="2400" dirty="0"/>
          </a:p>
        </p:txBody>
      </p:sp>
      <p:sp>
        <p:nvSpPr>
          <p:cNvPr id="31" name="Téglalap 30"/>
          <p:cNvSpPr/>
          <p:nvPr/>
        </p:nvSpPr>
        <p:spPr>
          <a:xfrm>
            <a:off x="2819400" y="3581400"/>
            <a:ext cx="1219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[</a:t>
            </a:r>
            <a:r>
              <a:rPr lang="en-US" sz="2400" i="1" dirty="0" smtClean="0">
                <a:sym typeface="Symbol"/>
              </a:rPr>
              <a:t>x,y,z,</a:t>
            </a:r>
            <a:r>
              <a:rPr lang="en-US" sz="2400" dirty="0" smtClean="0">
                <a:sym typeface="Symbol"/>
              </a:rPr>
              <a:t>1]</a:t>
            </a:r>
            <a:endParaRPr lang="hu-HU" sz="2400" dirty="0"/>
          </a:p>
        </p:txBody>
      </p:sp>
      <p:sp>
        <p:nvSpPr>
          <p:cNvPr id="12" name="Freeform 17"/>
          <p:cNvSpPr>
            <a:spLocks/>
          </p:cNvSpPr>
          <p:nvPr/>
        </p:nvSpPr>
        <p:spPr bwMode="auto">
          <a:xfrm>
            <a:off x="4114800" y="4191000"/>
            <a:ext cx="76200" cy="1447800"/>
          </a:xfrm>
          <a:custGeom>
            <a:avLst/>
            <a:gdLst>
              <a:gd name="T0" fmla="*/ 2147483647 w 48"/>
              <a:gd name="T1" fmla="*/ 2147483647 h 768"/>
              <a:gd name="T2" fmla="*/ 0 w 48"/>
              <a:gd name="T3" fmla="*/ 2147483647 h 768"/>
              <a:gd name="T4" fmla="*/ 0 w 48"/>
              <a:gd name="T5" fmla="*/ 0 h 768"/>
              <a:gd name="T6" fmla="*/ 2147483647 w 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768"/>
              <a:gd name="T14" fmla="*/ 48 w 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768">
                <a:moveTo>
                  <a:pt x="48" y="768"/>
                </a:moveTo>
                <a:lnTo>
                  <a:pt x="0" y="768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 flipH="1">
            <a:off x="5867400" y="4191000"/>
            <a:ext cx="76200" cy="1447800"/>
          </a:xfrm>
          <a:custGeom>
            <a:avLst/>
            <a:gdLst>
              <a:gd name="T0" fmla="*/ 2147483647 w 48"/>
              <a:gd name="T1" fmla="*/ 2147483647 h 768"/>
              <a:gd name="T2" fmla="*/ 0 w 48"/>
              <a:gd name="T3" fmla="*/ 2147483647 h 768"/>
              <a:gd name="T4" fmla="*/ 0 w 48"/>
              <a:gd name="T5" fmla="*/ 0 h 768"/>
              <a:gd name="T6" fmla="*/ 2147483647 w 48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768"/>
              <a:gd name="T14" fmla="*/ 48 w 4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768">
                <a:moveTo>
                  <a:pt x="48" y="768"/>
                </a:moveTo>
                <a:lnTo>
                  <a:pt x="0" y="768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191000" y="4191000"/>
            <a:ext cx="190500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 err="1" smtClean="0"/>
              <a:t>Sx</a:t>
            </a:r>
            <a:endParaRPr lang="hu-HU" sz="2400" dirty="0"/>
          </a:p>
          <a:p>
            <a:r>
              <a:rPr lang="hu-HU" sz="2400" dirty="0"/>
              <a:t>      </a:t>
            </a:r>
            <a:r>
              <a:rPr lang="hu-HU" sz="2400" dirty="0" err="1" smtClean="0"/>
              <a:t>Sy</a:t>
            </a:r>
            <a:endParaRPr lang="hu-HU" sz="2400" dirty="0"/>
          </a:p>
          <a:p>
            <a:r>
              <a:rPr lang="hu-HU" sz="2400" dirty="0"/>
              <a:t>            </a:t>
            </a:r>
            <a:r>
              <a:rPr lang="hu-HU" sz="2400" dirty="0" err="1" smtClean="0"/>
              <a:t>Sz</a:t>
            </a:r>
            <a:endParaRPr lang="hu-HU" sz="2400" dirty="0"/>
          </a:p>
          <a:p>
            <a:r>
              <a:rPr lang="hu-HU" sz="2400" dirty="0" smtClean="0"/>
              <a:t>                 </a:t>
            </a:r>
            <a:r>
              <a:rPr lang="hu-HU" sz="2400" dirty="0"/>
              <a:t>1</a:t>
            </a:r>
          </a:p>
        </p:txBody>
      </p:sp>
      <p:sp>
        <p:nvSpPr>
          <p:cNvPr id="15" name="Téglalap 29"/>
          <p:cNvSpPr/>
          <p:nvPr/>
        </p:nvSpPr>
        <p:spPr>
          <a:xfrm>
            <a:off x="2894979" y="5257800"/>
            <a:ext cx="1219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[</a:t>
            </a:r>
            <a:r>
              <a:rPr lang="en-US" sz="2400" i="1" dirty="0" smtClean="0">
                <a:sym typeface="Symbol"/>
              </a:rPr>
              <a:t>x,y,z,</a:t>
            </a:r>
            <a:r>
              <a:rPr lang="en-US" sz="2400" dirty="0" smtClean="0">
                <a:sym typeface="Symbol"/>
              </a:rPr>
              <a:t>1]</a:t>
            </a:r>
            <a:endParaRPr lang="hu-HU" sz="2400" dirty="0"/>
          </a:p>
        </p:txBody>
      </p:sp>
      <p:sp>
        <p:nvSpPr>
          <p:cNvPr id="16" name="Ellipszis 15"/>
          <p:cNvSpPr/>
          <p:nvPr/>
        </p:nvSpPr>
        <p:spPr>
          <a:xfrm>
            <a:off x="6705600" y="1828800"/>
            <a:ext cx="114300" cy="1143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0" name="Egyenes összekötő nyíllal 19"/>
          <p:cNvCxnSpPr>
            <a:stCxn id="16" idx="7"/>
          </p:cNvCxnSpPr>
          <p:nvPr/>
        </p:nvCxnSpPr>
        <p:spPr>
          <a:xfrm rot="5400000" flipH="1" flipV="1">
            <a:off x="6974613" y="1200153"/>
            <a:ext cx="473935" cy="816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7610475" y="1285875"/>
            <a:ext cx="114300" cy="114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 rot="19811436">
            <a:off x="6720276" y="132853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/>
              <a:t>px</a:t>
            </a:r>
            <a:r>
              <a:rPr lang="hu-HU" sz="1200" dirty="0" smtClean="0"/>
              <a:t>, </a:t>
            </a:r>
            <a:r>
              <a:rPr lang="hu-HU" sz="1200" dirty="0" err="1" smtClean="0"/>
              <a:t>py</a:t>
            </a:r>
            <a:r>
              <a:rPr lang="hu-HU" sz="1200" dirty="0" smtClean="0"/>
              <a:t>, </a:t>
            </a:r>
            <a:r>
              <a:rPr lang="hu-HU" sz="1200" dirty="0" err="1" smtClean="0"/>
              <a:t>pz</a:t>
            </a:r>
            <a:endParaRPr lang="hu-HU" sz="1200" dirty="0"/>
          </a:p>
        </p:txBody>
      </p:sp>
      <p:sp>
        <p:nvSpPr>
          <p:cNvPr id="34" name="Háromszög 33"/>
          <p:cNvSpPr/>
          <p:nvPr/>
        </p:nvSpPr>
        <p:spPr>
          <a:xfrm>
            <a:off x="6400800" y="27432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Háromszög 34"/>
          <p:cNvSpPr/>
          <p:nvPr/>
        </p:nvSpPr>
        <p:spPr>
          <a:xfrm rot="1979622">
            <a:off x="8164438" y="265346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7" name="Egyenes összekötő nyíllal 36"/>
          <p:cNvCxnSpPr/>
          <p:nvPr/>
        </p:nvCxnSpPr>
        <p:spPr>
          <a:xfrm>
            <a:off x="7315200" y="32004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Háromszög 37"/>
          <p:cNvSpPr/>
          <p:nvPr/>
        </p:nvSpPr>
        <p:spPr>
          <a:xfrm>
            <a:off x="6477000" y="5181600"/>
            <a:ext cx="609600" cy="5255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Háromszög 38"/>
          <p:cNvSpPr/>
          <p:nvPr/>
        </p:nvSpPr>
        <p:spPr>
          <a:xfrm>
            <a:off x="7848600" y="48006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0" name="Egyenes összekötő nyíllal 39"/>
          <p:cNvCxnSpPr/>
          <p:nvPr/>
        </p:nvCxnSpPr>
        <p:spPr>
          <a:xfrm>
            <a:off x="7162800" y="53340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3048"/>
            <a:ext cx="10668000" cy="758952"/>
          </a:xfrm>
        </p:spPr>
        <p:txBody>
          <a:bodyPr>
            <a:normAutofit/>
          </a:bodyPr>
          <a:lstStyle/>
          <a:p>
            <a:r>
              <a:rPr lang="hu-HU" sz="3600" dirty="0" smtClean="0"/>
              <a:t>Példák homogén lineáris transzformációkra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Vetítés</a:t>
            </a:r>
          </a:p>
        </p:txBody>
      </p:sp>
      <p:grpSp>
        <p:nvGrpSpPr>
          <p:cNvPr id="37" name="Csoportba foglalás 36"/>
          <p:cNvGrpSpPr/>
          <p:nvPr/>
        </p:nvGrpSpPr>
        <p:grpSpPr>
          <a:xfrm>
            <a:off x="1066800" y="2229078"/>
            <a:ext cx="2362200" cy="3626654"/>
            <a:chOff x="1066800" y="3048000"/>
            <a:chExt cx="1828800" cy="280773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66800" y="4267200"/>
              <a:ext cx="1828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1295401" y="4267199"/>
              <a:ext cx="1142999" cy="11429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304925" y="3126348"/>
              <a:ext cx="1135621" cy="113562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43000" y="4267200"/>
              <a:ext cx="914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066800" y="4267200"/>
              <a:ext cx="2438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295400" y="3657600"/>
              <a:ext cx="1447800" cy="6096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838200" y="4267200"/>
              <a:ext cx="914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371600" y="4724400"/>
              <a:ext cx="457200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-f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57400" y="5486400"/>
              <a:ext cx="609600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-b</a:t>
              </a: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1752600" y="4023852"/>
              <a:ext cx="68579" cy="68579"/>
            </a:xfrm>
            <a:prstGeom prst="ellipse">
              <a:avLst/>
            </a:prstGeom>
            <a:solidFill>
              <a:schemeClr val="tx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253508" y="3822980"/>
              <a:ext cx="68579" cy="68579"/>
            </a:xfrm>
            <a:prstGeom prst="ellipse">
              <a:avLst/>
            </a:prstGeom>
            <a:solidFill>
              <a:schemeClr val="accent6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Egyenes összekötő nyíllal 22"/>
            <p:cNvCxnSpPr/>
            <p:nvPr/>
          </p:nvCxnSpPr>
          <p:spPr>
            <a:xfrm flipV="1">
              <a:off x="1760220" y="3733800"/>
              <a:ext cx="525780" cy="2438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Objektum 25"/>
          <p:cNvGraphicFramePr>
            <a:graphicFrameLocks noChangeAspect="1"/>
          </p:cNvGraphicFramePr>
          <p:nvPr/>
        </p:nvGraphicFramePr>
        <p:xfrm>
          <a:off x="4419600" y="1905000"/>
          <a:ext cx="1536700" cy="431800"/>
        </p:xfrm>
        <a:graphic>
          <a:graphicData uri="http://schemas.openxmlformats.org/presentationml/2006/ole">
            <p:oleObj spid="_x0000_s50177" name="Equation" r:id="rId3" imgW="1536480" imgH="431640" progId="Equation.3">
              <p:embed/>
            </p:oleObj>
          </a:graphicData>
        </a:graphic>
      </p:graphicFrame>
      <p:sp>
        <p:nvSpPr>
          <p:cNvPr id="29" name="Szövegdoboz 28"/>
          <p:cNvSpPr txBox="1"/>
          <p:nvPr/>
        </p:nvSpPr>
        <p:spPr>
          <a:xfrm>
            <a:off x="60960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lineáris</a:t>
            </a:r>
            <a:endParaRPr lang="hu-HU" dirty="0"/>
          </a:p>
        </p:txBody>
      </p:sp>
      <p:graphicFrame>
        <p:nvGraphicFramePr>
          <p:cNvPr id="30" name="Objektum 29"/>
          <p:cNvGraphicFramePr>
            <a:graphicFrameLocks noChangeAspect="1"/>
          </p:cNvGraphicFramePr>
          <p:nvPr/>
        </p:nvGraphicFramePr>
        <p:xfrm>
          <a:off x="4419600" y="2514600"/>
          <a:ext cx="1524000" cy="914400"/>
        </p:xfrm>
        <a:graphic>
          <a:graphicData uri="http://schemas.openxmlformats.org/presentationml/2006/ole">
            <p:oleObj spid="_x0000_s50178" name="Equation" r:id="rId4" imgW="1143000" imgH="685800" progId="Equation.3">
              <p:embed/>
            </p:oleObj>
          </a:graphicData>
        </a:graphic>
      </p:graphicFrame>
      <p:graphicFrame>
        <p:nvGraphicFramePr>
          <p:cNvPr id="31" name="Objektum 30"/>
          <p:cNvGraphicFramePr>
            <a:graphicFrameLocks noChangeAspect="1"/>
          </p:cNvGraphicFramePr>
          <p:nvPr/>
        </p:nvGraphicFramePr>
        <p:xfrm>
          <a:off x="4724400" y="2971800"/>
          <a:ext cx="3976687" cy="1447800"/>
        </p:xfrm>
        <a:graphic>
          <a:graphicData uri="http://schemas.openxmlformats.org/presentationml/2006/ole">
            <p:oleObj spid="_x0000_s50179" name="Equation" r:id="rId5" imgW="2120760" imgH="901440" progId="Equation.3">
              <p:embed/>
            </p:oleObj>
          </a:graphicData>
        </a:graphic>
      </p:graphicFrame>
      <p:graphicFrame>
        <p:nvGraphicFramePr>
          <p:cNvPr id="32" name="Objektum 31"/>
          <p:cNvGraphicFramePr>
            <a:graphicFrameLocks noChangeAspect="1"/>
          </p:cNvGraphicFramePr>
          <p:nvPr/>
        </p:nvGraphicFramePr>
        <p:xfrm>
          <a:off x="5410200" y="4648200"/>
          <a:ext cx="2260600" cy="457200"/>
        </p:xfrm>
        <a:graphic>
          <a:graphicData uri="http://schemas.openxmlformats.org/presentationml/2006/ole">
            <p:oleObj spid="_x0000_s50180" name="Equation" r:id="rId6" imgW="1130040" imgH="228600" progId="Equation.3">
              <p:embed/>
            </p:oleObj>
          </a:graphicData>
        </a:graphic>
      </p:graphicFrame>
      <p:cxnSp>
        <p:nvCxnSpPr>
          <p:cNvPr id="34" name="Egyenes összekötő 33"/>
          <p:cNvCxnSpPr/>
          <p:nvPr/>
        </p:nvCxnSpPr>
        <p:spPr>
          <a:xfrm>
            <a:off x="6096000" y="5105400"/>
            <a:ext cx="10668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5943600" y="518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lineáris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3048"/>
            <a:ext cx="10668000" cy="758952"/>
          </a:xfrm>
        </p:spPr>
        <p:txBody>
          <a:bodyPr>
            <a:normAutofit/>
          </a:bodyPr>
          <a:lstStyle/>
          <a:p>
            <a:r>
              <a:rPr lang="hu-HU" sz="3600" dirty="0" smtClean="0"/>
              <a:t>Példák homogén lineáris transzformációkra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Vetítés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81200" y="4419600"/>
            <a:ext cx="3201021" cy="1569660"/>
            <a:chOff x="1980579" y="1524000"/>
            <a:chExt cx="3201021" cy="1569660"/>
          </a:xfrm>
        </p:grpSpPr>
        <p:sp>
          <p:nvSpPr>
            <p:cNvPr id="4" name="Freeform 17"/>
            <p:cNvSpPr>
              <a:spLocks/>
            </p:cNvSpPr>
            <p:nvPr/>
          </p:nvSpPr>
          <p:spPr bwMode="auto">
            <a:xfrm>
              <a:off x="3200400" y="1524000"/>
              <a:ext cx="76200" cy="1447800"/>
            </a:xfrm>
            <a:custGeom>
              <a:avLst/>
              <a:gdLst>
                <a:gd name="T0" fmla="*/ 2147483647 w 48"/>
                <a:gd name="T1" fmla="*/ 2147483647 h 768"/>
                <a:gd name="T2" fmla="*/ 0 w 48"/>
                <a:gd name="T3" fmla="*/ 2147483647 h 768"/>
                <a:gd name="T4" fmla="*/ 0 w 48"/>
                <a:gd name="T5" fmla="*/ 0 h 768"/>
                <a:gd name="T6" fmla="*/ 2147483647 w 4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768"/>
                <a:gd name="T14" fmla="*/ 48 w 4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768">
                  <a:moveTo>
                    <a:pt x="48" y="768"/>
                  </a:moveTo>
                  <a:lnTo>
                    <a:pt x="0" y="768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 flipH="1">
              <a:off x="4953000" y="1524000"/>
              <a:ext cx="76200" cy="1447800"/>
            </a:xfrm>
            <a:custGeom>
              <a:avLst/>
              <a:gdLst>
                <a:gd name="T0" fmla="*/ 2147483647 w 48"/>
                <a:gd name="T1" fmla="*/ 2147483647 h 768"/>
                <a:gd name="T2" fmla="*/ 0 w 48"/>
                <a:gd name="T3" fmla="*/ 2147483647 h 768"/>
                <a:gd name="T4" fmla="*/ 0 w 48"/>
                <a:gd name="T5" fmla="*/ 0 h 768"/>
                <a:gd name="T6" fmla="*/ 2147483647 w 4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768"/>
                <a:gd name="T14" fmla="*/ 48 w 4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768">
                  <a:moveTo>
                    <a:pt x="48" y="768"/>
                  </a:moveTo>
                  <a:lnTo>
                    <a:pt x="0" y="768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3276600" y="1524000"/>
              <a:ext cx="1905000" cy="15696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hu-HU" sz="2400" dirty="0"/>
                <a:t>1</a:t>
              </a:r>
            </a:p>
            <a:p>
              <a:r>
                <a:rPr lang="hu-HU" sz="2400" dirty="0" smtClean="0"/>
                <a:t>     1</a:t>
              </a:r>
              <a:endParaRPr lang="hu-HU" sz="2400" dirty="0"/>
            </a:p>
            <a:p>
              <a:r>
                <a:rPr lang="hu-HU" sz="2400" dirty="0" smtClean="0"/>
                <a:t>          -</a:t>
              </a:r>
              <a:r>
                <a:rPr lang="el-GR" sz="2400" dirty="0" smtClean="0"/>
                <a:t>α</a:t>
              </a:r>
              <a:r>
                <a:rPr lang="hu-HU" sz="2400" dirty="0" smtClean="0"/>
                <a:t>   -1</a:t>
              </a:r>
              <a:endParaRPr lang="hu-HU" sz="2400" dirty="0"/>
            </a:p>
            <a:p>
              <a:r>
                <a:rPr lang="hu-HU" sz="2400" dirty="0" smtClean="0"/>
                <a:t>          -</a:t>
              </a:r>
              <a:r>
                <a:rPr lang="el-GR" sz="2400" dirty="0" smtClean="0"/>
                <a:t>β</a:t>
              </a:r>
              <a:r>
                <a:rPr lang="hu-HU" sz="2400" dirty="0" smtClean="0"/>
                <a:t>    0</a:t>
              </a:r>
              <a:endParaRPr lang="hu-HU" sz="2400" dirty="0"/>
            </a:p>
          </p:txBody>
        </p:sp>
        <p:sp>
          <p:nvSpPr>
            <p:cNvPr id="7" name="Téglalap 29"/>
            <p:cNvSpPr/>
            <p:nvPr/>
          </p:nvSpPr>
          <p:spPr>
            <a:xfrm>
              <a:off x="1980579" y="2590800"/>
              <a:ext cx="12198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[</a:t>
              </a:r>
              <a:r>
                <a:rPr lang="en-US" sz="2400" i="1" dirty="0" smtClean="0">
                  <a:sym typeface="Symbol"/>
                </a:rPr>
                <a:t>x,y,z,</a:t>
              </a:r>
              <a:r>
                <a:rPr lang="en-US" sz="2400" dirty="0" smtClean="0">
                  <a:sym typeface="Symbol"/>
                </a:rPr>
                <a:t>1]</a:t>
              </a:r>
              <a:endParaRPr lang="hu-HU" sz="2400" dirty="0"/>
            </a:p>
          </p:txBody>
        </p:sp>
      </p:grp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267200" y="1219200"/>
          <a:ext cx="3976688" cy="1754188"/>
        </p:xfrm>
        <a:graphic>
          <a:graphicData uri="http://schemas.openxmlformats.org/presentationml/2006/ole">
            <p:oleObj spid="_x0000_s56323" name="Equation" r:id="rId3" imgW="2120760" imgH="1091880" progId="Equation.3">
              <p:embed/>
            </p:oleObj>
          </a:graphicData>
        </a:graphic>
      </p:graphicFrame>
      <p:graphicFrame>
        <p:nvGraphicFramePr>
          <p:cNvPr id="24" name="Objektum 23"/>
          <p:cNvGraphicFramePr>
            <a:graphicFrameLocks noChangeAspect="1"/>
          </p:cNvGraphicFramePr>
          <p:nvPr/>
        </p:nvGraphicFramePr>
        <p:xfrm>
          <a:off x="4876800" y="3276600"/>
          <a:ext cx="2825750" cy="565150"/>
        </p:xfrm>
        <a:graphic>
          <a:graphicData uri="http://schemas.openxmlformats.org/presentationml/2006/ole">
            <p:oleObj spid="_x0000_s56324" name="Equation" r:id="rId4" imgW="1079280" imgH="215640" progId="Equation.3">
              <p:embed/>
            </p:oleObj>
          </a:graphicData>
        </a:graphic>
      </p:graphicFrame>
      <p:sp>
        <p:nvSpPr>
          <p:cNvPr id="25" name="Kanyar jobbra 24"/>
          <p:cNvSpPr/>
          <p:nvPr/>
        </p:nvSpPr>
        <p:spPr>
          <a:xfrm rot="10800000">
            <a:off x="5334000" y="4114800"/>
            <a:ext cx="1600200" cy="1295400"/>
          </a:xfrm>
          <a:prstGeom prst="bentArrow">
            <a:avLst>
              <a:gd name="adj1" fmla="val 6273"/>
              <a:gd name="adj2" fmla="val 12395"/>
              <a:gd name="adj3" fmla="val 12035"/>
              <a:gd name="adj4" fmla="val 44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943600" y="548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Lineáris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1362</TotalTime>
  <Words>1455</Words>
  <Application>Microsoft Office PowerPoint</Application>
  <PresentationFormat>On-screen Show (4:3)</PresentationFormat>
  <Paragraphs>571</Paragraphs>
  <Slides>43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Module</vt:lpstr>
      <vt:lpstr>Klip</vt:lpstr>
      <vt:lpstr>Equation</vt:lpstr>
      <vt:lpstr>GPU-k általános célú programozása </vt:lpstr>
      <vt:lpstr>GPU = Graphics Processing Unit</vt:lpstr>
      <vt:lpstr>Inkrementális képszintézis</vt:lpstr>
      <vt:lpstr>Textúra leképzés</vt:lpstr>
      <vt:lpstr>Pontok: homogén koordináták</vt:lpstr>
      <vt:lpstr>Homogén koordináták értelmezése</vt:lpstr>
      <vt:lpstr>Példák homogén lineáris transzformációkra</vt:lpstr>
      <vt:lpstr>Példák homogén lineáris transzformációkra</vt:lpstr>
      <vt:lpstr>Példák homogén lineáris transzformációkra</vt:lpstr>
      <vt:lpstr>Csúcspontok (vertex) feldolgozása</vt:lpstr>
      <vt:lpstr>Vágás</vt:lpstr>
      <vt:lpstr>Vágás</vt:lpstr>
      <vt:lpstr>Vágás</vt:lpstr>
      <vt:lpstr>Képernyő (viewport) transzformáció</vt:lpstr>
      <vt:lpstr>Raszterizáció</vt:lpstr>
      <vt:lpstr>Tulajdonságok interpolációja</vt:lpstr>
      <vt:lpstr>Interpolációs hardver</vt:lpstr>
      <vt:lpstr>Perspektív helyes interpoláció</vt:lpstr>
      <vt:lpstr>Homogén lineáris interpolációs hardver</vt:lpstr>
      <vt:lpstr>Kompozitálás: Z-buffer algoritmus</vt:lpstr>
      <vt:lpstr>Kompozitálás: alfa blending</vt:lpstr>
      <vt:lpstr>Képszintézis csővezeték</vt:lpstr>
      <vt:lpstr>A PC-s GPU története</vt:lpstr>
      <vt:lpstr>A PC-s GPU története</vt:lpstr>
      <vt:lpstr>A GPU története</vt:lpstr>
      <vt:lpstr>A GPU története</vt:lpstr>
      <vt:lpstr>A GPU története</vt:lpstr>
      <vt:lpstr>Grafikus API</vt:lpstr>
      <vt:lpstr>Grafikus API</vt:lpstr>
      <vt:lpstr>Grafikus API</vt:lpstr>
      <vt:lpstr>GPGPU API</vt:lpstr>
      <vt:lpstr>GPGPU API</vt:lpstr>
      <vt:lpstr>Slide 33</vt:lpstr>
      <vt:lpstr>Tesszelátor</vt:lpstr>
      <vt:lpstr>Vertex shader és környezete</vt:lpstr>
      <vt:lpstr>Pixel shader és környezete</vt:lpstr>
      <vt:lpstr>OpenGL/Cg (Shader Model 3)</vt:lpstr>
      <vt:lpstr>CPU program</vt:lpstr>
      <vt:lpstr>CPU program</vt:lpstr>
      <vt:lpstr>Fragment program betöltés</vt:lpstr>
      <vt:lpstr>CPU: Display eseménykezelő</vt:lpstr>
      <vt:lpstr>Vertex árnyaló</vt:lpstr>
      <vt:lpstr>Fragmens árnyaló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általános célú programozása</dc:title>
  <dc:creator>tbalazs</dc:creator>
  <cp:lastModifiedBy>tbalazs</cp:lastModifiedBy>
  <cp:revision>209</cp:revision>
  <dcterms:created xsi:type="dcterms:W3CDTF">2011-02-01T13:25:49Z</dcterms:created>
  <dcterms:modified xsi:type="dcterms:W3CDTF">2011-02-08T09:07:03Z</dcterms:modified>
</cp:coreProperties>
</file>